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59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2" d="100"/>
          <a:sy n="62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75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629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153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8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28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0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968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899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18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50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3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BCDF-D0B6-483C-8703-3E29CBB9E6AE}" type="datetimeFigureOut">
              <a:rPr lang="fr-FR" smtClean="0"/>
              <a:pPr/>
              <a:t>22/01/2023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9B79-E4FA-4424-9A02-B737A250C1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391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شروط جودة الاختبار النفسي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786742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sz="4400" dirty="0" smtClean="0">
                <a:solidFill>
                  <a:schemeClr val="dk1"/>
                </a:solidFill>
              </a:rPr>
              <a:t>من اعداد الأستاذة الدكتورة : </a:t>
            </a:r>
            <a:r>
              <a:rPr lang="ar-DZ" sz="4400" dirty="0" err="1" smtClean="0">
                <a:solidFill>
                  <a:schemeClr val="dk1"/>
                </a:solidFill>
              </a:rPr>
              <a:t>يوب</a:t>
            </a:r>
            <a:r>
              <a:rPr lang="ar-DZ" sz="4400" dirty="0" smtClean="0">
                <a:solidFill>
                  <a:schemeClr val="dk1"/>
                </a:solidFill>
              </a:rPr>
              <a:t> نادية </a:t>
            </a:r>
            <a:endParaRPr lang="fr-FR" sz="4400" dirty="0">
              <a:solidFill>
                <a:schemeClr val="dk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1580047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77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/>
              <a:t>الصدق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24744"/>
            <a:ext cx="8411994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r">
              <a:lnSpc>
                <a:spcPct val="270000"/>
              </a:lnSpc>
              <a:buNone/>
            </a:pPr>
            <a:r>
              <a:rPr lang="ar-DZ" sz="9600" dirty="0" smtClean="0">
                <a:ea typeface="Calibri"/>
              </a:rPr>
              <a:t>يقصد بصدق الأداة هي صلاحيتها في قياس ما وضعت لقياسه(علام ، 2009 ، 104)</a:t>
            </a:r>
          </a:p>
          <a:p>
            <a:pPr marL="0" indent="0" algn="r" rtl="1">
              <a:lnSpc>
                <a:spcPct val="270000"/>
              </a:lnSpc>
              <a:buNone/>
            </a:pPr>
            <a:r>
              <a:rPr lang="ar-DZ" sz="9600" dirty="0" smtClean="0"/>
              <a:t>ويعني</a:t>
            </a:r>
            <a:r>
              <a:rPr lang="ar-DZ" sz="9600" b="1" dirty="0" smtClean="0"/>
              <a:t> </a:t>
            </a:r>
            <a:r>
              <a:rPr lang="ar-DZ" sz="9600" dirty="0" smtClean="0"/>
              <a:t>مؤشر الصدق حسن قياس الفقرة أو تمييزها  في اتساق مع بقية الاختبار أو حسن تنبؤه بالمحك الخارجي ،  ويمكن أن نلاحظ عددا من المؤشرات الشائعة للصدق في الاستخدامات المختلفة من ذلك نسبة المفحوصين الذين يجيبون على الفقرة اجابة مقبولة ( تمييزية) أو الارتباط بين الفقرة ومحك خارجي أو الارتباط بين الفقرة وبقية </a:t>
            </a:r>
            <a:r>
              <a:rPr lang="ar-DZ" sz="2800" dirty="0" smtClean="0"/>
              <a:t>. </a:t>
            </a:r>
            <a:r>
              <a:rPr lang="ar-DZ" sz="700" dirty="0" smtClean="0"/>
              <a:t>. </a:t>
            </a:r>
            <a:r>
              <a:rPr lang="ar-DZ" sz="9600" dirty="0" smtClean="0"/>
              <a:t>الاختبار .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64026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 algn="r" rtl="1">
              <a:lnSpc>
                <a:spcPct val="270000"/>
              </a:lnSpc>
            </a:pPr>
            <a:r>
              <a:rPr lang="ar-DZ" sz="11200" dirty="0">
                <a:solidFill>
                  <a:prstClr val="black"/>
                </a:solidFill>
              </a:rPr>
              <a:t>هو محك داخلي ،  ونادر ما يلجأ مصمم الاختبار إلى حساب الارتباط بين الفقرة ومحك خارجي ، و الأسلوب الأكثر شيوعا هو حساب القدرة التمييزية </a:t>
            </a:r>
            <a:r>
              <a:rPr lang="ar-DZ" sz="11200" dirty="0" smtClean="0">
                <a:solidFill>
                  <a:prstClr val="black"/>
                </a:solidFill>
              </a:rPr>
              <a:t>للاختبار </a:t>
            </a:r>
            <a:r>
              <a:rPr lang="ar-DZ" sz="11200" dirty="0">
                <a:solidFill>
                  <a:prstClr val="black"/>
                </a:solidFill>
              </a:rPr>
              <a:t>من خلال نسبة المفحوصين الذين يتجاوزنه ودون اجراء مثل هذا التحليل  لصدق الفقرات  ، و مهما كانت خبرة مصمم الاختبار </a:t>
            </a:r>
            <a:r>
              <a:rPr lang="ar-DZ" sz="11200" dirty="0" err="1">
                <a:solidFill>
                  <a:prstClr val="black"/>
                </a:solidFill>
              </a:rPr>
              <a:t>وموضوعيته</a:t>
            </a:r>
            <a:r>
              <a:rPr lang="ar-DZ" sz="11200" dirty="0">
                <a:solidFill>
                  <a:prstClr val="black"/>
                </a:solidFill>
              </a:rPr>
              <a:t> فسيظل في حاجة إلى فحصه لتقرير هذه الخصائص التمييزية للفقرات ( </a:t>
            </a:r>
            <a:r>
              <a:rPr lang="ar-DZ" sz="11200" dirty="0" smtClean="0">
                <a:solidFill>
                  <a:prstClr val="black"/>
                </a:solidFill>
              </a:rPr>
              <a:t>الجلبي ،  2005 ،  </a:t>
            </a:r>
            <a:r>
              <a:rPr lang="ar-DZ" sz="11200" dirty="0">
                <a:solidFill>
                  <a:prstClr val="black"/>
                </a:solidFill>
              </a:rPr>
              <a:t>29-30  </a:t>
            </a:r>
            <a:r>
              <a:rPr lang="ar-DZ" sz="11200" dirty="0" smtClean="0">
                <a:solidFill>
                  <a:prstClr val="black"/>
                </a:solidFill>
              </a:rPr>
              <a:t>)</a:t>
            </a:r>
          </a:p>
          <a:p>
            <a:pPr lvl="0" algn="r" rtl="1">
              <a:lnSpc>
                <a:spcPct val="270000"/>
              </a:lnSpc>
            </a:pPr>
            <a:r>
              <a:rPr lang="ar-DZ" sz="11200" dirty="0" smtClean="0">
                <a:solidFill>
                  <a:prstClr val="black"/>
                </a:solidFill>
              </a:rPr>
              <a:t> </a:t>
            </a:r>
            <a:endParaRPr lang="fr-FR" sz="11200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125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الثبات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ar-DZ" dirty="0" smtClean="0"/>
              <a:t>يقصد </a:t>
            </a:r>
            <a:r>
              <a:rPr lang="ar-DZ" dirty="0"/>
              <a:t>بثبات </a:t>
            </a:r>
            <a:r>
              <a:rPr lang="ar-DZ" dirty="0" smtClean="0"/>
              <a:t>الأداة </a:t>
            </a:r>
            <a:r>
              <a:rPr lang="ar-DZ" dirty="0"/>
              <a:t>هو اتساق الدرجات التي يحصل عليها </a:t>
            </a:r>
            <a:r>
              <a:rPr lang="ar-DZ" dirty="0" smtClean="0"/>
              <a:t>الأفراد </a:t>
            </a:r>
            <a:r>
              <a:rPr lang="ar-DZ" dirty="0"/>
              <a:t>اذا ما </a:t>
            </a:r>
            <a:r>
              <a:rPr lang="ar-DZ" dirty="0" smtClean="0"/>
              <a:t>أعيد </a:t>
            </a:r>
            <a:r>
              <a:rPr lang="ar-DZ" dirty="0"/>
              <a:t>تطبيق الاختبار على نفس </a:t>
            </a:r>
            <a:r>
              <a:rPr lang="ar-DZ" dirty="0" smtClean="0"/>
              <a:t>الأفراد </a:t>
            </a:r>
            <a:r>
              <a:rPr lang="ar-DZ" dirty="0"/>
              <a:t>تحت نفس ظروف عدة مرات </a:t>
            </a:r>
            <a:r>
              <a:rPr lang="fr-FR" dirty="0" smtClean="0"/>
              <a:t>)</a:t>
            </a:r>
            <a:r>
              <a:rPr lang="ar-DZ" dirty="0" smtClean="0"/>
              <a:t>أبو علام و أخرون ، 2009) .</a:t>
            </a:r>
            <a:endParaRPr lang="fr-FR" dirty="0"/>
          </a:p>
          <a:p>
            <a:pPr>
              <a:lnSpc>
                <a:spcPct val="2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48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ar-DZ" dirty="0">
                <a:ea typeface="Calibri"/>
              </a:rPr>
              <a:t>من شروط  جودة </a:t>
            </a:r>
            <a:r>
              <a:rPr lang="ar-DZ" dirty="0" smtClean="0">
                <a:ea typeface="Calibri"/>
              </a:rPr>
              <a:t>الاختبار </a:t>
            </a:r>
            <a:r>
              <a:rPr lang="ar-DZ" dirty="0">
                <a:ea typeface="Calibri"/>
              </a:rPr>
              <a:t>أن يكون له مفتاح للإجابة ، فالمفتاح يضمن  موضوعية التدريج  لأنه يوحد المرجعية وهو ضروري لأن المفتاح يصبح المقياس المشترك الذي تقاس به جميع الاجابات لجميع </a:t>
            </a:r>
            <a:r>
              <a:rPr lang="ar-DZ" dirty="0" smtClean="0">
                <a:ea typeface="Calibri"/>
              </a:rPr>
              <a:t>الطلاب </a:t>
            </a:r>
            <a:r>
              <a:rPr lang="ar-DZ" dirty="0">
                <a:ea typeface="Calibri"/>
              </a:rPr>
              <a:t>( الخولي ، </a:t>
            </a:r>
            <a:r>
              <a:rPr lang="ar-DZ" dirty="0" smtClean="0">
                <a:ea typeface="Calibri"/>
              </a:rPr>
              <a:t>1998، </a:t>
            </a:r>
            <a:r>
              <a:rPr lang="ar-DZ" dirty="0">
                <a:ea typeface="Calibri"/>
              </a:rPr>
              <a:t>77) </a:t>
            </a:r>
            <a:r>
              <a:rPr lang="ar-DZ" dirty="0" smtClean="0">
                <a:ea typeface="Calibri"/>
              </a:rPr>
              <a:t>.</a:t>
            </a:r>
            <a:endParaRPr lang="fr-FR" dirty="0">
              <a:ea typeface="Calibri"/>
              <a:cs typeface="Arial"/>
            </a:endParaRP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402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الموضوعية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DZ" dirty="0" smtClean="0">
                <a:ea typeface="Calibri"/>
                <a:cs typeface="Simplified Arabic"/>
              </a:rPr>
              <a:t>	يقصد </a:t>
            </a:r>
            <a:r>
              <a:rPr lang="ar-DZ" dirty="0">
                <a:ea typeface="Calibri"/>
                <a:cs typeface="Simplified Arabic"/>
              </a:rPr>
              <a:t>بالموضوعية في الاختبارات النفسية أن تكون عمليات تطبيق الاختبار وتصحيحه و تفسير درجاته مستقلة  عن الحكم الشخصي للفاحص ، وبهذا تصبح البيانات التي يتم الحصول عليها من الاختبار مستقلة عن ذاتية الفاحص سواء من حيث </a:t>
            </a:r>
            <a:r>
              <a:rPr lang="ar-DZ" dirty="0" smtClean="0">
                <a:ea typeface="Calibri"/>
                <a:cs typeface="Simplified Arabic"/>
              </a:rPr>
              <a:t>طرق </a:t>
            </a:r>
            <a:r>
              <a:rPr lang="ar-DZ" dirty="0">
                <a:ea typeface="Calibri"/>
                <a:cs typeface="Simplified Arabic"/>
              </a:rPr>
              <a:t>الحصول عليها أو </a:t>
            </a:r>
            <a:r>
              <a:rPr lang="ar-DZ" dirty="0" smtClean="0">
                <a:ea typeface="Calibri"/>
                <a:cs typeface="Simplified Arabic"/>
              </a:rPr>
              <a:t>تقويمها </a:t>
            </a:r>
            <a:r>
              <a:rPr lang="ar-DZ" dirty="0">
                <a:ea typeface="Calibri"/>
                <a:cs typeface="Simplified Arabic"/>
              </a:rPr>
              <a:t>وتفسيرها (  الخطيب ،2011،  24)</a:t>
            </a:r>
            <a:endParaRPr lang="fr-FR" sz="20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DZ" dirty="0">
                <a:ea typeface="Calibri"/>
                <a:cs typeface="Simplified Arabic"/>
              </a:rPr>
              <a:t>الخطيب أحمد حامد ، الخطيب محمد أحمد (2011) الاختبارات و المقاييس النفسية .المنهل.</a:t>
            </a:r>
            <a:endParaRPr lang="fr-FR" sz="20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ffectLst/>
                <a:latin typeface="Simplified Arabic"/>
                <a:ea typeface="Calibri"/>
                <a:cs typeface="Arial"/>
              </a:rPr>
              <a:t> </a:t>
            </a:r>
            <a:endParaRPr lang="fr-FR" sz="2000" dirty="0">
              <a:ea typeface="Calibri"/>
              <a:cs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10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الشمولية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ar-DZ" dirty="0" smtClean="0"/>
              <a:t>تعني </a:t>
            </a:r>
            <a:r>
              <a:rPr lang="ar-DZ" dirty="0"/>
              <a:t>يجب أن تكون فقرات الاختبار تغطي على جميع مكونات المحتوى من أهداف (  مجيد،2013  264)</a:t>
            </a:r>
            <a:endParaRPr lang="fr-FR" dirty="0"/>
          </a:p>
          <a:p>
            <a:pPr rtl="1">
              <a:lnSpc>
                <a:spcPct val="250000"/>
              </a:lnSpc>
              <a:buNone/>
            </a:pPr>
            <a:r>
              <a:rPr lang="ar-DZ" dirty="0"/>
              <a:t>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57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المعايير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DZ" sz="12800" dirty="0">
                <a:ea typeface="Calibri"/>
              </a:rPr>
              <a:t>المعيار يشير إلى متوسط درجات جماعة معينة من الأفراد على أحد الاختبارات النفسية  ، و المعيار ضروري في الاختبارات النفسية  أو التحصيلية لأن درجة الفرد التي يحصل عليها  في الاختبار ( الدرجة الخام) ليس لها معنى بحد ذاتها و لا تصلح للمقارنة مع  درجته في اختبارات  أخرى أو مع درجة شخص أخر على الاختبار نفسه أو على اختبارات أخرى الا بواسطة المعايير ، فالمعايير تخبرنا عن كيفية أداء الاخرين على الاختبار فتوفر بذلك أساسا للمقارنة </a:t>
            </a:r>
            <a:r>
              <a:rPr lang="ar-DZ" sz="12800" dirty="0" smtClean="0">
                <a:ea typeface="Calibri"/>
              </a:rPr>
              <a:t>وهناك </a:t>
            </a:r>
            <a:r>
              <a:rPr lang="ar-DZ" sz="12800" dirty="0">
                <a:ea typeface="Calibri"/>
              </a:rPr>
              <a:t>أنواع للمعايير منها :</a:t>
            </a:r>
            <a:endParaRPr lang="fr-FR" sz="12800" dirty="0">
              <a:ea typeface="Calibri"/>
              <a:cs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531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r" rtl="1">
              <a:lnSpc>
                <a:spcPct val="200000"/>
              </a:lnSpc>
              <a:spcAft>
                <a:spcPts val="1000"/>
              </a:spcAft>
              <a:buNone/>
            </a:pPr>
            <a:r>
              <a:rPr lang="ar-DZ" dirty="0">
                <a:solidFill>
                  <a:prstClr val="black"/>
                </a:solidFill>
                <a:ea typeface="Calibri"/>
              </a:rPr>
              <a:t>المعيار الصفي</a:t>
            </a:r>
            <a:endParaRPr lang="fr-FR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r" rtl="1">
              <a:lnSpc>
                <a:spcPct val="200000"/>
              </a:lnSpc>
              <a:spcAft>
                <a:spcPts val="1000"/>
              </a:spcAft>
              <a:buNone/>
            </a:pPr>
            <a:r>
              <a:rPr lang="ar-DZ" dirty="0">
                <a:solidFill>
                  <a:prstClr val="black"/>
                </a:solidFill>
                <a:ea typeface="Calibri"/>
              </a:rPr>
              <a:t>المعيار العمري</a:t>
            </a:r>
            <a:endParaRPr lang="fr-FR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r" rtl="1">
              <a:lnSpc>
                <a:spcPct val="200000"/>
              </a:lnSpc>
              <a:spcAft>
                <a:spcPts val="1000"/>
              </a:spcAft>
              <a:buNone/>
            </a:pPr>
            <a:r>
              <a:rPr lang="ar-DZ" dirty="0">
                <a:solidFill>
                  <a:prstClr val="black"/>
                </a:solidFill>
                <a:ea typeface="Calibri"/>
              </a:rPr>
              <a:t>الرتب </a:t>
            </a:r>
            <a:r>
              <a:rPr lang="ar-DZ" dirty="0" err="1">
                <a:solidFill>
                  <a:prstClr val="black"/>
                </a:solidFill>
                <a:ea typeface="Calibri"/>
              </a:rPr>
              <a:t>المئينية</a:t>
            </a:r>
            <a:r>
              <a:rPr lang="ar-DZ" dirty="0">
                <a:solidFill>
                  <a:prstClr val="black"/>
                </a:solidFill>
                <a:ea typeface="Calibri"/>
              </a:rPr>
              <a:t>.</a:t>
            </a:r>
            <a:endParaRPr lang="fr-FR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r" rtl="1">
              <a:lnSpc>
                <a:spcPct val="200000"/>
              </a:lnSpc>
              <a:spcAft>
                <a:spcPts val="1000"/>
              </a:spcAft>
              <a:buNone/>
            </a:pPr>
            <a:r>
              <a:rPr lang="ar-DZ" dirty="0">
                <a:solidFill>
                  <a:prstClr val="black"/>
                </a:solidFill>
                <a:ea typeface="Calibri"/>
              </a:rPr>
              <a:t>الدرجة القياسية ( الخطيب وأخرون،2011،ص32-32)</a:t>
            </a:r>
            <a:endParaRPr lang="fr-FR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r" rtl="1">
              <a:lnSpc>
                <a:spcPct val="200000"/>
              </a:lnSpc>
              <a:spcAft>
                <a:spcPts val="1000"/>
              </a:spcAft>
              <a:buNone/>
            </a:pPr>
            <a:r>
              <a:rPr lang="ar-DZ" dirty="0">
                <a:solidFill>
                  <a:prstClr val="black"/>
                </a:solidFill>
                <a:ea typeface="Calibri"/>
              </a:rPr>
              <a:t> </a:t>
            </a:r>
            <a:endParaRPr lang="fr-FR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81773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337</Words>
  <Application>Microsoft Office PowerPoint</Application>
  <PresentationFormat>Affichage à l'écran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Simplified Arabic</vt:lpstr>
      <vt:lpstr>Thème Office</vt:lpstr>
      <vt:lpstr>شروط جودة الاختبار النفسي</vt:lpstr>
      <vt:lpstr>الصدق :</vt:lpstr>
      <vt:lpstr>Présentation PowerPoint</vt:lpstr>
      <vt:lpstr>الثبات</vt:lpstr>
      <vt:lpstr>Présentation PowerPoint</vt:lpstr>
      <vt:lpstr>الموضوعية</vt:lpstr>
      <vt:lpstr>الشمولية</vt:lpstr>
      <vt:lpstr>المعايير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جودة الاختبار</dc:title>
  <dc:creator>lenovo</dc:creator>
  <cp:lastModifiedBy>wise</cp:lastModifiedBy>
  <cp:revision>18</cp:revision>
  <dcterms:created xsi:type="dcterms:W3CDTF">2019-11-28T16:09:09Z</dcterms:created>
  <dcterms:modified xsi:type="dcterms:W3CDTF">2023-01-22T05:44:00Z</dcterms:modified>
</cp:coreProperties>
</file>