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31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0" r:id="rId14"/>
    <p:sldId id="271" r:id="rId15"/>
    <p:sldId id="273" r:id="rId16"/>
    <p:sldId id="282" r:id="rId17"/>
    <p:sldId id="283" r:id="rId18"/>
    <p:sldId id="284" r:id="rId19"/>
    <p:sldId id="285" r:id="rId20"/>
    <p:sldId id="286" r:id="rId21"/>
    <p:sldId id="276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288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74" r:id="rId38"/>
    <p:sldId id="277" r:id="rId39"/>
    <p:sldId id="307" r:id="rId40"/>
    <p:sldId id="308" r:id="rId41"/>
    <p:sldId id="310" r:id="rId42"/>
    <p:sldId id="311" r:id="rId43"/>
    <p:sldId id="309" r:id="rId44"/>
    <p:sldId id="278" r:id="rId45"/>
    <p:sldId id="320" r:id="rId46"/>
    <p:sldId id="321" r:id="rId47"/>
    <p:sldId id="322" r:id="rId48"/>
    <p:sldId id="323" r:id="rId49"/>
    <p:sldId id="324" r:id="rId50"/>
    <p:sldId id="325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76165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051E9-FF2E-4BCE-A675-3FF50105D81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5C61BCE-4674-4BAF-BFE9-7627016FC592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3000" dirty="0" smtClean="0"/>
            <a:t>موافق تماما</a:t>
          </a:r>
          <a:r>
            <a:rPr lang="ar-DZ" sz="2200" dirty="0" smtClean="0"/>
            <a:t> </a:t>
          </a:r>
          <a:endParaRPr lang="fr-FR" sz="2200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dirty="0"/>
        </a:p>
      </dgm:t>
    </dgm:pt>
    <dgm:pt modelId="{F9E9CA45-84FC-4817-8361-28E99A1D8A9A}" type="parTrans" cxnId="{0E81D6D4-A32A-4026-8C3D-D6084C2F1EB8}">
      <dgm:prSet/>
      <dgm:spPr/>
      <dgm:t>
        <a:bodyPr/>
        <a:lstStyle/>
        <a:p>
          <a:endParaRPr lang="fr-FR"/>
        </a:p>
      </dgm:t>
    </dgm:pt>
    <dgm:pt modelId="{008C6AEA-5E34-49B6-B3D2-408EFD21889F}" type="sibTrans" cxnId="{0E81D6D4-A32A-4026-8C3D-D6084C2F1EB8}">
      <dgm:prSet/>
      <dgm:spPr/>
      <dgm:t>
        <a:bodyPr/>
        <a:lstStyle/>
        <a:p>
          <a:endParaRPr lang="fr-FR"/>
        </a:p>
      </dgm:t>
    </dgm:pt>
    <dgm:pt modelId="{273A36CA-5C3F-413E-B7A1-35263AB0A1CD}">
      <dgm:prSet phldrT="[Texte]"/>
      <dgm:spPr/>
      <dgm:t>
        <a:bodyPr/>
        <a:lstStyle/>
        <a:p>
          <a:r>
            <a:rPr lang="ar-DZ" dirty="0" smtClean="0"/>
            <a:t>غير موافق </a:t>
          </a:r>
          <a:endParaRPr lang="fr-FR" dirty="0"/>
        </a:p>
      </dgm:t>
    </dgm:pt>
    <dgm:pt modelId="{FE8D9F98-06D7-483E-B1CC-BDA4FB3327AF}" type="parTrans" cxnId="{AC2247EA-6B0F-4B8D-9C0A-A150899205D0}">
      <dgm:prSet/>
      <dgm:spPr/>
      <dgm:t>
        <a:bodyPr/>
        <a:lstStyle/>
        <a:p>
          <a:endParaRPr lang="fr-FR"/>
        </a:p>
      </dgm:t>
    </dgm:pt>
    <dgm:pt modelId="{7D14CF1F-7B1A-4B17-BC71-DD790ADA0351}" type="sibTrans" cxnId="{AC2247EA-6B0F-4B8D-9C0A-A150899205D0}">
      <dgm:prSet/>
      <dgm:spPr/>
      <dgm:t>
        <a:bodyPr/>
        <a:lstStyle/>
        <a:p>
          <a:endParaRPr lang="fr-FR"/>
        </a:p>
      </dgm:t>
    </dgm:pt>
    <dgm:pt modelId="{C6AC94E9-5C15-4B53-9932-1D51CEE33218}">
      <dgm:prSet phldrT="[Texte]" custT="1"/>
      <dgm:spPr/>
      <dgm:t>
        <a:bodyPr/>
        <a:lstStyle/>
        <a:p>
          <a:r>
            <a:rPr lang="ar-DZ" sz="3000" dirty="0" smtClean="0"/>
            <a:t>غير موافق على الإطلاق</a:t>
          </a:r>
        </a:p>
      </dgm:t>
    </dgm:pt>
    <dgm:pt modelId="{13D3042E-3937-450D-8548-94A71D1CA962}" type="parTrans" cxnId="{F054FCF2-9C12-4DFD-9374-A35D2E57BA06}">
      <dgm:prSet/>
      <dgm:spPr/>
      <dgm:t>
        <a:bodyPr/>
        <a:lstStyle/>
        <a:p>
          <a:endParaRPr lang="fr-FR"/>
        </a:p>
      </dgm:t>
    </dgm:pt>
    <dgm:pt modelId="{0F28B67A-6276-4712-BABE-A7EF5C4CBD70}" type="sibTrans" cxnId="{F054FCF2-9C12-4DFD-9374-A35D2E57BA06}">
      <dgm:prSet/>
      <dgm:spPr/>
      <dgm:t>
        <a:bodyPr/>
        <a:lstStyle/>
        <a:p>
          <a:endParaRPr lang="fr-FR"/>
        </a:p>
      </dgm:t>
    </dgm:pt>
    <dgm:pt modelId="{AB5EB717-D374-46EF-A777-ADD37A035A14}">
      <dgm:prSet custT="1"/>
      <dgm:spPr/>
      <dgm:t>
        <a:bodyPr/>
        <a:lstStyle/>
        <a:p>
          <a:r>
            <a:rPr lang="ar-DZ" sz="3000" dirty="0" smtClean="0"/>
            <a:t>موافق</a:t>
          </a:r>
          <a:endParaRPr lang="fr-FR" sz="3000" dirty="0"/>
        </a:p>
      </dgm:t>
    </dgm:pt>
    <dgm:pt modelId="{77A28475-7987-464D-8747-686DF1CA8A2D}" type="parTrans" cxnId="{97657308-4866-4C09-8237-AA493C059311}">
      <dgm:prSet/>
      <dgm:spPr/>
      <dgm:t>
        <a:bodyPr/>
        <a:lstStyle/>
        <a:p>
          <a:endParaRPr lang="fr-FR"/>
        </a:p>
      </dgm:t>
    </dgm:pt>
    <dgm:pt modelId="{E4827F1D-D7E3-4819-8871-394C5B8C00C2}" type="sibTrans" cxnId="{97657308-4866-4C09-8237-AA493C059311}">
      <dgm:prSet/>
      <dgm:spPr/>
      <dgm:t>
        <a:bodyPr/>
        <a:lstStyle/>
        <a:p>
          <a:endParaRPr lang="fr-FR"/>
        </a:p>
      </dgm:t>
    </dgm:pt>
    <dgm:pt modelId="{8C331819-DBEA-4100-BA64-65376109E71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DZ" sz="1800" dirty="0" smtClean="0"/>
            <a:t> </a:t>
          </a:r>
          <a:r>
            <a:rPr lang="ar-DZ" sz="3000" dirty="0" smtClean="0"/>
            <a:t>غير متأكد </a:t>
          </a:r>
          <a:endParaRPr lang="fr-FR" sz="3000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dirty="0"/>
        </a:p>
      </dgm:t>
    </dgm:pt>
    <dgm:pt modelId="{7E51F36F-6BDA-48A2-95B5-1B6A9E6FF9DF}" type="parTrans" cxnId="{9FBC9F96-9E17-4D55-8171-E6DDF7DF9BFA}">
      <dgm:prSet/>
      <dgm:spPr/>
      <dgm:t>
        <a:bodyPr/>
        <a:lstStyle/>
        <a:p>
          <a:endParaRPr lang="fr-FR"/>
        </a:p>
      </dgm:t>
    </dgm:pt>
    <dgm:pt modelId="{4CEA4F18-4149-443F-A5B8-43B2179D73C3}" type="sibTrans" cxnId="{9FBC9F96-9E17-4D55-8171-E6DDF7DF9BFA}">
      <dgm:prSet/>
      <dgm:spPr/>
      <dgm:t>
        <a:bodyPr/>
        <a:lstStyle/>
        <a:p>
          <a:endParaRPr lang="fr-FR"/>
        </a:p>
      </dgm:t>
    </dgm:pt>
    <dgm:pt modelId="{2BF8F75D-B74D-44D2-BF7A-4CC0FC878B85}" type="pres">
      <dgm:prSet presAssocID="{5A5051E9-FF2E-4BCE-A675-3FF50105D8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89E65E-0C6A-4955-9F0C-D74ABAFEEA94}" type="pres">
      <dgm:prSet presAssocID="{D5C61BCE-4674-4BAF-BFE9-7627016FC592}" presName="node" presStyleLbl="node1" presStyleIdx="0" presStyleCnt="5" custScaleX="184259" custScaleY="122556" custRadScaleRad="107148" custRadScaleInc="-64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7E1E78-28C4-44EA-B797-CC736AEFAB4B}" type="pres">
      <dgm:prSet presAssocID="{008C6AEA-5E34-49B6-B3D2-408EFD21889F}" presName="sibTrans" presStyleLbl="sibTrans2D1" presStyleIdx="0" presStyleCnt="5"/>
      <dgm:spPr/>
      <dgm:t>
        <a:bodyPr/>
        <a:lstStyle/>
        <a:p>
          <a:endParaRPr lang="fr-FR"/>
        </a:p>
      </dgm:t>
    </dgm:pt>
    <dgm:pt modelId="{3D924D40-A82F-4EA1-BB7F-2FCC9D1FB925}" type="pres">
      <dgm:prSet presAssocID="{008C6AEA-5E34-49B6-B3D2-408EFD21889F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E7BA86CC-284B-4F9B-9B7D-48AF57349225}" type="pres">
      <dgm:prSet presAssocID="{AB5EB717-D374-46EF-A777-ADD37A035A14}" presName="node" presStyleLbl="node1" presStyleIdx="1" presStyleCnt="5" custScaleX="200422" custRadScaleRad="147500" custRadScaleInc="109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55D848-E567-498F-8707-CB1242BDFAAF}" type="pres">
      <dgm:prSet presAssocID="{E4827F1D-D7E3-4819-8871-394C5B8C00C2}" presName="sibTrans" presStyleLbl="sibTrans2D1" presStyleIdx="1" presStyleCnt="5" custAng="386777" custScaleX="215982" custLinFactX="100000" custLinFactNeighborX="102344" custLinFactNeighborY="14434"/>
      <dgm:spPr/>
      <dgm:t>
        <a:bodyPr/>
        <a:lstStyle/>
        <a:p>
          <a:endParaRPr lang="fr-FR"/>
        </a:p>
      </dgm:t>
    </dgm:pt>
    <dgm:pt modelId="{A8B3FF8A-5A84-4BC9-8386-D734E79E02E7}" type="pres">
      <dgm:prSet presAssocID="{E4827F1D-D7E3-4819-8871-394C5B8C00C2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02633E45-3B27-4E6B-A5AC-6FC9DA59C9D1}" type="pres">
      <dgm:prSet presAssocID="{8C331819-DBEA-4100-BA64-65376109E719}" presName="node" presStyleLbl="node1" presStyleIdx="2" presStyleCnt="5" custScaleX="226727" custRadScaleRad="137035" custRadScaleInc="-216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EE3139-DF59-44BF-8348-24CEA73B1394}" type="pres">
      <dgm:prSet presAssocID="{4CEA4F18-4149-443F-A5B8-43B2179D73C3}" presName="sibTrans" presStyleLbl="sibTrans2D1" presStyleIdx="2" presStyleCnt="5"/>
      <dgm:spPr/>
      <dgm:t>
        <a:bodyPr/>
        <a:lstStyle/>
        <a:p>
          <a:endParaRPr lang="fr-FR"/>
        </a:p>
      </dgm:t>
    </dgm:pt>
    <dgm:pt modelId="{A0C70EA7-89EE-4482-ACD0-3E207C1D7A61}" type="pres">
      <dgm:prSet presAssocID="{4CEA4F18-4149-443F-A5B8-43B2179D73C3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BFBBD04E-7868-4481-9D4D-CB445A1B1B78}" type="pres">
      <dgm:prSet presAssocID="{273A36CA-5C3F-413E-B7A1-35263AB0A1CD}" presName="node" presStyleLbl="node1" presStyleIdx="3" presStyleCnt="5" custScaleX="176277" custRadScaleRad="121145" custRadScaleInc="446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EF3A48-4D1F-4B18-9B12-8C79E3B0C502}" type="pres">
      <dgm:prSet presAssocID="{7D14CF1F-7B1A-4B17-BC71-DD790ADA0351}" presName="sibTrans" presStyleLbl="sibTrans2D1" presStyleIdx="3" presStyleCnt="5"/>
      <dgm:spPr/>
      <dgm:t>
        <a:bodyPr/>
        <a:lstStyle/>
        <a:p>
          <a:endParaRPr lang="fr-FR"/>
        </a:p>
      </dgm:t>
    </dgm:pt>
    <dgm:pt modelId="{6B4A237B-9764-401F-9C98-E1CB930739BD}" type="pres">
      <dgm:prSet presAssocID="{7D14CF1F-7B1A-4B17-BC71-DD790ADA0351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5C7664A1-E959-4513-AB22-02A683A1D271}" type="pres">
      <dgm:prSet presAssocID="{C6AC94E9-5C15-4B53-9932-1D51CEE33218}" presName="node" presStyleLbl="node1" presStyleIdx="4" presStyleCnt="5" custScaleX="201491" custRadScaleRad="170030" custRadScaleInc="-326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B46DE8-5192-4267-9112-00E93121875D}" type="pres">
      <dgm:prSet presAssocID="{0F28B67A-6276-4712-BABE-A7EF5C4CBD70}" presName="sibTrans" presStyleLbl="sibTrans2D1" presStyleIdx="4" presStyleCnt="5"/>
      <dgm:spPr/>
      <dgm:t>
        <a:bodyPr/>
        <a:lstStyle/>
        <a:p>
          <a:endParaRPr lang="fr-FR"/>
        </a:p>
      </dgm:t>
    </dgm:pt>
    <dgm:pt modelId="{22DD0725-6DC6-44A5-9284-BD6A8D061F73}" type="pres">
      <dgm:prSet presAssocID="{0F28B67A-6276-4712-BABE-A7EF5C4CBD70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9FBC9F96-9E17-4D55-8171-E6DDF7DF9BFA}" srcId="{5A5051E9-FF2E-4BCE-A675-3FF50105D813}" destId="{8C331819-DBEA-4100-BA64-65376109E719}" srcOrd="2" destOrd="0" parTransId="{7E51F36F-6BDA-48A2-95B5-1B6A9E6FF9DF}" sibTransId="{4CEA4F18-4149-443F-A5B8-43B2179D73C3}"/>
    <dgm:cxn modelId="{F054FCF2-9C12-4DFD-9374-A35D2E57BA06}" srcId="{5A5051E9-FF2E-4BCE-A675-3FF50105D813}" destId="{C6AC94E9-5C15-4B53-9932-1D51CEE33218}" srcOrd="4" destOrd="0" parTransId="{13D3042E-3937-450D-8548-94A71D1CA962}" sibTransId="{0F28B67A-6276-4712-BABE-A7EF5C4CBD70}"/>
    <dgm:cxn modelId="{EEC08CD7-66E3-4619-BC46-E75431B4D71B}" type="presOf" srcId="{E4827F1D-D7E3-4819-8871-394C5B8C00C2}" destId="{DF55D848-E567-498F-8707-CB1242BDFAAF}" srcOrd="0" destOrd="0" presId="urn:microsoft.com/office/officeart/2005/8/layout/cycle2"/>
    <dgm:cxn modelId="{70C2A442-255D-4BFA-8502-600E70994148}" type="presOf" srcId="{AB5EB717-D374-46EF-A777-ADD37A035A14}" destId="{E7BA86CC-284B-4F9B-9B7D-48AF57349225}" srcOrd="0" destOrd="0" presId="urn:microsoft.com/office/officeart/2005/8/layout/cycle2"/>
    <dgm:cxn modelId="{90453DE6-E772-4759-A48B-A02C84A5C218}" type="presOf" srcId="{273A36CA-5C3F-413E-B7A1-35263AB0A1CD}" destId="{BFBBD04E-7868-4481-9D4D-CB445A1B1B78}" srcOrd="0" destOrd="0" presId="urn:microsoft.com/office/officeart/2005/8/layout/cycle2"/>
    <dgm:cxn modelId="{97657308-4866-4C09-8237-AA493C059311}" srcId="{5A5051E9-FF2E-4BCE-A675-3FF50105D813}" destId="{AB5EB717-D374-46EF-A777-ADD37A035A14}" srcOrd="1" destOrd="0" parTransId="{77A28475-7987-464D-8747-686DF1CA8A2D}" sibTransId="{E4827F1D-D7E3-4819-8871-394C5B8C00C2}"/>
    <dgm:cxn modelId="{EC938294-1A68-449D-BF60-C26AE147F5FD}" type="presOf" srcId="{008C6AEA-5E34-49B6-B3D2-408EFD21889F}" destId="{297E1E78-28C4-44EA-B797-CC736AEFAB4B}" srcOrd="0" destOrd="0" presId="urn:microsoft.com/office/officeart/2005/8/layout/cycle2"/>
    <dgm:cxn modelId="{4AFDF24B-2CC4-4232-87F9-01D13F3659FA}" type="presOf" srcId="{7D14CF1F-7B1A-4B17-BC71-DD790ADA0351}" destId="{6B4A237B-9764-401F-9C98-E1CB930739BD}" srcOrd="1" destOrd="0" presId="urn:microsoft.com/office/officeart/2005/8/layout/cycle2"/>
    <dgm:cxn modelId="{6F5B10B5-C961-41F0-94B7-2E1BE39CAF3E}" type="presOf" srcId="{008C6AEA-5E34-49B6-B3D2-408EFD21889F}" destId="{3D924D40-A82F-4EA1-BB7F-2FCC9D1FB925}" srcOrd="1" destOrd="0" presId="urn:microsoft.com/office/officeart/2005/8/layout/cycle2"/>
    <dgm:cxn modelId="{AC2247EA-6B0F-4B8D-9C0A-A150899205D0}" srcId="{5A5051E9-FF2E-4BCE-A675-3FF50105D813}" destId="{273A36CA-5C3F-413E-B7A1-35263AB0A1CD}" srcOrd="3" destOrd="0" parTransId="{FE8D9F98-06D7-483E-B1CC-BDA4FB3327AF}" sibTransId="{7D14CF1F-7B1A-4B17-BC71-DD790ADA0351}"/>
    <dgm:cxn modelId="{D107F5D6-5A37-473B-9123-C560A2E16AF0}" type="presOf" srcId="{D5C61BCE-4674-4BAF-BFE9-7627016FC592}" destId="{0289E65E-0C6A-4955-9F0C-D74ABAFEEA94}" srcOrd="0" destOrd="0" presId="urn:microsoft.com/office/officeart/2005/8/layout/cycle2"/>
    <dgm:cxn modelId="{0E81D6D4-A32A-4026-8C3D-D6084C2F1EB8}" srcId="{5A5051E9-FF2E-4BCE-A675-3FF50105D813}" destId="{D5C61BCE-4674-4BAF-BFE9-7627016FC592}" srcOrd="0" destOrd="0" parTransId="{F9E9CA45-84FC-4817-8361-28E99A1D8A9A}" sibTransId="{008C6AEA-5E34-49B6-B3D2-408EFD21889F}"/>
    <dgm:cxn modelId="{48FF2F10-CC93-4000-BC11-6F53E19FC383}" type="presOf" srcId="{4CEA4F18-4149-443F-A5B8-43B2179D73C3}" destId="{2DEE3139-DF59-44BF-8348-24CEA73B1394}" srcOrd="0" destOrd="0" presId="urn:microsoft.com/office/officeart/2005/8/layout/cycle2"/>
    <dgm:cxn modelId="{099947E8-DD04-499D-853F-FD7A6C2D7F03}" type="presOf" srcId="{E4827F1D-D7E3-4819-8871-394C5B8C00C2}" destId="{A8B3FF8A-5A84-4BC9-8386-D734E79E02E7}" srcOrd="1" destOrd="0" presId="urn:microsoft.com/office/officeart/2005/8/layout/cycle2"/>
    <dgm:cxn modelId="{BAF0DB88-F0C2-43D7-A5E4-771AA97E9A39}" type="presOf" srcId="{8C331819-DBEA-4100-BA64-65376109E719}" destId="{02633E45-3B27-4E6B-A5AC-6FC9DA59C9D1}" srcOrd="0" destOrd="0" presId="urn:microsoft.com/office/officeart/2005/8/layout/cycle2"/>
    <dgm:cxn modelId="{276C4BC0-1B73-4292-AD64-2BD7123D058D}" type="presOf" srcId="{5A5051E9-FF2E-4BCE-A675-3FF50105D813}" destId="{2BF8F75D-B74D-44D2-BF7A-4CC0FC878B85}" srcOrd="0" destOrd="0" presId="urn:microsoft.com/office/officeart/2005/8/layout/cycle2"/>
    <dgm:cxn modelId="{D5DFC855-3882-460B-A299-6C875F77DB32}" type="presOf" srcId="{0F28B67A-6276-4712-BABE-A7EF5C4CBD70}" destId="{ADB46DE8-5192-4267-9112-00E93121875D}" srcOrd="0" destOrd="0" presId="urn:microsoft.com/office/officeart/2005/8/layout/cycle2"/>
    <dgm:cxn modelId="{78D80105-D66A-45C3-AE6B-DE8701FC0976}" type="presOf" srcId="{C6AC94E9-5C15-4B53-9932-1D51CEE33218}" destId="{5C7664A1-E959-4513-AB22-02A683A1D271}" srcOrd="0" destOrd="0" presId="urn:microsoft.com/office/officeart/2005/8/layout/cycle2"/>
    <dgm:cxn modelId="{F4C0BB04-E6B1-4875-AFD5-1AA3668CC6B4}" type="presOf" srcId="{0F28B67A-6276-4712-BABE-A7EF5C4CBD70}" destId="{22DD0725-6DC6-44A5-9284-BD6A8D061F73}" srcOrd="1" destOrd="0" presId="urn:microsoft.com/office/officeart/2005/8/layout/cycle2"/>
    <dgm:cxn modelId="{7C739E9A-26CA-47C7-B054-65A89FE1A074}" type="presOf" srcId="{4CEA4F18-4149-443F-A5B8-43B2179D73C3}" destId="{A0C70EA7-89EE-4482-ACD0-3E207C1D7A61}" srcOrd="1" destOrd="0" presId="urn:microsoft.com/office/officeart/2005/8/layout/cycle2"/>
    <dgm:cxn modelId="{3AA974BB-60EB-4D61-999F-3C3AA2F4574A}" type="presOf" srcId="{7D14CF1F-7B1A-4B17-BC71-DD790ADA0351}" destId="{F5EF3A48-4D1F-4B18-9B12-8C79E3B0C502}" srcOrd="0" destOrd="0" presId="urn:microsoft.com/office/officeart/2005/8/layout/cycle2"/>
    <dgm:cxn modelId="{FCCBF973-797A-4E94-8C2E-3E16FE1CC200}" type="presParOf" srcId="{2BF8F75D-B74D-44D2-BF7A-4CC0FC878B85}" destId="{0289E65E-0C6A-4955-9F0C-D74ABAFEEA94}" srcOrd="0" destOrd="0" presId="urn:microsoft.com/office/officeart/2005/8/layout/cycle2"/>
    <dgm:cxn modelId="{EA17E6D8-1BE1-43D6-B292-BA2C12B8F7DD}" type="presParOf" srcId="{2BF8F75D-B74D-44D2-BF7A-4CC0FC878B85}" destId="{297E1E78-28C4-44EA-B797-CC736AEFAB4B}" srcOrd="1" destOrd="0" presId="urn:microsoft.com/office/officeart/2005/8/layout/cycle2"/>
    <dgm:cxn modelId="{5126CEEB-6A09-4F05-9CFC-D6FCB711DAF2}" type="presParOf" srcId="{297E1E78-28C4-44EA-B797-CC736AEFAB4B}" destId="{3D924D40-A82F-4EA1-BB7F-2FCC9D1FB925}" srcOrd="0" destOrd="0" presId="urn:microsoft.com/office/officeart/2005/8/layout/cycle2"/>
    <dgm:cxn modelId="{7A303033-8E45-4C9D-A594-01D9DB1D84CC}" type="presParOf" srcId="{2BF8F75D-B74D-44D2-BF7A-4CC0FC878B85}" destId="{E7BA86CC-284B-4F9B-9B7D-48AF57349225}" srcOrd="2" destOrd="0" presId="urn:microsoft.com/office/officeart/2005/8/layout/cycle2"/>
    <dgm:cxn modelId="{0DA59304-A215-4207-9E6B-773ED879B95B}" type="presParOf" srcId="{2BF8F75D-B74D-44D2-BF7A-4CC0FC878B85}" destId="{DF55D848-E567-498F-8707-CB1242BDFAAF}" srcOrd="3" destOrd="0" presId="urn:microsoft.com/office/officeart/2005/8/layout/cycle2"/>
    <dgm:cxn modelId="{D7E20E3E-2D19-4C9C-AE48-2B69C23FC8AF}" type="presParOf" srcId="{DF55D848-E567-498F-8707-CB1242BDFAAF}" destId="{A8B3FF8A-5A84-4BC9-8386-D734E79E02E7}" srcOrd="0" destOrd="0" presId="urn:microsoft.com/office/officeart/2005/8/layout/cycle2"/>
    <dgm:cxn modelId="{BB1AC083-057D-4C0C-8100-4F7D824435A3}" type="presParOf" srcId="{2BF8F75D-B74D-44D2-BF7A-4CC0FC878B85}" destId="{02633E45-3B27-4E6B-A5AC-6FC9DA59C9D1}" srcOrd="4" destOrd="0" presId="urn:microsoft.com/office/officeart/2005/8/layout/cycle2"/>
    <dgm:cxn modelId="{7523CD3F-6565-42E8-A4E2-986233A6246D}" type="presParOf" srcId="{2BF8F75D-B74D-44D2-BF7A-4CC0FC878B85}" destId="{2DEE3139-DF59-44BF-8348-24CEA73B1394}" srcOrd="5" destOrd="0" presId="urn:microsoft.com/office/officeart/2005/8/layout/cycle2"/>
    <dgm:cxn modelId="{21504E23-908F-43CF-BA84-1B9E3DFD023A}" type="presParOf" srcId="{2DEE3139-DF59-44BF-8348-24CEA73B1394}" destId="{A0C70EA7-89EE-4482-ACD0-3E207C1D7A61}" srcOrd="0" destOrd="0" presId="urn:microsoft.com/office/officeart/2005/8/layout/cycle2"/>
    <dgm:cxn modelId="{AA6B791F-2CCD-48CE-A300-61A5010503A7}" type="presParOf" srcId="{2BF8F75D-B74D-44D2-BF7A-4CC0FC878B85}" destId="{BFBBD04E-7868-4481-9D4D-CB445A1B1B78}" srcOrd="6" destOrd="0" presId="urn:microsoft.com/office/officeart/2005/8/layout/cycle2"/>
    <dgm:cxn modelId="{19A58F7F-B81A-4A0A-AD05-D0B0077C3EF9}" type="presParOf" srcId="{2BF8F75D-B74D-44D2-BF7A-4CC0FC878B85}" destId="{F5EF3A48-4D1F-4B18-9B12-8C79E3B0C502}" srcOrd="7" destOrd="0" presId="urn:microsoft.com/office/officeart/2005/8/layout/cycle2"/>
    <dgm:cxn modelId="{1D47FBAD-38D8-4CD2-B883-D5766D92D0E9}" type="presParOf" srcId="{F5EF3A48-4D1F-4B18-9B12-8C79E3B0C502}" destId="{6B4A237B-9764-401F-9C98-E1CB930739BD}" srcOrd="0" destOrd="0" presId="urn:microsoft.com/office/officeart/2005/8/layout/cycle2"/>
    <dgm:cxn modelId="{5515337F-2E6D-4057-A037-BD7B9FF6D170}" type="presParOf" srcId="{2BF8F75D-B74D-44D2-BF7A-4CC0FC878B85}" destId="{5C7664A1-E959-4513-AB22-02A683A1D271}" srcOrd="8" destOrd="0" presId="urn:microsoft.com/office/officeart/2005/8/layout/cycle2"/>
    <dgm:cxn modelId="{FBEDFA16-CFD9-4E72-B768-74A714CBF6D8}" type="presParOf" srcId="{2BF8F75D-B74D-44D2-BF7A-4CC0FC878B85}" destId="{ADB46DE8-5192-4267-9112-00E93121875D}" srcOrd="9" destOrd="0" presId="urn:microsoft.com/office/officeart/2005/8/layout/cycle2"/>
    <dgm:cxn modelId="{9CD28093-013F-42BD-B214-9A91E8909C84}" type="presParOf" srcId="{ADB46DE8-5192-4267-9112-00E93121875D}" destId="{22DD0725-6DC6-44A5-9284-BD6A8D061F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02CC-2587-418C-A73A-6CE56DE73EBE}" type="datetimeFigureOut">
              <a:rPr lang="fr-FR" smtClean="0"/>
              <a:pPr/>
              <a:t>13/04/2022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D5A58-3195-4B09-9D5E-C7E854E31A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4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D5A58-3195-4B09-9D5E-C7E854E31A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4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D5A58-3195-4B09-9D5E-C7E854E31A53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98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13/04/2022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827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endParaRPr lang="ar-DZ" sz="6600" dirty="0" smtClean="0"/>
          </a:p>
          <a:p>
            <a:pPr algn="r">
              <a:buNone/>
            </a:pPr>
            <a:endParaRPr lang="ar-DZ" sz="6600" dirty="0" smtClean="0"/>
          </a:p>
          <a:p>
            <a:pPr algn="r">
              <a:buNone/>
            </a:pPr>
            <a:r>
              <a:rPr lang="ar-DZ" sz="6600" dirty="0" smtClean="0"/>
              <a:t>    بسم الله الرحمان الرحيم </a:t>
            </a:r>
          </a:p>
          <a:p>
            <a:pPr algn="r">
              <a:buNone/>
            </a:pPr>
            <a:endParaRPr lang="ar-DZ" sz="6600" dirty="0" smtClean="0"/>
          </a:p>
          <a:p>
            <a:pPr algn="r">
              <a:buNone/>
            </a:pP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74664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DZ" sz="2800" dirty="0" smtClean="0"/>
              <a:t>*- </a:t>
            </a:r>
            <a:r>
              <a:rPr lang="ar-DZ" sz="2800" b="1" dirty="0" smtClean="0"/>
              <a:t>الاختيار بين بدائل على منفصل </a:t>
            </a:r>
            <a:r>
              <a:rPr lang="ar-DZ" sz="2800" b="1" dirty="0" err="1" smtClean="0"/>
              <a:t>كمي </a:t>
            </a:r>
            <a:r>
              <a:rPr lang="ar-DZ" sz="2800" dirty="0" smtClean="0"/>
              <a:t>: إعطاء درجة مناسبة </a:t>
            </a:r>
            <a:r>
              <a:rPr lang="ar-DZ" sz="2800" dirty="0" err="1" smtClean="0"/>
              <a:t>للفقرة .</a:t>
            </a:r>
            <a:r>
              <a:rPr lang="ar-DZ" sz="28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ar-DZ" sz="2800" dirty="0" smtClean="0"/>
              <a:t>*- </a:t>
            </a:r>
            <a:r>
              <a:rPr lang="ar-DZ" sz="2800" b="1" dirty="0" smtClean="0"/>
              <a:t>الاختيار بين بدائل تصنيفات </a:t>
            </a:r>
            <a:r>
              <a:rPr lang="ar-DZ" sz="2800" b="1" dirty="0" err="1" smtClean="0"/>
              <a:t>مستقلة </a:t>
            </a:r>
            <a:r>
              <a:rPr lang="ar-DZ" sz="2800" dirty="0" smtClean="0"/>
              <a:t>: ترتيب البدائل غير مهم يمكن التقديم </a:t>
            </a:r>
            <a:r>
              <a:rPr lang="ar-DZ" sz="2800" dirty="0" err="1" smtClean="0"/>
              <a:t>والتأخير.</a:t>
            </a:r>
            <a:r>
              <a:rPr lang="ar-DZ" sz="28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ar-DZ" sz="2800" b="1" dirty="0" smtClean="0"/>
              <a:t>- </a:t>
            </a:r>
            <a:r>
              <a:rPr lang="ar-DZ" sz="2800" dirty="0" smtClean="0"/>
              <a:t>عبارات تقريرية.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ar-DZ" sz="2800" dirty="0" smtClean="0"/>
              <a:t>- فقرات المزاوجة.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ar-DZ" sz="2800" dirty="0" smtClean="0"/>
              <a:t>- فقرات إعادة الترتيب.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ar-DZ" sz="2800" b="1" dirty="0" smtClean="0"/>
              <a:t>الفقرات </a:t>
            </a:r>
            <a:r>
              <a:rPr lang="ar-DZ" sz="2800" b="1" dirty="0" err="1" smtClean="0"/>
              <a:t>الصياغية</a:t>
            </a:r>
            <a:r>
              <a:rPr lang="ar-DZ" sz="2800" b="1" dirty="0" smtClean="0"/>
              <a:t> </a:t>
            </a:r>
            <a:r>
              <a:rPr lang="ar-DZ" sz="2800" b="1" dirty="0" err="1" smtClean="0"/>
              <a:t>:</a:t>
            </a:r>
            <a:r>
              <a:rPr lang="ar-DZ" sz="2800" b="1" dirty="0" smtClean="0"/>
              <a:t> </a:t>
            </a:r>
            <a:endParaRPr lang="ar-DZ" sz="2800" dirty="0" smtClean="0"/>
          </a:p>
          <a:p>
            <a:pPr algn="r">
              <a:buNone/>
            </a:pPr>
            <a:r>
              <a:rPr lang="ar-DZ" sz="2800" dirty="0" smtClean="0"/>
              <a:t>فقرات التكميل.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ar-DZ" sz="2800" dirty="0" smtClean="0"/>
              <a:t> </a:t>
            </a:r>
            <a:r>
              <a:rPr lang="ar-DZ" sz="2800" b="1" dirty="0" err="1" smtClean="0"/>
              <a:t>مثال :</a:t>
            </a:r>
            <a:endParaRPr lang="ar-DZ" sz="2800" b="1" dirty="0" smtClean="0"/>
          </a:p>
          <a:p>
            <a:pPr algn="r">
              <a:buFontTx/>
              <a:buChar char="-"/>
            </a:pP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424936" cy="356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385"/>
                <a:gridCol w="3714551"/>
              </a:tblGrid>
              <a:tr h="103307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3000" dirty="0" err="1" smtClean="0">
                          <a:solidFill>
                            <a:schemeClr val="bg1"/>
                          </a:solidFill>
                          <a:latin typeface="Arabic Transparent"/>
                        </a:rPr>
                        <a:t>..............</a:t>
                      </a:r>
                      <a:endParaRPr lang="fr-FR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</a:pPr>
                      <a:r>
                        <a:rPr lang="ar-DZ" sz="3000" dirty="0" smtClean="0">
                          <a:solidFill>
                            <a:schemeClr val="bg1"/>
                          </a:solidFill>
                          <a:latin typeface="Arabic Transparent"/>
                        </a:rPr>
                        <a:t>- </a:t>
                      </a:r>
                      <a:r>
                        <a:rPr lang="ar-DZ" sz="3000" dirty="0">
                          <a:solidFill>
                            <a:schemeClr val="bg1"/>
                          </a:solidFill>
                          <a:latin typeface="Arabic Transparent"/>
                        </a:rPr>
                        <a:t>عندما كنت </a:t>
                      </a:r>
                      <a:r>
                        <a:rPr lang="ar-DZ" sz="3000" dirty="0" smtClean="0">
                          <a:solidFill>
                            <a:schemeClr val="bg1"/>
                          </a:solidFill>
                          <a:latin typeface="Arabic Transparent"/>
                        </a:rPr>
                        <a:t>طفلاً</a:t>
                      </a:r>
                      <a:endParaRPr lang="ar-DZ" sz="3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</a:tr>
              <a:tr h="674456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</a:pPr>
                      <a:r>
                        <a:rPr kumimoji="0" lang="ar-DZ" sz="3000" b="1" kern="1200" dirty="0" err="1" smtClean="0">
                          <a:solidFill>
                            <a:schemeClr val="tx1"/>
                          </a:solidFill>
                          <a:latin typeface="Arabic Transparent"/>
                          <a:ea typeface="+mn-ea"/>
                          <a:cs typeface="+mn-cs"/>
                        </a:rPr>
                        <a:t>..............</a:t>
                      </a:r>
                      <a:endParaRPr kumimoji="0" lang="ar-DZ" sz="3000" b="1" kern="1200" dirty="0" smtClean="0">
                        <a:solidFill>
                          <a:schemeClr val="tx1"/>
                        </a:solidFill>
                        <a:latin typeface="Arabic Transparen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3000" b="1" kern="1200" dirty="0" smtClean="0">
                          <a:solidFill>
                            <a:schemeClr val="tx1"/>
                          </a:solidFill>
                          <a:latin typeface="Arabic Transparent"/>
                          <a:ea typeface="+mn-ea"/>
                          <a:cs typeface="+mn-cs"/>
                        </a:rPr>
                        <a:t>أشد ما يقلقني </a:t>
                      </a:r>
                      <a:endParaRPr kumimoji="0" lang="ar-DZ" sz="3000" b="1" kern="1200" dirty="0">
                        <a:solidFill>
                          <a:schemeClr val="tx1"/>
                        </a:solidFill>
                        <a:latin typeface="Arabic Transparen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</a:tr>
              <a:tr h="1846423">
                <a:tc>
                  <a:txBody>
                    <a:bodyPr/>
                    <a:lstStyle/>
                    <a:p>
                      <a:pPr algn="r"/>
                      <a:r>
                        <a:rPr kumimoji="0" lang="ar-DZ" sz="2500" b="1" kern="1200" dirty="0" err="1" smtClean="0">
                          <a:solidFill>
                            <a:schemeClr val="tx1"/>
                          </a:solidFill>
                          <a:latin typeface="Arabic Transparent"/>
                          <a:ea typeface="+mn-ea"/>
                          <a:cs typeface="+mn-cs"/>
                        </a:rPr>
                        <a:t>................</a:t>
                      </a:r>
                      <a:endParaRPr kumimoji="0" lang="fr-FR" sz="2500" b="1" kern="1200" dirty="0" smtClean="0">
                        <a:solidFill>
                          <a:schemeClr val="tx1"/>
                        </a:solidFill>
                        <a:latin typeface="Arabic Transparen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DZ" sz="3000" b="1" kern="1200" dirty="0" smtClean="0">
                          <a:solidFill>
                            <a:schemeClr val="tx1"/>
                          </a:solidFill>
                          <a:latin typeface="Arabic Transparent"/>
                          <a:ea typeface="+mn-ea"/>
                          <a:cs typeface="+mn-cs"/>
                        </a:rPr>
                        <a:t>أنا أكره</a:t>
                      </a:r>
                      <a:endParaRPr kumimoji="0" lang="fr-FR" sz="3000" b="1" kern="1200" dirty="0" smtClean="0">
                        <a:solidFill>
                          <a:schemeClr val="tx1"/>
                        </a:solidFill>
                        <a:latin typeface="Arabic Transparen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484784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4400" dirty="0" smtClean="0"/>
              <a:t>   </a:t>
            </a:r>
            <a:r>
              <a:rPr lang="ar-DZ" sz="4400" dirty="0" smtClean="0">
                <a:solidFill>
                  <a:srgbClr val="464646"/>
                </a:solidFill>
              </a:rPr>
              <a:t>*</a:t>
            </a:r>
            <a:r>
              <a:rPr lang="ar-DZ" sz="4400" dirty="0" smtClean="0"/>
              <a:t>فقرات التكميل: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ar-DZ" sz="4400" dirty="0" smtClean="0"/>
              <a:t> </a:t>
            </a:r>
            <a:r>
              <a:rPr lang="ar-DZ" sz="3100" dirty="0" smtClean="0">
                <a:solidFill>
                  <a:srgbClr val="FF0000"/>
                </a:solidFill>
              </a:rPr>
              <a:t>مثال: قدم لمفحوص الاختبار، و كانت استجاباته ما </a:t>
            </a:r>
            <a:r>
              <a:rPr lang="ar-DZ" sz="3100" dirty="0" err="1" smtClean="0">
                <a:solidFill>
                  <a:srgbClr val="FF0000"/>
                </a:solidFill>
              </a:rPr>
              <a:t>يلي :</a:t>
            </a:r>
            <a:r>
              <a:rPr lang="ar-DZ" sz="3100" dirty="0" smtClean="0">
                <a:solidFill>
                  <a:srgbClr val="FF0000"/>
                </a:solidFill>
              </a:rPr>
              <a:t/>
            </a:r>
            <a:br>
              <a:rPr lang="ar-DZ" sz="3100" dirty="0" smtClean="0">
                <a:solidFill>
                  <a:srgbClr val="FF0000"/>
                </a:solidFill>
              </a:rPr>
            </a:br>
            <a:r>
              <a:rPr lang="ar-DZ" sz="4400" dirty="0" smtClean="0"/>
              <a:t/>
            </a:r>
            <a:br>
              <a:rPr lang="ar-DZ" sz="4400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DZ" sz="4400" dirty="0" smtClean="0"/>
              <a:t>*فقرات اقتراح حل مشكل.</a:t>
            </a:r>
            <a:endParaRPr lang="fr-FR" sz="4400" dirty="0" smtClean="0"/>
          </a:p>
          <a:p>
            <a:pPr algn="r" rtl="1">
              <a:buNone/>
            </a:pPr>
            <a:r>
              <a:rPr lang="ar-DZ" sz="4400" dirty="0" smtClean="0"/>
              <a:t>*الفقرات المقالية.</a:t>
            </a:r>
          </a:p>
          <a:p>
            <a:pPr algn="r">
              <a:buFontTx/>
              <a:buChar char="-"/>
            </a:pPr>
            <a:endParaRPr lang="ar-DZ" dirty="0" smtClean="0"/>
          </a:p>
          <a:p>
            <a:pPr algn="r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r" rtl="1">
              <a:buNone/>
            </a:pPr>
            <a:r>
              <a:rPr lang="ar-DZ" sz="9200" dirty="0" smtClean="0"/>
              <a:t>*- </a:t>
            </a:r>
            <a:r>
              <a:rPr lang="ar-DZ" sz="9200" dirty="0" err="1" smtClean="0"/>
              <a:t>مختصين </a:t>
            </a:r>
            <a:r>
              <a:rPr lang="ar-DZ" sz="9200" dirty="0" smtClean="0"/>
              <a:t>(خبرة بقياس نفس الخاصية</a:t>
            </a:r>
            <a:r>
              <a:rPr lang="ar-DZ" sz="9200" dirty="0" err="1" smtClean="0"/>
              <a:t>).</a:t>
            </a:r>
            <a:endParaRPr lang="fr-FR" sz="9200" dirty="0" smtClean="0"/>
          </a:p>
          <a:p>
            <a:pPr algn="r" rtl="1">
              <a:buNone/>
            </a:pPr>
            <a:r>
              <a:rPr lang="ar-DZ" sz="9200" dirty="0" smtClean="0"/>
              <a:t>*- </a:t>
            </a:r>
            <a:r>
              <a:rPr lang="ar-DZ" sz="9200" dirty="0" err="1" smtClean="0"/>
              <a:t>مقابلات </a:t>
            </a:r>
            <a:r>
              <a:rPr lang="ar-DZ" sz="9200" dirty="0" smtClean="0"/>
              <a:t>( تقارير</a:t>
            </a:r>
            <a:r>
              <a:rPr lang="ar-DZ" sz="9200" dirty="0" err="1" smtClean="0"/>
              <a:t>).</a:t>
            </a:r>
            <a:r>
              <a:rPr lang="ar-DZ" sz="9200" dirty="0" smtClean="0"/>
              <a:t> - شبكات </a:t>
            </a:r>
            <a:r>
              <a:rPr lang="ar-DZ" sz="9200" dirty="0" err="1" smtClean="0"/>
              <a:t>ملاحظة.</a:t>
            </a:r>
            <a:r>
              <a:rPr lang="ar-DZ" sz="9200" dirty="0" smtClean="0"/>
              <a:t> - تقارير دراسة الحالة.</a:t>
            </a:r>
            <a:endParaRPr lang="fr-FR" sz="9200" dirty="0" smtClean="0"/>
          </a:p>
          <a:p>
            <a:pPr algn="r" rtl="1">
              <a:buNone/>
            </a:pPr>
            <a:r>
              <a:rPr lang="ar-DZ" sz="9200" dirty="0" smtClean="0"/>
              <a:t>*- اختبارات جاهزة.</a:t>
            </a:r>
            <a:endParaRPr lang="fr-FR" sz="9200" dirty="0" smtClean="0"/>
          </a:p>
          <a:p>
            <a:pPr algn="r" rtl="1">
              <a:buNone/>
            </a:pPr>
            <a:r>
              <a:rPr lang="ar-DZ" sz="9200" b="1" dirty="0" smtClean="0"/>
              <a:t>*- دراسات </a:t>
            </a:r>
            <a:r>
              <a:rPr lang="ar-DZ" sz="9200" b="1" dirty="0" err="1" smtClean="0"/>
              <a:t>سابقة </a:t>
            </a:r>
            <a:r>
              <a:rPr lang="ar-DZ" sz="9200" dirty="0" err="1" smtClean="0"/>
              <a:t>:.</a:t>
            </a:r>
            <a:endParaRPr lang="fr-FR" sz="9200" dirty="0" smtClean="0"/>
          </a:p>
          <a:p>
            <a:pPr algn="r" rtl="1">
              <a:buNone/>
            </a:pPr>
            <a:r>
              <a:rPr lang="ar-DZ" sz="9200" b="1" dirty="0" smtClean="0"/>
              <a:t>* نظريات </a:t>
            </a:r>
            <a:endParaRPr lang="fr-FR" sz="9200" dirty="0" smtClean="0"/>
          </a:p>
          <a:p>
            <a:pPr algn="r" rtl="1">
              <a:buNone/>
            </a:pPr>
            <a:r>
              <a:rPr lang="ar-DZ" sz="9200" dirty="0" smtClean="0"/>
              <a:t>*- </a:t>
            </a:r>
            <a:r>
              <a:rPr lang="ar-DZ" sz="9200" b="1" dirty="0" smtClean="0"/>
              <a:t>دراسات </a:t>
            </a:r>
            <a:r>
              <a:rPr lang="ar-DZ" sz="9200" b="1" dirty="0" err="1" smtClean="0"/>
              <a:t>استطلاعية </a:t>
            </a:r>
            <a:r>
              <a:rPr lang="ar-DZ" sz="9200" dirty="0" smtClean="0"/>
              <a:t>(</a:t>
            </a:r>
            <a:r>
              <a:rPr lang="ar-DZ" sz="9200" b="1" dirty="0" smtClean="0"/>
              <a:t>كشفية</a:t>
            </a:r>
            <a:r>
              <a:rPr lang="ar-DZ" sz="9200" dirty="0" smtClean="0"/>
              <a:t>)</a:t>
            </a:r>
            <a:r>
              <a:rPr lang="ar-DZ" sz="9200" b="1" dirty="0" smtClean="0"/>
              <a:t>:</a:t>
            </a:r>
            <a:r>
              <a:rPr lang="ar-DZ" sz="9200" dirty="0" smtClean="0"/>
              <a:t> من خلال الملاحظة، اتصال بخبراء ومختصين.</a:t>
            </a:r>
            <a:endParaRPr lang="fr-FR" sz="9200" dirty="0" smtClean="0"/>
          </a:p>
          <a:p>
            <a:pPr algn="r" rtl="1">
              <a:buNone/>
            </a:pPr>
            <a:r>
              <a:rPr lang="ar-DZ" sz="9200" dirty="0" smtClean="0"/>
              <a:t>السؤال </a:t>
            </a:r>
            <a:r>
              <a:rPr lang="ar-DZ" sz="9200" dirty="0" err="1" smtClean="0"/>
              <a:t>المفتوح </a:t>
            </a:r>
            <a:r>
              <a:rPr lang="ar-DZ" sz="9200" dirty="0" smtClean="0"/>
              <a:t>..</a:t>
            </a:r>
            <a:r>
              <a:rPr lang="ar-DZ" sz="9200" dirty="0" err="1" smtClean="0"/>
              <a:t>الخ .</a:t>
            </a:r>
            <a:endParaRPr lang="ar-DZ" sz="9200" dirty="0" smtClean="0"/>
          </a:p>
          <a:p>
            <a:pPr algn="r" rtl="1">
              <a:buNone/>
            </a:pPr>
            <a:r>
              <a:rPr lang="ar-DZ" sz="9200" dirty="0" smtClean="0"/>
              <a:t>* </a:t>
            </a:r>
            <a:r>
              <a:rPr lang="ar-DZ" sz="9200" b="1" dirty="0" smtClean="0"/>
              <a:t>تحليل العمل.</a:t>
            </a:r>
            <a:endParaRPr lang="fr-FR" sz="92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>مصادر إعداد </a:t>
            </a:r>
            <a:r>
              <a:rPr lang="ar-DZ" dirty="0" err="1" smtClean="0"/>
              <a:t>الفقرات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196752"/>
            <a:ext cx="8805664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sz="3000" dirty="0" smtClean="0"/>
              <a:t>     يتم تحليل الفقرات وذلك من </a:t>
            </a:r>
            <a:r>
              <a:rPr lang="ar-DZ" sz="3000" dirty="0" err="1" smtClean="0"/>
              <a:t>أجل </a:t>
            </a:r>
            <a:r>
              <a:rPr lang="ar-DZ" sz="3000" dirty="0" smtClean="0"/>
              <a:t>( السهولة </a:t>
            </a:r>
            <a:r>
              <a:rPr lang="ar-DZ" sz="3000" dirty="0" err="1" smtClean="0"/>
              <a:t>والصعوبة </a:t>
            </a:r>
            <a:r>
              <a:rPr lang="ar-DZ" sz="3000" dirty="0" smtClean="0"/>
              <a:t>، والتمييز</a:t>
            </a:r>
            <a:r>
              <a:rPr lang="ar-DZ" sz="3000" dirty="0" err="1" smtClean="0"/>
              <a:t>).</a:t>
            </a:r>
            <a:endParaRPr lang="fr-FR" sz="3000" dirty="0" smtClean="0"/>
          </a:p>
          <a:p>
            <a:pPr algn="r" rtl="1">
              <a:buNone/>
            </a:pPr>
            <a:r>
              <a:rPr lang="ar-DZ" sz="3000" dirty="0" smtClean="0"/>
              <a:t>* معرفة ما إذا كانت الفقرات تفي </a:t>
            </a:r>
            <a:r>
              <a:rPr lang="ar-DZ" sz="3000" dirty="0" err="1" smtClean="0"/>
              <a:t>بالشروط.</a:t>
            </a:r>
            <a:r>
              <a:rPr lang="ar-DZ" sz="3000" dirty="0" smtClean="0"/>
              <a:t> ( تنتمي </a:t>
            </a:r>
            <a:r>
              <a:rPr lang="ar-DZ" sz="3000" dirty="0" err="1" smtClean="0"/>
              <a:t>للبعد </a:t>
            </a:r>
            <a:r>
              <a:rPr lang="ar-DZ" sz="3000" dirty="0" smtClean="0"/>
              <a:t>، تقيس </a:t>
            </a:r>
            <a:r>
              <a:rPr lang="ar-DZ" sz="3000" dirty="0" err="1" smtClean="0"/>
              <a:t>الخاصية....</a:t>
            </a:r>
            <a:r>
              <a:rPr lang="ar-DZ" sz="3000" dirty="0" smtClean="0"/>
              <a:t> </a:t>
            </a:r>
            <a:r>
              <a:rPr lang="ar-DZ" sz="3000" dirty="0" err="1" smtClean="0"/>
              <a:t>).</a:t>
            </a:r>
            <a:endParaRPr lang="fr-FR" sz="3000" dirty="0" smtClean="0"/>
          </a:p>
          <a:p>
            <a:pPr algn="r" rtl="1">
              <a:buNone/>
            </a:pPr>
            <a:r>
              <a:rPr lang="ar-DZ" sz="3000" dirty="0" smtClean="0"/>
              <a:t>* تساعد في الحصول على صدق </a:t>
            </a:r>
            <a:r>
              <a:rPr lang="ar-DZ" sz="3000" dirty="0" err="1" smtClean="0"/>
              <a:t>الاستجابة </a:t>
            </a:r>
            <a:r>
              <a:rPr lang="ar-DZ" sz="3000" dirty="0" smtClean="0"/>
              <a:t>(</a:t>
            </a:r>
            <a:r>
              <a:rPr lang="ar-DZ" sz="3000" dirty="0" err="1" smtClean="0"/>
              <a:t>لاسهلة</a:t>
            </a:r>
            <a:r>
              <a:rPr lang="ar-DZ" sz="3000" dirty="0" smtClean="0"/>
              <a:t> حتى تمل ولا صعبة حتى تعجز)، كما تميز وذلك بتصنيف العينات إلى مستويات </a:t>
            </a:r>
            <a:r>
              <a:rPr lang="ar-DZ" sz="3000" dirty="0" err="1" smtClean="0"/>
              <a:t>الخاصية </a:t>
            </a:r>
            <a:r>
              <a:rPr lang="ar-DZ" sz="3000" dirty="0" smtClean="0"/>
              <a:t>(ضعاف، </a:t>
            </a:r>
            <a:r>
              <a:rPr lang="ar-DZ" sz="3000" dirty="0" err="1" smtClean="0"/>
              <a:t>أقوياء </a:t>
            </a:r>
            <a:r>
              <a:rPr lang="ar-DZ" sz="3000" dirty="0" smtClean="0"/>
              <a:t>،ومتوسطين</a:t>
            </a:r>
            <a:r>
              <a:rPr lang="ar-DZ" sz="3000" dirty="0" err="1" smtClean="0"/>
              <a:t>) .</a:t>
            </a:r>
            <a:endParaRPr lang="fr-FR" sz="3000" dirty="0" smtClean="0"/>
          </a:p>
          <a:p>
            <a:pPr algn="r" rtl="1">
              <a:buNone/>
            </a:pPr>
            <a:r>
              <a:rPr lang="ar-DZ" sz="3000" dirty="0" smtClean="0"/>
              <a:t>* تحليل الفقرة يزيد من جودة الاختبار يساعد في ترتيب الفقرات في شكل نهائي للاختبار.</a:t>
            </a:r>
            <a:endParaRPr lang="fr-FR" sz="30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sz="4400" dirty="0" smtClean="0"/>
              <a:t> تحليل الفقرات: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026563"/>
          </a:xfrm>
        </p:spPr>
        <p:txBody>
          <a:bodyPr/>
          <a:lstStyle/>
          <a:p>
            <a:pPr algn="r" rtl="1">
              <a:buNone/>
            </a:pPr>
            <a:r>
              <a:rPr lang="ar-DZ" sz="3000" b="1" dirty="0" err="1" smtClean="0"/>
              <a:t>مثال :</a:t>
            </a:r>
            <a:endParaRPr lang="ar-DZ" sz="3000" b="1" dirty="0" smtClean="0"/>
          </a:p>
          <a:p>
            <a:pPr algn="r" rtl="1">
              <a:buNone/>
            </a:pPr>
            <a:r>
              <a:rPr lang="ar-DZ" dirty="0" smtClean="0"/>
              <a:t>طبق باحث مقياس توقع الكفاءة الذاتية العامة على عينة </a:t>
            </a:r>
            <a:r>
              <a:rPr lang="ar-DZ" dirty="0" err="1" smtClean="0"/>
              <a:t>قوامها </a:t>
            </a:r>
            <a:r>
              <a:rPr lang="ar-DZ" dirty="0" smtClean="0"/>
              <a:t>( 20) طالبا </a:t>
            </a:r>
            <a:r>
              <a:rPr lang="ar-DZ" dirty="0" err="1" smtClean="0"/>
              <a:t>جامعيا </a:t>
            </a:r>
            <a:r>
              <a:rPr lang="ar-DZ" dirty="0" smtClean="0"/>
              <a:t>، مع العلم أن المقياس مكون </a:t>
            </a:r>
            <a:r>
              <a:rPr lang="ar-DZ" dirty="0" err="1" smtClean="0"/>
              <a:t>من </a:t>
            </a:r>
            <a:r>
              <a:rPr lang="ar-DZ" dirty="0" smtClean="0"/>
              <a:t>(10) فقرات وسلم الإجابة سلم </a:t>
            </a:r>
            <a:r>
              <a:rPr lang="ar-DZ" dirty="0" err="1" smtClean="0"/>
              <a:t>ليكرت</a:t>
            </a:r>
            <a:r>
              <a:rPr lang="ar-DZ" dirty="0" smtClean="0"/>
              <a:t> </a:t>
            </a:r>
            <a:r>
              <a:rPr lang="ar-DZ" dirty="0" err="1" smtClean="0"/>
              <a:t>الرباعي </a:t>
            </a:r>
            <a:r>
              <a:rPr lang="ar-DZ" dirty="0" smtClean="0"/>
              <a:t>: لا- </a:t>
            </a:r>
            <a:r>
              <a:rPr lang="ar-DZ" dirty="0" err="1" smtClean="0"/>
              <a:t>نادرا </a:t>
            </a:r>
            <a:r>
              <a:rPr lang="ar-DZ" dirty="0" smtClean="0"/>
              <a:t>– </a:t>
            </a:r>
            <a:r>
              <a:rPr lang="ar-DZ" dirty="0" err="1" smtClean="0"/>
              <a:t>غالبا </a:t>
            </a:r>
            <a:r>
              <a:rPr lang="ar-DZ" dirty="0" smtClean="0"/>
              <a:t>– </a:t>
            </a:r>
            <a:r>
              <a:rPr lang="ar-DZ" dirty="0" err="1" smtClean="0"/>
              <a:t>دائما .</a:t>
            </a:r>
            <a:r>
              <a:rPr lang="ar-DZ" dirty="0" smtClean="0"/>
              <a:t> بعد تفريغ الإستبيانات كانت الدرجات الكلية للعينة </a:t>
            </a:r>
            <a:r>
              <a:rPr lang="ar-DZ" dirty="0" err="1" smtClean="0"/>
              <a:t>كالتالي :</a:t>
            </a:r>
            <a:endParaRPr lang="ar-DZ" dirty="0" smtClean="0"/>
          </a:p>
          <a:p>
            <a:pPr algn="just" rtl="1">
              <a:buNone/>
            </a:pPr>
            <a:r>
              <a:rPr lang="ar-DZ" dirty="0" smtClean="0"/>
              <a:t>24-27-27-39-38-35-35-33-33-32-34-31-31-31-30-30-30-29-29-29.</a:t>
            </a:r>
          </a:p>
          <a:p>
            <a:pPr algn="just" rtl="1">
              <a:buNone/>
            </a:pPr>
            <a:r>
              <a:rPr lang="ar-DZ" b="1" dirty="0" err="1" smtClean="0"/>
              <a:t>المطلوب </a:t>
            </a:r>
            <a:r>
              <a:rPr lang="ar-DZ" b="1" dirty="0" smtClean="0"/>
              <a:t>: </a:t>
            </a:r>
            <a:r>
              <a:rPr lang="ar-DZ" dirty="0" smtClean="0"/>
              <a:t>أحسب مقاييس النزعة </a:t>
            </a:r>
            <a:r>
              <a:rPr lang="ar-DZ" dirty="0" err="1" smtClean="0"/>
              <a:t>المركزية </a:t>
            </a:r>
            <a:r>
              <a:rPr lang="ar-DZ" sz="2500" dirty="0" err="1" smtClean="0"/>
              <a:t>(</a:t>
            </a:r>
            <a:r>
              <a:rPr lang="en-ZA" sz="2500" dirty="0" err="1" smtClean="0"/>
              <a:t>tendance</a:t>
            </a:r>
            <a:r>
              <a:rPr lang="en-ZA" sz="2500" dirty="0" smtClean="0"/>
              <a:t> </a:t>
            </a:r>
            <a:r>
              <a:rPr lang="en-ZA" sz="2500" dirty="0" err="1" smtClean="0"/>
              <a:t>centrale</a:t>
            </a:r>
            <a:r>
              <a:rPr lang="ar-DZ" dirty="0" err="1" smtClean="0"/>
              <a:t>) ؟</a:t>
            </a:r>
            <a:endParaRPr lang="ar-DZ" dirty="0" smtClean="0"/>
          </a:p>
          <a:p>
            <a:pPr algn="just" rtl="1">
              <a:buNone/>
            </a:pPr>
            <a:r>
              <a:rPr lang="ar-DZ" dirty="0" smtClean="0"/>
              <a:t>* </a:t>
            </a:r>
            <a:r>
              <a:rPr lang="ar-DZ" dirty="0" err="1" smtClean="0">
                <a:solidFill>
                  <a:srgbClr val="FF0000"/>
                </a:solidFill>
              </a:rPr>
              <a:t>ملاحظة </a:t>
            </a:r>
            <a:r>
              <a:rPr lang="ar-DZ" dirty="0" smtClean="0"/>
              <a:t>: الجدول الموالي سيوضح البيانات التي تم </a:t>
            </a:r>
            <a:r>
              <a:rPr lang="ar-DZ" dirty="0" err="1" smtClean="0"/>
              <a:t>تفريغها </a:t>
            </a:r>
            <a:r>
              <a:rPr lang="ar-DZ" dirty="0" smtClean="0"/>
              <a:t>( الفقرات والمجموع الكلي</a:t>
            </a:r>
            <a:r>
              <a:rPr lang="ar-DZ" dirty="0" err="1" smtClean="0"/>
              <a:t>)</a:t>
            </a:r>
            <a:endParaRPr lang="ar-DZ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DZ" dirty="0" smtClean="0"/>
              <a:t>أمثلة حول مقاييس النزعة </a:t>
            </a:r>
            <a:r>
              <a:rPr lang="ar-DZ" dirty="0" err="1" smtClean="0"/>
              <a:t>المركزية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805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/>
                <a:gridCol w="624408"/>
                <a:gridCol w="762000"/>
                <a:gridCol w="762000"/>
                <a:gridCol w="762000"/>
                <a:gridCol w="762000"/>
                <a:gridCol w="762000"/>
                <a:gridCol w="750168"/>
                <a:gridCol w="773832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المجموع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ف5</a:t>
                      </a:r>
                      <a:r>
                        <a:rPr lang="ar-DZ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err="1" smtClean="0"/>
                        <a:t>ف2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err="1" smtClean="0"/>
                        <a:t>ف1</a:t>
                      </a:r>
                      <a:r>
                        <a:rPr lang="ar-DZ" dirty="0" smtClean="0"/>
                        <a:t>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300" dirty="0" smtClean="0"/>
                        <a:t>الفقرات</a:t>
                      </a:r>
                    </a:p>
                    <a:p>
                      <a:endParaRPr lang="ar-DZ" sz="1000" dirty="0" smtClean="0"/>
                    </a:p>
                    <a:p>
                      <a:pPr algn="r"/>
                      <a:r>
                        <a:rPr lang="ar-DZ" sz="1300" dirty="0" smtClean="0"/>
                        <a:t>الأفراد</a:t>
                      </a:r>
                      <a:endParaRPr lang="fr-FR" sz="13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kumimoji="0" lang="fr-FR" sz="18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b="1" dirty="0" err="1" smtClean="0"/>
              <a:t>الجواب :</a:t>
            </a: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** حساب مقاييس النزعة </a:t>
            </a:r>
            <a:r>
              <a:rPr lang="ar-DZ" b="1" dirty="0" err="1" smtClean="0"/>
              <a:t>المركزية :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1- المتوسط </a:t>
            </a:r>
            <a:r>
              <a:rPr lang="ar-DZ" b="1" dirty="0" err="1" smtClean="0"/>
              <a:t>الحسابي </a:t>
            </a:r>
            <a:r>
              <a:rPr lang="ar-DZ" dirty="0" err="1" smtClean="0"/>
              <a:t>: </a:t>
            </a:r>
            <a:r>
              <a:rPr lang="ar-DZ" sz="2800" dirty="0" err="1" smtClean="0"/>
              <a:t>(</a:t>
            </a:r>
            <a:r>
              <a:rPr lang="en-ZA" sz="2800" b="1" dirty="0" err="1" smtClean="0"/>
              <a:t>Moyenne</a:t>
            </a:r>
            <a:r>
              <a:rPr lang="ar-DZ" sz="2800" b="1" dirty="0" err="1" smtClean="0"/>
              <a:t>) =</a:t>
            </a:r>
            <a:r>
              <a:rPr lang="ar-DZ" sz="2800" b="1" dirty="0" smtClean="0"/>
              <a:t> </a:t>
            </a:r>
            <a:endParaRPr lang="fr-FR" sz="2800" b="1" dirty="0" smtClean="0"/>
          </a:p>
          <a:p>
            <a:pPr algn="r" rtl="1">
              <a:buNone/>
            </a:pPr>
            <a:r>
              <a:rPr lang="ar-DZ" dirty="0" err="1" smtClean="0"/>
              <a:t>مج </a:t>
            </a:r>
            <a:r>
              <a:rPr lang="ar-DZ" dirty="0" smtClean="0"/>
              <a:t>(س</a:t>
            </a:r>
            <a:r>
              <a:rPr lang="ar-DZ" dirty="0" err="1" smtClean="0"/>
              <a:t>) </a:t>
            </a:r>
            <a:r>
              <a:rPr lang="ar-DZ" dirty="0" smtClean="0"/>
              <a:t>: مجموع الدرجات.</a:t>
            </a:r>
          </a:p>
          <a:p>
            <a:pPr algn="r" rtl="1">
              <a:buNone/>
            </a:pPr>
            <a:r>
              <a:rPr lang="ar-DZ" dirty="0" err="1" smtClean="0"/>
              <a:t>ن </a:t>
            </a:r>
            <a:r>
              <a:rPr lang="ar-DZ" dirty="0" smtClean="0"/>
              <a:t>: حجم </a:t>
            </a:r>
            <a:r>
              <a:rPr lang="ar-DZ" dirty="0" err="1" smtClean="0"/>
              <a:t>العينة .</a:t>
            </a: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b="1" dirty="0" smtClean="0"/>
              <a:t>2- </a:t>
            </a:r>
            <a:r>
              <a:rPr lang="ar-DZ" b="1" dirty="0" err="1" smtClean="0"/>
              <a:t>الوسيط </a:t>
            </a:r>
            <a:r>
              <a:rPr lang="ar-DZ" dirty="0" err="1" smtClean="0"/>
              <a:t>: (</a:t>
            </a:r>
            <a:r>
              <a:rPr lang="fr-FR" sz="2800" b="1" dirty="0" err="1" smtClean="0"/>
              <a:t>Mean</a:t>
            </a:r>
            <a:r>
              <a:rPr lang="ar-DZ" sz="2800" dirty="0" err="1" smtClean="0"/>
              <a:t>) </a:t>
            </a:r>
            <a:r>
              <a:rPr lang="ar-DZ" sz="2800" dirty="0" smtClean="0"/>
              <a:t>= لحساب الوسيط </a:t>
            </a:r>
            <a:r>
              <a:rPr lang="ar-DZ" sz="2800" dirty="0" err="1" smtClean="0"/>
              <a:t>يجب :</a:t>
            </a:r>
            <a:endParaRPr lang="ar-DZ" sz="2800" dirty="0" smtClean="0"/>
          </a:p>
          <a:p>
            <a:pPr algn="r" rtl="1">
              <a:buNone/>
            </a:pPr>
            <a:r>
              <a:rPr lang="ar-DZ" sz="2200" dirty="0" smtClean="0"/>
              <a:t>      1</a:t>
            </a:r>
            <a:r>
              <a:rPr lang="ar-DZ" sz="2800" dirty="0" smtClean="0"/>
              <a:t>- ترتيب الدرجات أو القيم تنازليا أو تصاعديا.</a:t>
            </a:r>
          </a:p>
          <a:p>
            <a:pPr algn="r" rtl="1">
              <a:buNone/>
            </a:pPr>
            <a:r>
              <a:rPr lang="ar-DZ" sz="2800" dirty="0" smtClean="0"/>
              <a:t>     </a:t>
            </a:r>
            <a:r>
              <a:rPr lang="ar-DZ" sz="2200" dirty="0" smtClean="0"/>
              <a:t>2</a:t>
            </a:r>
            <a:r>
              <a:rPr lang="ar-DZ" sz="2800" dirty="0" smtClean="0"/>
              <a:t>- عندما يكون عدد العينة التي يجري عليها الباحث دراسته </a:t>
            </a:r>
            <a:r>
              <a:rPr lang="ar-DZ" sz="2800" b="1" dirty="0" smtClean="0"/>
              <a:t>فردية</a:t>
            </a:r>
            <a:r>
              <a:rPr lang="ar-DZ" sz="2800" dirty="0" smtClean="0"/>
              <a:t> فإن رتبة  الوسيط تحسب </a:t>
            </a:r>
            <a:r>
              <a:rPr lang="ar-DZ" sz="2800" dirty="0" err="1" smtClean="0"/>
              <a:t>كالتالي </a:t>
            </a:r>
            <a:r>
              <a:rPr lang="ar-DZ" sz="2800" dirty="0" smtClean="0"/>
              <a:t>: </a:t>
            </a:r>
            <a:r>
              <a:rPr lang="ar-DZ" sz="2800" dirty="0" err="1" smtClean="0"/>
              <a:t>و =</a:t>
            </a:r>
            <a:r>
              <a:rPr lang="ar-DZ" sz="2800" dirty="0" smtClean="0"/>
              <a:t> </a:t>
            </a:r>
          </a:p>
          <a:p>
            <a:pPr algn="r" rtl="1">
              <a:buNone/>
            </a:pPr>
            <a:endParaRPr lang="fr-FR" sz="28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262632"/>
            <a:ext cx="3024336" cy="115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229200"/>
            <a:ext cx="1512168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algn="r" rtl="1">
              <a:buNone/>
            </a:pPr>
            <a:r>
              <a:rPr lang="ar-DZ" sz="2000" dirty="0" smtClean="0"/>
              <a:t>3</a:t>
            </a:r>
            <a:r>
              <a:rPr lang="ar-DZ" sz="2400" dirty="0" smtClean="0"/>
              <a:t>- عندما يكون عدد العينة التي يجري عليها الباحث دراسته </a:t>
            </a:r>
            <a:r>
              <a:rPr lang="ar-DZ" sz="2400" b="1" dirty="0" smtClean="0"/>
              <a:t>زوجية</a:t>
            </a:r>
            <a:r>
              <a:rPr lang="ar-DZ" sz="2400" dirty="0" smtClean="0"/>
              <a:t>  فإن رتبة  الوسيط تحسب </a:t>
            </a:r>
            <a:r>
              <a:rPr lang="ar-DZ" sz="2400" dirty="0" err="1" smtClean="0"/>
              <a:t>كالتالي :</a:t>
            </a:r>
            <a:r>
              <a:rPr lang="ar-DZ" sz="2400" dirty="0" smtClean="0"/>
              <a:t> </a:t>
            </a:r>
          </a:p>
          <a:p>
            <a:pPr algn="r" rtl="1">
              <a:buNone/>
            </a:pPr>
            <a:r>
              <a:rPr lang="ar-DZ" sz="2400" dirty="0" smtClean="0"/>
              <a:t>* ترتيب الدرجات أو القيم تنازليا أو تصاعديا.</a:t>
            </a:r>
            <a:r>
              <a:rPr lang="fr-FR" sz="2400" dirty="0" smtClean="0"/>
              <a:t> </a:t>
            </a:r>
            <a:endParaRPr lang="ar-DZ" sz="2400" dirty="0" smtClean="0"/>
          </a:p>
          <a:p>
            <a:pPr algn="r" rtl="1">
              <a:buNone/>
            </a:pPr>
            <a:r>
              <a:rPr lang="ar-DZ" sz="2400" dirty="0" smtClean="0"/>
              <a:t>** تحديد رتبة القيمتين اللتين في الوسط على النحو </a:t>
            </a:r>
            <a:r>
              <a:rPr lang="ar-DZ" sz="2400" dirty="0" err="1" smtClean="0"/>
              <a:t>التالي :</a:t>
            </a:r>
            <a:endParaRPr lang="ar-DZ" sz="2400" dirty="0" smtClean="0"/>
          </a:p>
          <a:p>
            <a:pPr algn="r" rtl="1">
              <a:buNone/>
            </a:pPr>
            <a:r>
              <a:rPr lang="ar-DZ" sz="2400" dirty="0" smtClean="0"/>
              <a:t>** رتبة القيمة </a:t>
            </a:r>
            <a:r>
              <a:rPr lang="ar-DZ" sz="2400" dirty="0" err="1" smtClean="0"/>
              <a:t>الأولى =</a:t>
            </a:r>
            <a:r>
              <a:rPr lang="ar-DZ" sz="2400" dirty="0" smtClean="0"/>
              <a:t> </a:t>
            </a:r>
          </a:p>
          <a:p>
            <a:pPr algn="r" rtl="1">
              <a:buNone/>
            </a:pPr>
            <a:endParaRPr lang="ar-DZ" sz="2400" dirty="0" smtClean="0"/>
          </a:p>
          <a:p>
            <a:pPr algn="r" rtl="1">
              <a:buNone/>
            </a:pPr>
            <a:r>
              <a:rPr lang="ar-DZ" sz="2400" dirty="0" smtClean="0"/>
              <a:t>** رتبة القيمة </a:t>
            </a:r>
            <a:r>
              <a:rPr lang="ar-DZ" sz="2400" dirty="0" err="1" smtClean="0"/>
              <a:t>الثانية =</a:t>
            </a:r>
            <a:endParaRPr lang="ar-DZ" sz="2400" dirty="0" smtClean="0"/>
          </a:p>
          <a:p>
            <a:pPr algn="r" rtl="1">
              <a:buNone/>
            </a:pPr>
            <a:r>
              <a:rPr lang="ar-DZ" sz="2400" dirty="0" smtClean="0"/>
              <a:t>* </a:t>
            </a:r>
            <a:r>
              <a:rPr lang="ar-DZ" sz="2400" b="1" dirty="0" smtClean="0"/>
              <a:t>حساب </a:t>
            </a:r>
            <a:r>
              <a:rPr lang="ar-DZ" sz="2400" b="1" dirty="0" err="1" smtClean="0"/>
              <a:t>الوسيط :</a:t>
            </a:r>
            <a:endParaRPr lang="ar-DZ" sz="2400" b="1" dirty="0" smtClean="0"/>
          </a:p>
          <a:p>
            <a:pPr algn="r" rtl="1">
              <a:buNone/>
            </a:pPr>
            <a:r>
              <a:rPr lang="ar-DZ" sz="2400" dirty="0" smtClean="0"/>
              <a:t>                (و</a:t>
            </a:r>
            <a:r>
              <a:rPr lang="ar-DZ" sz="2400" dirty="0" err="1" smtClean="0"/>
              <a:t>)=</a:t>
            </a:r>
            <a:r>
              <a:rPr lang="ar-DZ" sz="2400" dirty="0" smtClean="0"/>
              <a:t> </a:t>
            </a:r>
            <a:endParaRPr lang="fr-FR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107504" y="1052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420888"/>
            <a:ext cx="1234430" cy="542925"/>
          </a:xfrm>
          <a:prstGeom prst="rect">
            <a:avLst/>
          </a:prstGeom>
          <a:noFill/>
        </p:spPr>
      </p:pic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84784"/>
            <a:ext cx="288032" cy="10191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068960"/>
            <a:ext cx="308610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algn="r">
              <a:buNone/>
            </a:pPr>
            <a:endParaRPr lang="ar-DZ" dirty="0" smtClean="0"/>
          </a:p>
          <a:p>
            <a:pPr algn="r">
              <a:buNone/>
            </a:pPr>
            <a:r>
              <a:rPr lang="ar-DZ" dirty="0" smtClean="0"/>
              <a:t>وبالتعويض في المثال </a:t>
            </a:r>
            <a:r>
              <a:rPr lang="ar-DZ" dirty="0" err="1" smtClean="0"/>
              <a:t>السابق :</a:t>
            </a:r>
            <a:endParaRPr lang="ar-DZ" dirty="0" smtClean="0"/>
          </a:p>
          <a:p>
            <a:pPr algn="r" rtl="1">
              <a:buNone/>
            </a:pPr>
            <a:r>
              <a:rPr lang="ar-DZ" b="1" dirty="0" err="1" smtClean="0"/>
              <a:t>أولا </a:t>
            </a:r>
            <a:r>
              <a:rPr lang="ar-DZ" b="1" dirty="0" smtClean="0"/>
              <a:t>: </a:t>
            </a:r>
            <a:r>
              <a:rPr lang="ar-DZ" dirty="0" smtClean="0"/>
              <a:t>ترتيب الأفراد تصاعديا </a:t>
            </a:r>
            <a:r>
              <a:rPr lang="ar-DZ" dirty="0" err="1" smtClean="0"/>
              <a:t>كالتالي :</a:t>
            </a: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24- 27-27-29-29-29-30-30-30-31-31-31-32-33-33-34-35-35-38-39.</a:t>
            </a:r>
          </a:p>
          <a:p>
            <a:pPr algn="r" rtl="1">
              <a:buNone/>
            </a:pPr>
            <a:r>
              <a:rPr lang="ar-DZ" dirty="0" smtClean="0"/>
              <a:t>* تحديد رتبة القيمة </a:t>
            </a:r>
            <a:r>
              <a:rPr lang="ar-DZ" dirty="0" err="1" smtClean="0"/>
              <a:t>الأولى :</a:t>
            </a:r>
            <a:r>
              <a:rPr lang="ar-DZ" dirty="0" smtClean="0"/>
              <a:t> </a:t>
            </a:r>
            <a:r>
              <a:rPr lang="fr-FR" dirty="0" smtClean="0"/>
              <a:t> </a:t>
            </a:r>
            <a:r>
              <a:rPr lang="ar-DZ" dirty="0" smtClean="0"/>
              <a:t>     </a:t>
            </a:r>
            <a:r>
              <a:rPr lang="ar-DZ" dirty="0" err="1" smtClean="0"/>
              <a:t>=      </a:t>
            </a:r>
            <a:r>
              <a:rPr lang="ar-DZ" dirty="0" smtClean="0"/>
              <a:t>=  </a:t>
            </a:r>
            <a:r>
              <a:rPr lang="ar-DZ" dirty="0" err="1" smtClean="0"/>
              <a:t>10</a:t>
            </a:r>
            <a:r>
              <a:rPr lang="ar-DZ" b="1" dirty="0" err="1" smtClean="0"/>
              <a:t>.</a:t>
            </a:r>
            <a:r>
              <a:rPr lang="ar-DZ" b="1" dirty="0" smtClean="0"/>
              <a:t>( وتقابله الدرجة 31</a:t>
            </a:r>
            <a:r>
              <a:rPr lang="ar-DZ" b="1" dirty="0" err="1" smtClean="0"/>
              <a:t>)</a:t>
            </a:r>
            <a:endParaRPr lang="fr-FR" b="1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تحديد رتبة القيمة </a:t>
            </a:r>
            <a:r>
              <a:rPr lang="ar-DZ" dirty="0" err="1" smtClean="0"/>
              <a:t>الثانية =             =            </a:t>
            </a:r>
            <a:r>
              <a:rPr lang="ar-DZ" sz="1600" dirty="0" err="1" smtClean="0"/>
              <a:t>=</a:t>
            </a:r>
            <a:r>
              <a:rPr lang="ar-DZ" sz="1800" dirty="0" err="1" smtClean="0"/>
              <a:t>10 </a:t>
            </a:r>
            <a:r>
              <a:rPr lang="ar-DZ" sz="1800" dirty="0" smtClean="0"/>
              <a:t>+1= </a:t>
            </a:r>
            <a:r>
              <a:rPr lang="ar-DZ" sz="1800" dirty="0" err="1" smtClean="0"/>
              <a:t>11 </a:t>
            </a:r>
            <a:r>
              <a:rPr lang="ar-DZ" dirty="0" err="1" smtClean="0"/>
              <a:t>.</a:t>
            </a:r>
            <a:r>
              <a:rPr lang="ar-DZ" dirty="0" smtClean="0"/>
              <a:t>( وتقابله الدرجة 31</a:t>
            </a:r>
            <a:r>
              <a:rPr lang="ar-DZ" dirty="0" err="1" smtClean="0"/>
              <a:t>)</a:t>
            </a: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*  </a:t>
            </a:r>
            <a:r>
              <a:rPr lang="ar-DZ" dirty="0" err="1" smtClean="0"/>
              <a:t>الوسيط =</a:t>
            </a:r>
            <a:r>
              <a:rPr lang="ar-DZ" dirty="0" smtClean="0"/>
              <a:t> </a:t>
            </a:r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b="1" dirty="0" err="1" smtClean="0"/>
              <a:t>الوسيط =                     =             </a:t>
            </a:r>
            <a:r>
              <a:rPr lang="ar-DZ" b="1" dirty="0" smtClean="0"/>
              <a:t>= 31.</a:t>
            </a:r>
          </a:p>
          <a:p>
            <a:pPr algn="r" rtl="1">
              <a:buNone/>
            </a:pPr>
            <a:endParaRPr lang="fr-FR" b="1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04864"/>
            <a:ext cx="361950" cy="864096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3" y="4221088"/>
            <a:ext cx="5328592" cy="576064"/>
          </a:xfrm>
          <a:prstGeom prst="rect">
            <a:avLst/>
          </a:prstGeom>
          <a:noFill/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013176"/>
            <a:ext cx="1584176" cy="619125"/>
          </a:xfrm>
          <a:prstGeom prst="rect">
            <a:avLst/>
          </a:prstGeom>
          <a:noFill/>
        </p:spPr>
      </p:pic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941168"/>
            <a:ext cx="866006" cy="619125"/>
          </a:xfrm>
          <a:prstGeom prst="rect">
            <a:avLst/>
          </a:prstGeom>
          <a:noFill/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140968"/>
            <a:ext cx="936104" cy="614933"/>
          </a:xfrm>
          <a:prstGeom prst="rect">
            <a:avLst/>
          </a:prstGeom>
          <a:noFill/>
        </p:spPr>
      </p:pic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276872"/>
            <a:ext cx="504056" cy="609600"/>
          </a:xfrm>
          <a:prstGeom prst="rect">
            <a:avLst/>
          </a:prstGeom>
          <a:noFill/>
        </p:spPr>
      </p:pic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212976"/>
            <a:ext cx="581025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48245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endParaRPr lang="ar-DZ" sz="4000" dirty="0" smtClean="0"/>
          </a:p>
          <a:p>
            <a:pPr lvl="5" algn="ctr">
              <a:buNone/>
            </a:pPr>
            <a:r>
              <a:rPr lang="ar-DZ" sz="4000" b="1" dirty="0" smtClean="0"/>
              <a:t>خطوات بناء اختبار سيكولوجي </a:t>
            </a:r>
          </a:p>
          <a:p>
            <a:pPr lvl="5" algn="r">
              <a:buNone/>
            </a:pPr>
            <a:endParaRPr lang="ar-DZ" dirty="0" smtClean="0"/>
          </a:p>
          <a:p>
            <a:pPr lvl="5" algn="r">
              <a:buNone/>
            </a:pPr>
            <a:endParaRPr lang="ar-DZ" dirty="0" smtClean="0"/>
          </a:p>
          <a:p>
            <a:pPr lvl="5" algn="r">
              <a:buNone/>
            </a:pPr>
            <a:endParaRPr lang="ar-DZ" dirty="0" smtClean="0"/>
          </a:p>
          <a:p>
            <a:pPr lvl="5" algn="r">
              <a:buNone/>
            </a:pPr>
            <a:endParaRPr lang="ar-DZ" dirty="0" smtClean="0"/>
          </a:p>
          <a:p>
            <a:pPr lvl="5" algn="r">
              <a:buNone/>
            </a:pPr>
            <a:endParaRPr lang="ar-DZ" dirty="0" smtClean="0"/>
          </a:p>
          <a:p>
            <a:pPr lvl="5">
              <a:buNone/>
            </a:pPr>
            <a:endParaRPr lang="ar-DZ" dirty="0" smtClean="0"/>
          </a:p>
          <a:p>
            <a:pPr lvl="5">
              <a:buNone/>
            </a:pPr>
            <a:r>
              <a:rPr lang="ar-DZ" sz="3000" dirty="0" smtClean="0"/>
              <a:t>        إعداد الأستاذة الدكتورة: يوب نادية </a:t>
            </a:r>
          </a:p>
          <a:p>
            <a:pPr lvl="5" algn="ctr">
              <a:buNone/>
            </a:pPr>
            <a:r>
              <a:rPr lang="ar-DZ" sz="3000" dirty="0" smtClean="0"/>
              <a:t>      جامعة وهران</a:t>
            </a:r>
            <a:endParaRPr lang="fr-FR" sz="3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1052736"/>
          </a:xfrm>
        </p:spPr>
        <p:txBody>
          <a:bodyPr/>
          <a:lstStyle/>
          <a:p>
            <a:pPr algn="r"/>
            <a:r>
              <a:rPr lang="ar-DZ" dirty="0" smtClean="0"/>
              <a:t>المحاضرة </a:t>
            </a:r>
            <a:r>
              <a:rPr lang="ar-DZ" dirty="0" err="1" smtClean="0"/>
              <a:t>رقم :</a:t>
            </a:r>
            <a:r>
              <a:rPr lang="ar-DZ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b="1" dirty="0" smtClean="0"/>
              <a:t>حساب </a:t>
            </a:r>
            <a:r>
              <a:rPr lang="ar-DZ" b="1" dirty="0" err="1" smtClean="0"/>
              <a:t>المنوال (</a:t>
            </a:r>
            <a:r>
              <a:rPr lang="en-ZA" b="1" dirty="0" smtClean="0"/>
              <a:t>Mode</a:t>
            </a:r>
            <a:r>
              <a:rPr lang="ar-DZ" b="1" dirty="0" err="1" smtClean="0"/>
              <a:t>)</a:t>
            </a:r>
            <a:r>
              <a:rPr lang="en-ZA" b="1" dirty="0" smtClean="0"/>
              <a:t> </a:t>
            </a:r>
            <a:r>
              <a:rPr lang="ar-DZ" b="1" dirty="0" smtClean="0"/>
              <a:t>: </a:t>
            </a:r>
            <a:r>
              <a:rPr lang="ar-DZ" dirty="0" smtClean="0"/>
              <a:t>هو أكثر القيم التي تحصل على أكبر </a:t>
            </a:r>
            <a:r>
              <a:rPr lang="ar-DZ" dirty="0" err="1" smtClean="0"/>
              <a:t>تكرار .</a:t>
            </a: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وفي مثالنا </a:t>
            </a:r>
            <a:r>
              <a:rPr lang="ar-DZ" dirty="0" err="1" smtClean="0"/>
              <a:t>السابق </a:t>
            </a:r>
            <a:r>
              <a:rPr lang="ar-DZ" dirty="0" smtClean="0"/>
              <a:t>(31،29) هم القيمتين التي لهما أكبر </a:t>
            </a:r>
            <a:r>
              <a:rPr lang="ar-DZ" dirty="0" err="1" smtClean="0"/>
              <a:t>تكرار.</a:t>
            </a:r>
            <a:r>
              <a:rPr lang="ar-DZ" dirty="0" smtClean="0"/>
              <a:t> ويسمى في هذه الحالة </a:t>
            </a:r>
            <a:r>
              <a:rPr lang="ar-DZ" b="1" dirty="0" smtClean="0">
                <a:solidFill>
                  <a:srgbClr val="FF0000"/>
                </a:solidFill>
              </a:rPr>
              <a:t>متعدد المنوال.</a:t>
            </a:r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4400" b="0" dirty="0" smtClean="0"/>
              <a:t>تفريغ المعطيات في برنامج </a:t>
            </a:r>
            <a:r>
              <a:rPr lang="en-ZA" sz="4400" b="0" dirty="0" smtClean="0"/>
              <a:t>spss20</a:t>
            </a:r>
            <a:endParaRPr lang="fr-FR" sz="44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18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812360" cy="432048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> </a:t>
            </a:r>
            <a:r>
              <a:rPr lang="ar-DZ" sz="3300" dirty="0" smtClean="0">
                <a:solidFill>
                  <a:srgbClr val="FF0000"/>
                </a:solidFill>
              </a:rPr>
              <a:t> </a:t>
            </a:r>
            <a:br>
              <a:rPr lang="ar-DZ" sz="3300" dirty="0" smtClean="0">
                <a:solidFill>
                  <a:srgbClr val="FF0000"/>
                </a:solidFill>
              </a:rPr>
            </a:br>
            <a:r>
              <a:rPr lang="ar-DZ" sz="3300" dirty="0" smtClean="0">
                <a:solidFill>
                  <a:srgbClr val="FF0000"/>
                </a:solidFill>
              </a:rPr>
              <a:t> لحساب المجموع </a:t>
            </a:r>
            <a:r>
              <a:rPr lang="ar-DZ" sz="3300" dirty="0" err="1" smtClean="0">
                <a:solidFill>
                  <a:srgbClr val="FF0000"/>
                </a:solidFill>
              </a:rPr>
              <a:t>الكلي </a:t>
            </a:r>
            <a:r>
              <a:rPr lang="ar-DZ" dirty="0" smtClean="0"/>
              <a:t>: </a:t>
            </a:r>
            <a:r>
              <a:rPr lang="ar-DZ" sz="2200" dirty="0" smtClean="0"/>
              <a:t>اضغط على </a:t>
            </a:r>
            <a:r>
              <a:rPr lang="en-ZA" sz="2200" dirty="0" smtClean="0"/>
              <a:t>transformer </a:t>
            </a:r>
            <a:r>
              <a:rPr lang="ar-DZ" sz="2200" dirty="0" smtClean="0"/>
              <a:t>  ومن قائمتها الفرعية اضغط على </a:t>
            </a:r>
            <a:r>
              <a:rPr lang="en-ZA" sz="2200" dirty="0" err="1" smtClean="0"/>
              <a:t>calculer</a:t>
            </a:r>
            <a:r>
              <a:rPr lang="en-ZA" sz="2200" dirty="0" smtClean="0"/>
              <a:t> variable </a:t>
            </a:r>
            <a:r>
              <a:rPr lang="ar-DZ" sz="2200" dirty="0" smtClean="0"/>
              <a:t>فتظهر النافذة </a:t>
            </a:r>
            <a:r>
              <a:rPr lang="ar-DZ" sz="2200" dirty="0" err="1" smtClean="0"/>
              <a:t>الموالية :</a:t>
            </a:r>
            <a:r>
              <a:rPr lang="ar-DZ" sz="22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18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3000" dirty="0" smtClean="0"/>
              <a:t>بعد الضغط على </a:t>
            </a:r>
            <a:r>
              <a:rPr lang="ar-DZ" sz="3000" dirty="0" err="1" smtClean="0"/>
              <a:t>الإختيار</a:t>
            </a:r>
            <a:r>
              <a:rPr lang="en-ZA" sz="3000" dirty="0" err="1" smtClean="0"/>
              <a:t>calculer</a:t>
            </a:r>
            <a:r>
              <a:rPr lang="en-ZA" sz="3000" dirty="0" smtClean="0"/>
              <a:t> variable</a:t>
            </a:r>
            <a:r>
              <a:rPr lang="ar-DZ" sz="3000" dirty="0" smtClean="0"/>
              <a:t> فتظهر النافذة </a:t>
            </a:r>
            <a:r>
              <a:rPr lang="ar-DZ" sz="3000" dirty="0" err="1" smtClean="0"/>
              <a:t>الموالية:</a:t>
            </a:r>
            <a:r>
              <a:rPr lang="ar-DZ" sz="3000" dirty="0" smtClean="0"/>
              <a:t/>
            </a:r>
            <a:br>
              <a:rPr lang="ar-DZ" sz="3000" dirty="0" smtClean="0"/>
            </a:br>
            <a:endParaRPr lang="fr-FR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036496" cy="51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algn="r" rtl="1">
              <a:buNone/>
            </a:pPr>
            <a:endParaRPr lang="ar-DZ" sz="2800" dirty="0" smtClean="0"/>
          </a:p>
          <a:p>
            <a:pPr algn="r" rtl="1">
              <a:buNone/>
            </a:pPr>
            <a:r>
              <a:rPr lang="ar-DZ" sz="2800" dirty="0" smtClean="0"/>
              <a:t>في مستطيل </a:t>
            </a:r>
            <a:r>
              <a:rPr lang="en-ZA" sz="2000" dirty="0" smtClean="0"/>
              <a:t>variable </a:t>
            </a:r>
            <a:r>
              <a:rPr lang="en-ZA" sz="2000" dirty="0" err="1" smtClean="0"/>
              <a:t>cible</a:t>
            </a:r>
            <a:r>
              <a:rPr lang="ar-DZ" sz="2000" dirty="0" smtClean="0"/>
              <a:t> </a:t>
            </a:r>
            <a:r>
              <a:rPr lang="ar-DZ" sz="2800" dirty="0" smtClean="0"/>
              <a:t>أكتب اسم </a:t>
            </a:r>
            <a:r>
              <a:rPr lang="ar-DZ" sz="2800" dirty="0" err="1" smtClean="0"/>
              <a:t>المجموع </a:t>
            </a:r>
            <a:r>
              <a:rPr lang="ar-DZ" sz="2800" dirty="0" smtClean="0"/>
              <a:t>، وفي مستطيل </a:t>
            </a:r>
            <a:br>
              <a:rPr lang="ar-DZ" sz="2800" dirty="0" smtClean="0"/>
            </a:br>
            <a:r>
              <a:rPr lang="en-ZA" sz="2800" dirty="0" smtClean="0"/>
              <a:t> </a:t>
            </a:r>
            <a:r>
              <a:rPr lang="en-ZA" sz="2000" b="1" dirty="0" smtClean="0"/>
              <a:t>Expression numerique </a:t>
            </a:r>
            <a:r>
              <a:rPr lang="ar-DZ" sz="2800" dirty="0" smtClean="0"/>
              <a:t>أدخل الفقرات بالضغط على كل فقرة الموجودة في المستطيل الأيسر ثم اضغط على  السهم الموجود بين المستطيلين  فتنتقل الفقرة  الى مستطيل </a:t>
            </a:r>
            <a:r>
              <a:rPr lang="en-ZA" sz="2000" dirty="0" smtClean="0"/>
              <a:t>Expression numerique</a:t>
            </a:r>
            <a:r>
              <a:rPr lang="ar-DZ" sz="2000" dirty="0" smtClean="0"/>
              <a:t> </a:t>
            </a:r>
            <a:r>
              <a:rPr lang="ar-DZ" sz="2800" dirty="0" smtClean="0"/>
              <a:t>ثم اضغط على </a:t>
            </a:r>
            <a:r>
              <a:rPr lang="ar-DZ" sz="2800" dirty="0" err="1" smtClean="0"/>
              <a:t>علامة </a:t>
            </a:r>
            <a:r>
              <a:rPr lang="ar-DZ" sz="2800" dirty="0" smtClean="0"/>
              <a:t>+ وأعد الضغط على الفقرة الثانية  فتنتقل الى المستطيل الأيمن واضغط على </a:t>
            </a:r>
            <a:r>
              <a:rPr lang="ar-DZ" sz="2800" dirty="0" err="1" smtClean="0"/>
              <a:t>علامة </a:t>
            </a:r>
            <a:r>
              <a:rPr lang="ar-DZ" sz="2800" dirty="0" smtClean="0"/>
              <a:t>+ وكرر نفس الخطوات الى غاية انتهاء الفقرات كما تظهره الصورة </a:t>
            </a:r>
            <a:r>
              <a:rPr lang="ar-DZ" sz="2800" dirty="0" err="1" smtClean="0"/>
              <a:t>الموالية :</a:t>
            </a:r>
            <a:endParaRPr lang="ar-DZ" sz="2800" dirty="0" smtClean="0"/>
          </a:p>
          <a:p>
            <a:pPr algn="r" rtl="1">
              <a:buNone/>
            </a:pP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3000" dirty="0" smtClean="0"/>
              <a:t>اضغط  على </a:t>
            </a:r>
            <a:r>
              <a:rPr lang="en-ZA" sz="3000" dirty="0" smtClean="0"/>
              <a:t>ok</a:t>
            </a:r>
            <a:r>
              <a:rPr lang="ar-DZ" sz="3000" dirty="0" smtClean="0"/>
              <a:t>  فتظهر النافذة </a:t>
            </a:r>
            <a:r>
              <a:rPr lang="ar-DZ" sz="3000" dirty="0" err="1" smtClean="0"/>
              <a:t>الموالية :</a:t>
            </a:r>
            <a:r>
              <a:rPr lang="ar-DZ" sz="3000" dirty="0" smtClean="0"/>
              <a:t/>
            </a:r>
            <a:br>
              <a:rPr lang="ar-DZ" sz="3000" dirty="0" smtClean="0"/>
            </a:br>
            <a:endParaRPr lang="fr-FR" sz="3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3300" dirty="0" smtClean="0"/>
              <a:t>بعد الضغط على </a:t>
            </a:r>
            <a:r>
              <a:rPr lang="en-ZA" sz="3300" dirty="0" smtClean="0"/>
              <a:t>ok</a:t>
            </a:r>
            <a:r>
              <a:rPr lang="ar-DZ" sz="3300" dirty="0" smtClean="0"/>
              <a:t> فيظهر المجموع </a:t>
            </a:r>
            <a:r>
              <a:rPr lang="ar-DZ" sz="3300" dirty="0" err="1" smtClean="0"/>
              <a:t>كالتالي: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1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 algn="r" rtl="1">
              <a:buNone/>
            </a:pPr>
            <a:r>
              <a:rPr lang="ar-DZ" sz="2800" dirty="0" smtClean="0"/>
              <a:t>اضغط على </a:t>
            </a:r>
            <a:r>
              <a:rPr lang="ar-DZ" sz="2800" dirty="0" err="1" smtClean="0"/>
              <a:t>الإختيار</a:t>
            </a:r>
            <a:r>
              <a:rPr lang="en-ZA" sz="2800" dirty="0" smtClean="0"/>
              <a:t> </a:t>
            </a:r>
            <a:r>
              <a:rPr lang="ar-DZ" sz="2800" dirty="0" smtClean="0"/>
              <a:t>*اضغط على </a:t>
            </a:r>
            <a:r>
              <a:rPr lang="ar-DZ" sz="2800" dirty="0" err="1" smtClean="0"/>
              <a:t>الإختيار“</a:t>
            </a:r>
            <a:r>
              <a:rPr lang="ar-DZ" sz="2800" dirty="0" smtClean="0"/>
              <a:t> </a:t>
            </a:r>
            <a:r>
              <a:rPr lang="en-ZA" sz="2800" dirty="0" smtClean="0"/>
              <a:t>Analyse</a:t>
            </a:r>
            <a:r>
              <a:rPr lang="ar-DZ" sz="2800" dirty="0" smtClean="0"/>
              <a:t> ” ومن قائمتها </a:t>
            </a:r>
          </a:p>
          <a:p>
            <a:pPr algn="r" rtl="1">
              <a:buNone/>
            </a:pPr>
            <a:r>
              <a:rPr lang="ar-DZ" sz="2800" dirty="0" smtClean="0"/>
              <a:t>الفرعية اضغط </a:t>
            </a:r>
            <a:r>
              <a:rPr lang="ar-DZ" sz="2800" dirty="0" err="1" smtClean="0"/>
              <a:t>على “</a:t>
            </a:r>
            <a:r>
              <a:rPr lang="en-ZA" sz="2800" dirty="0" err="1" smtClean="0"/>
              <a:t>statistiques</a:t>
            </a:r>
            <a:r>
              <a:rPr lang="en-ZA" sz="2800" dirty="0" smtClean="0"/>
              <a:t> </a:t>
            </a:r>
            <a:r>
              <a:rPr lang="en-ZA" sz="2800" dirty="0" err="1" smtClean="0"/>
              <a:t>descriptives</a:t>
            </a:r>
            <a:r>
              <a:rPr lang="ar-DZ" sz="2800" dirty="0" smtClean="0"/>
              <a:t> </a:t>
            </a:r>
            <a:r>
              <a:rPr lang="en-ZA" sz="2800" dirty="0" smtClean="0"/>
              <a:t> </a:t>
            </a:r>
            <a:r>
              <a:rPr lang="ar-DZ" sz="2800" dirty="0" smtClean="0"/>
              <a:t>” ومن قائمتها </a:t>
            </a:r>
          </a:p>
          <a:p>
            <a:pPr algn="r" rtl="1">
              <a:buNone/>
            </a:pPr>
            <a:r>
              <a:rPr lang="ar-DZ" sz="2800" dirty="0" smtClean="0"/>
              <a:t>الفرعية اضغط </a:t>
            </a:r>
            <a:r>
              <a:rPr lang="ar-DZ" sz="2800" dirty="0" err="1" smtClean="0"/>
              <a:t>على ”</a:t>
            </a:r>
            <a:r>
              <a:rPr lang="en-ZA" sz="2800" dirty="0" err="1" smtClean="0"/>
              <a:t>Effectifs</a:t>
            </a:r>
            <a:r>
              <a:rPr lang="en-ZA" sz="2800" dirty="0" smtClean="0"/>
              <a:t> </a:t>
            </a:r>
            <a:r>
              <a:rPr lang="ar-DZ" sz="2800" dirty="0" smtClean="0"/>
              <a:t>” كما توضحه الصورة </a:t>
            </a:r>
            <a:r>
              <a:rPr lang="ar-DZ" sz="2800" dirty="0" err="1" smtClean="0"/>
              <a:t>الموالية:</a:t>
            </a:r>
            <a:r>
              <a:rPr lang="ar-DZ" sz="28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52678" indent="-742950" algn="r" rtl="1"/>
            <a:r>
              <a:rPr lang="ar-DZ" sz="3000" dirty="0" smtClean="0"/>
              <a:t>لحساب مقاييس النزعة </a:t>
            </a:r>
            <a:r>
              <a:rPr lang="ar-DZ" sz="3000" dirty="0" err="1" smtClean="0"/>
              <a:t>المركزية :</a:t>
            </a:r>
            <a:r>
              <a:rPr lang="ar-DZ" sz="3000" dirty="0" smtClean="0"/>
              <a:t/>
            </a:r>
            <a:br>
              <a:rPr lang="ar-DZ" sz="3000" dirty="0" smtClean="0"/>
            </a:b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le rectangle 5"/>
          <p:cNvSpPr/>
          <p:nvPr/>
        </p:nvSpPr>
        <p:spPr>
          <a:xfrm>
            <a:off x="4788024" y="908720"/>
            <a:ext cx="1872208" cy="864096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اضغط هنا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 rtl="1">
              <a:buNone/>
            </a:pPr>
            <a:r>
              <a:rPr lang="ar-DZ" sz="16000" b="1" dirty="0" smtClean="0">
                <a:solidFill>
                  <a:srgbClr val="FF0000"/>
                </a:solidFill>
              </a:rPr>
              <a:t>*</a:t>
            </a:r>
            <a:r>
              <a:rPr lang="ar-DZ" sz="16000" b="1" dirty="0" smtClean="0"/>
              <a:t>1- تحديد  </a:t>
            </a:r>
            <a:r>
              <a:rPr lang="ar-DZ" sz="16000" b="1" dirty="0" err="1" smtClean="0"/>
              <a:t>الهدف :</a:t>
            </a:r>
            <a:r>
              <a:rPr lang="ar-DZ" sz="16000" b="1" dirty="0" smtClean="0"/>
              <a:t> </a:t>
            </a:r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fr-FR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2- تحديد </a:t>
            </a:r>
            <a:r>
              <a:rPr lang="ar-DZ" b="1" dirty="0" err="1" smtClean="0"/>
              <a:t>العينة</a:t>
            </a:r>
            <a:r>
              <a:rPr lang="ar-DZ" dirty="0" err="1" smtClean="0"/>
              <a:t> </a:t>
            </a:r>
            <a:r>
              <a:rPr lang="ar-DZ" dirty="0" smtClean="0"/>
              <a:t>: كل مواصفات العينة التي تأهل بناء أداة قياس الخاصية </a:t>
            </a:r>
            <a:r>
              <a:rPr lang="ar-DZ" dirty="0" err="1" smtClean="0"/>
              <a:t>لديها .</a:t>
            </a:r>
            <a:endParaRPr lang="fr-FR" dirty="0" smtClean="0"/>
          </a:p>
          <a:p>
            <a:pPr algn="r" rtl="1">
              <a:buNone/>
            </a:pPr>
            <a:r>
              <a:rPr lang="ar-DZ" dirty="0" smtClean="0"/>
              <a:t>3</a:t>
            </a:r>
            <a:r>
              <a:rPr lang="ar-DZ" b="1" dirty="0" smtClean="0"/>
              <a:t>- تحليل </a:t>
            </a:r>
            <a:r>
              <a:rPr lang="ar-DZ" b="1" dirty="0" err="1" smtClean="0"/>
              <a:t>المحتوى</a:t>
            </a:r>
            <a:r>
              <a:rPr lang="ar-DZ" dirty="0" err="1" smtClean="0"/>
              <a:t> </a:t>
            </a:r>
            <a:r>
              <a:rPr lang="ar-DZ" dirty="0" smtClean="0"/>
              <a:t>:أو التحليل </a:t>
            </a:r>
            <a:r>
              <a:rPr lang="ar-DZ" dirty="0" err="1" smtClean="0"/>
              <a:t>الاجهادي</a:t>
            </a:r>
            <a:r>
              <a:rPr lang="ar-DZ" dirty="0" smtClean="0"/>
              <a:t> للخاصية تعريف سعد عبد الرحمان يقصد </a:t>
            </a:r>
            <a:r>
              <a:rPr lang="ar-DZ" dirty="0" err="1" smtClean="0"/>
              <a:t>به</a:t>
            </a:r>
            <a:r>
              <a:rPr lang="ar-DZ" dirty="0" smtClean="0"/>
              <a:t> تحليل السلوك المراد قياسه إلى مهام </a:t>
            </a:r>
            <a:r>
              <a:rPr lang="ar-DZ" dirty="0" err="1" smtClean="0"/>
              <a:t>ومتطلبات </a:t>
            </a:r>
            <a:r>
              <a:rPr lang="ar-DZ" dirty="0" smtClean="0"/>
              <a:t>، أو تحليل سلوك الأفراد في مهام </a:t>
            </a:r>
            <a:r>
              <a:rPr lang="ar-DZ" dirty="0" err="1" smtClean="0"/>
              <a:t>ما </a:t>
            </a:r>
            <a:r>
              <a:rPr lang="ar-DZ" dirty="0" smtClean="0"/>
              <a:t>(تحليل العمل</a:t>
            </a:r>
            <a:r>
              <a:rPr lang="ar-DZ" dirty="0" err="1" smtClean="0"/>
              <a:t>) </a:t>
            </a:r>
            <a:r>
              <a:rPr lang="ar-DZ" dirty="0" smtClean="0"/>
              <a:t>، بهدف تحليل المحتوى إلى معرفة واجبات ومتطلبات الدراسة أو </a:t>
            </a:r>
            <a:r>
              <a:rPr lang="ar-DZ" dirty="0" err="1" smtClean="0"/>
              <a:t>المهنة </a:t>
            </a:r>
            <a:r>
              <a:rPr lang="ar-DZ" dirty="0" smtClean="0"/>
              <a:t>، وتحديد ما يجب توافره في القائم </a:t>
            </a:r>
            <a:r>
              <a:rPr lang="ar-DZ" dirty="0" err="1" smtClean="0"/>
              <a:t>بها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 smtClean="0"/>
              <a:t>خطوات </a:t>
            </a:r>
            <a:r>
              <a:rPr lang="ar-DZ" dirty="0" err="1" smtClean="0"/>
              <a:t>البناء :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3131840" y="3212976"/>
            <a:ext cx="2304256" cy="1728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500" dirty="0" smtClean="0"/>
              <a:t>لماذا يقيس؟</a:t>
            </a:r>
            <a:endParaRPr lang="fr-FR" sz="2500" dirty="0"/>
          </a:p>
        </p:txBody>
      </p:sp>
      <p:sp>
        <p:nvSpPr>
          <p:cNvPr id="6" name="Nuage 5"/>
          <p:cNvSpPr/>
          <p:nvPr/>
        </p:nvSpPr>
        <p:spPr>
          <a:xfrm>
            <a:off x="5868144" y="2132856"/>
            <a:ext cx="2448272" cy="208823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500" dirty="0" smtClean="0"/>
              <a:t>ماذا </a:t>
            </a:r>
            <a:r>
              <a:rPr lang="ar-DZ" sz="2500" dirty="0" err="1" smtClean="0"/>
              <a:t>يقيس ؟</a:t>
            </a:r>
            <a:endParaRPr lang="fr-FR" sz="2500" dirty="0"/>
          </a:p>
        </p:txBody>
      </p:sp>
      <p:sp>
        <p:nvSpPr>
          <p:cNvPr id="7" name="Nuage 6"/>
          <p:cNvSpPr/>
          <p:nvPr/>
        </p:nvSpPr>
        <p:spPr>
          <a:xfrm>
            <a:off x="683568" y="4437112"/>
            <a:ext cx="2664296" cy="1728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500" dirty="0" smtClean="0"/>
              <a:t>كيف  يقيس؟</a:t>
            </a:r>
            <a:endParaRPr lang="fr-FR" sz="25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r" rtl="1"/>
            <a:r>
              <a:rPr lang="ar-DZ" sz="3000" dirty="0" smtClean="0"/>
              <a:t>بعد الضغط على الإختيار</a:t>
            </a:r>
            <a:r>
              <a:rPr lang="en-ZA" sz="3000" dirty="0" smtClean="0"/>
              <a:t> </a:t>
            </a:r>
            <a:r>
              <a:rPr lang="ar-DZ" sz="3000" dirty="0" err="1" smtClean="0"/>
              <a:t>“</a:t>
            </a:r>
            <a:r>
              <a:rPr lang="en-ZA" sz="3000" dirty="0" err="1" smtClean="0"/>
              <a:t>Effectifs</a:t>
            </a:r>
            <a:r>
              <a:rPr lang="en-ZA" sz="3000" dirty="0" smtClean="0"/>
              <a:t> </a:t>
            </a:r>
            <a:r>
              <a:rPr lang="ar-DZ" sz="3000" dirty="0" smtClean="0"/>
              <a:t>” تظهر النافذة الموالية:</a:t>
            </a:r>
            <a:endParaRPr lang="fr-FR" sz="3000" dirty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9144000" cy="48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04664"/>
            <a:ext cx="8697144" cy="1143000"/>
          </a:xfrm>
        </p:spPr>
        <p:txBody>
          <a:bodyPr>
            <a:normAutofit/>
          </a:bodyPr>
          <a:lstStyle/>
          <a:p>
            <a:pPr algn="r" rtl="1"/>
            <a:r>
              <a:rPr lang="ar-DZ" sz="2800" dirty="0" smtClean="0"/>
              <a:t>قم بنقل المجموع الكلي من المستطيل الأيسر الى المستطيل الأيمن كما هو موضح في الصورة </a:t>
            </a:r>
            <a:r>
              <a:rPr lang="ar-DZ" sz="2800" dirty="0" err="1" smtClean="0"/>
              <a:t>الموالية :</a:t>
            </a:r>
            <a:r>
              <a:rPr lang="ar-DZ" sz="2800" dirty="0" smtClean="0"/>
              <a:t> </a:t>
            </a:r>
            <a:endParaRPr lang="fr-FR" sz="28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8" y="1481138"/>
            <a:ext cx="9100463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sz="3300" dirty="0" smtClean="0"/>
              <a:t/>
            </a:r>
            <a:br>
              <a:rPr lang="ar-DZ" sz="3300" dirty="0" smtClean="0"/>
            </a:br>
            <a:r>
              <a:rPr lang="ar-DZ" sz="3300" dirty="0" smtClean="0"/>
              <a:t>بعد ذلك اضغط على الاختيار </a:t>
            </a:r>
            <a:r>
              <a:rPr lang="en-ZA" sz="3300" dirty="0" smtClean="0"/>
              <a:t>“</a:t>
            </a:r>
            <a:r>
              <a:rPr lang="en-ZA" sz="3300" dirty="0" err="1" smtClean="0"/>
              <a:t>statistiques</a:t>
            </a:r>
            <a:r>
              <a:rPr lang="en-ZA" sz="3300" dirty="0" smtClean="0"/>
              <a:t>” </a:t>
            </a:r>
            <a:r>
              <a:rPr lang="ar-DZ" sz="3300" dirty="0" smtClean="0"/>
              <a:t>الموجود في المستطيل الأيمن كما توضحه الصورة </a:t>
            </a:r>
            <a:r>
              <a:rPr lang="ar-DZ" sz="3300" dirty="0" err="1" smtClean="0"/>
              <a:t>الموالية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rectangle 4"/>
          <p:cNvSpPr/>
          <p:nvPr/>
        </p:nvSpPr>
        <p:spPr>
          <a:xfrm>
            <a:off x="5292080" y="2996952"/>
            <a:ext cx="1800200" cy="936104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اضغط هنا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3000" dirty="0" smtClean="0"/>
              <a:t>       بعد الضغط على الإختيار </a:t>
            </a:r>
            <a:r>
              <a:rPr lang="en-ZA" sz="3000" dirty="0" smtClean="0"/>
              <a:t>“</a:t>
            </a:r>
            <a:r>
              <a:rPr lang="en-ZA" sz="3000" dirty="0" err="1" smtClean="0"/>
              <a:t>statistiques</a:t>
            </a:r>
            <a:r>
              <a:rPr lang="en-ZA" sz="3000" dirty="0" smtClean="0"/>
              <a:t>”</a:t>
            </a:r>
            <a:r>
              <a:rPr lang="ar-DZ" sz="3000" dirty="0" smtClean="0"/>
              <a:t> تظهر النافذة الموالية تظهر النافذة </a:t>
            </a:r>
            <a:r>
              <a:rPr lang="ar-DZ" sz="3000" dirty="0" err="1" smtClean="0"/>
              <a:t>الموالية :</a:t>
            </a:r>
            <a:r>
              <a:rPr lang="ar-DZ" sz="3000" dirty="0" smtClean="0"/>
              <a:t/>
            </a:r>
            <a:br>
              <a:rPr lang="ar-DZ" sz="3000" dirty="0" smtClean="0"/>
            </a:br>
            <a:endParaRPr lang="fr-FR" sz="30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3300" dirty="0" smtClean="0"/>
              <a:t/>
            </a:r>
            <a:br>
              <a:rPr lang="ar-DZ" sz="3300" dirty="0" smtClean="0"/>
            </a:br>
            <a:r>
              <a:rPr lang="ar-DZ" sz="3300" dirty="0" smtClean="0"/>
              <a:t>اضغط أمام الاختيارات المطلوبة الخاصة بمقاييس النزعة المركزية </a:t>
            </a:r>
            <a:r>
              <a:rPr lang="ar-DZ" sz="3300" dirty="0" err="1" smtClean="0"/>
              <a:t>كالتالي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DZ" sz="3000" dirty="0" smtClean="0"/>
              <a:t>اضغط على </a:t>
            </a:r>
            <a:r>
              <a:rPr lang="en-ZA" sz="3000" dirty="0" smtClean="0"/>
              <a:t>“POURSUIVRE“</a:t>
            </a:r>
            <a:r>
              <a:rPr lang="ar-DZ" sz="3000" dirty="0" smtClean="0"/>
              <a:t> تظهر النافذة </a:t>
            </a:r>
            <a:r>
              <a:rPr lang="ar-DZ" sz="3000" dirty="0" err="1" smtClean="0"/>
              <a:t>الموالية :</a:t>
            </a:r>
            <a:r>
              <a:rPr lang="ar-DZ" sz="3000" dirty="0" smtClean="0"/>
              <a:t/>
            </a:r>
            <a:br>
              <a:rPr lang="ar-DZ" sz="3000" dirty="0" smtClean="0"/>
            </a:br>
            <a:endParaRPr lang="fr-FR" sz="3000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>اضغط على </a:t>
            </a:r>
            <a:r>
              <a:rPr lang="en-ZA" dirty="0" smtClean="0"/>
              <a:t>OK </a:t>
            </a:r>
            <a:r>
              <a:rPr lang="fr-FR" dirty="0" smtClean="0"/>
              <a:t> </a:t>
            </a:r>
            <a:r>
              <a:rPr lang="ar-DZ" dirty="0" smtClean="0"/>
              <a:t> فتظهر النتائج </a:t>
            </a:r>
            <a:r>
              <a:rPr lang="ar-DZ" dirty="0" err="1" smtClean="0"/>
              <a:t>كالتالي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509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DZ" dirty="0" smtClean="0"/>
              <a:t>استبيان توقع الكفاءة الذاتية </a:t>
            </a:r>
            <a:r>
              <a:rPr lang="ar-DZ" dirty="0" err="1" smtClean="0"/>
              <a:t>العامة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86165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/>
                <a:gridCol w="576064"/>
                <a:gridCol w="648072"/>
                <a:gridCol w="648072"/>
                <a:gridCol w="6132830"/>
              </a:tblGrid>
              <a:tr h="370840"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solidFill>
                            <a:schemeClr val="bg1"/>
                          </a:solidFill>
                        </a:rPr>
                        <a:t>دائما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solidFill>
                            <a:schemeClr val="bg1"/>
                          </a:solidFill>
                        </a:rPr>
                        <a:t>غالبا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solidFill>
                            <a:schemeClr val="bg1"/>
                          </a:solidFill>
                        </a:rPr>
                        <a:t>نادرا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solidFill>
                            <a:schemeClr val="bg1"/>
                          </a:solidFill>
                        </a:rPr>
                        <a:t>لا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dirty="0" smtClean="0"/>
                        <a:t>الفقرات</a:t>
                      </a:r>
                      <a:endParaRPr lang="fr-FR" sz="2000" dirty="0"/>
                    </a:p>
                  </a:txBody>
                  <a:tcPr/>
                </a:tc>
              </a:tr>
              <a:tr h="611872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000" b="0" kern="1200" dirty="0" smtClean="0">
                          <a:solidFill>
                            <a:schemeClr val="dk1"/>
                          </a:solidFill>
                          <a:latin typeface="Arabic Transparent" pitchFamily="34" charset="0"/>
                          <a:ea typeface="+mn-ea"/>
                          <a:cs typeface="Arabic Transparent" pitchFamily="34" charset="0"/>
                        </a:rPr>
                        <a:t>1- اذا عارضني شخص ما أستطيع ايجاد طرق ووسائل لتحقيق ما </a:t>
                      </a:r>
                      <a:r>
                        <a:rPr kumimoji="0" lang="ar-DZ" sz="2000" b="0" kern="1200" dirty="0" err="1" smtClean="0">
                          <a:solidFill>
                            <a:schemeClr val="dk1"/>
                          </a:solidFill>
                          <a:latin typeface="Arabic Transparent" pitchFamily="34" charset="0"/>
                          <a:ea typeface="+mn-ea"/>
                          <a:cs typeface="Arabic Transparent" pitchFamily="34" charset="0"/>
                        </a:rPr>
                        <a:t>أبتغيه .</a:t>
                      </a:r>
                      <a:endParaRPr kumimoji="0" lang="fr-FR" sz="2000" b="0" kern="1200" dirty="0" smtClean="0">
                        <a:solidFill>
                          <a:schemeClr val="dk1"/>
                        </a:solidFill>
                        <a:latin typeface="Arabic Transparent" pitchFamily="34" charset="0"/>
                        <a:ea typeface="+mn-ea"/>
                        <a:cs typeface="Arabic Transparent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kern="1200" dirty="0" smtClean="0">
                        <a:solidFill>
                          <a:schemeClr val="dk1"/>
                        </a:solidFill>
                        <a:latin typeface="Arabic Transparent" pitchFamily="34" charset="0"/>
                        <a:ea typeface="+mn-ea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DZ" sz="2000" b="0" kern="1200" dirty="0" smtClean="0">
                          <a:solidFill>
                            <a:schemeClr val="dk1"/>
                          </a:solidFill>
                          <a:latin typeface="Arabic Transparent" pitchFamily="34" charset="0"/>
                          <a:ea typeface="+mn-ea"/>
                          <a:cs typeface="Arabic Transparent" pitchFamily="34" charset="0"/>
                        </a:rPr>
                        <a:t>2- يسهل علي تحقيق </a:t>
                      </a:r>
                      <a:r>
                        <a:rPr kumimoji="0" lang="ar-DZ" sz="2000" b="0" kern="1200" dirty="0" err="1" smtClean="0">
                          <a:solidFill>
                            <a:schemeClr val="dk1"/>
                          </a:solidFill>
                          <a:latin typeface="Arabic Transparent" pitchFamily="34" charset="0"/>
                          <a:ea typeface="+mn-ea"/>
                          <a:cs typeface="Arabic Transparent" pitchFamily="34" charset="0"/>
                        </a:rPr>
                        <a:t>أهدافي .</a:t>
                      </a:r>
                      <a:endParaRPr kumimoji="0" lang="fr-FR" sz="2000" b="0" kern="1200" dirty="0" smtClean="0">
                        <a:solidFill>
                          <a:schemeClr val="dk1"/>
                        </a:solidFill>
                        <a:latin typeface="Arabic Transparent" pitchFamily="34" charset="0"/>
                        <a:ea typeface="+mn-ea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476592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000" b="0" kern="1200" dirty="0" smtClean="0">
                          <a:solidFill>
                            <a:schemeClr val="dk1"/>
                          </a:solidFill>
                          <a:latin typeface="Arabic Transparent" pitchFamily="34" charset="0"/>
                          <a:ea typeface="+mn-ea"/>
                          <a:cs typeface="Arabic Transparent" pitchFamily="34" charset="0"/>
                        </a:rPr>
                        <a:t>3- عندما أجابه مشكلة جديد أعرف كيف اتعامل معها</a:t>
                      </a:r>
                      <a:endParaRPr kumimoji="0" lang="fr-FR" sz="2000" b="0" kern="1200" dirty="0" smtClean="0">
                        <a:solidFill>
                          <a:schemeClr val="dk1"/>
                        </a:solidFill>
                        <a:latin typeface="Arabic Transparent" pitchFamily="34" charset="0"/>
                        <a:ea typeface="+mn-ea"/>
                        <a:cs typeface="Arabic Transparent" pitchFamily="34" charset="0"/>
                      </a:endParaRPr>
                    </a:p>
                    <a:p>
                      <a:pPr algn="r" rtl="1"/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000" b="0" kern="1200" dirty="0" smtClean="0">
                          <a:solidFill>
                            <a:schemeClr val="dk1"/>
                          </a:solidFill>
                          <a:latin typeface="Arabic Transparent" pitchFamily="34" charset="0"/>
                          <a:ea typeface="+mn-ea"/>
                          <a:cs typeface="Arabic Transparent" pitchFamily="34" charset="0"/>
                        </a:rPr>
                        <a:t>4- أجد حلا لكل مشكلة تواجهني.</a:t>
                      </a:r>
                      <a:endParaRPr kumimoji="0" lang="fr-FR" sz="2000" b="0" kern="1200" dirty="0" smtClean="0">
                        <a:solidFill>
                          <a:schemeClr val="dk1"/>
                        </a:solidFill>
                        <a:latin typeface="Arabic Transparent" pitchFamily="34" charset="0"/>
                        <a:ea typeface="+mn-ea"/>
                        <a:cs typeface="Arabic Transparent" pitchFamily="34" charset="0"/>
                      </a:endParaRPr>
                    </a:p>
                    <a:p>
                      <a:pPr algn="r" rtl="1"/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000" dirty="0" smtClean="0">
                          <a:latin typeface="Arabic Transparent" pitchFamily="34" charset="0"/>
                          <a:cs typeface="Arabic Transparent" pitchFamily="34" charset="0"/>
                        </a:rPr>
                        <a:t>5- عندما يضعني أحدهم أمام مشكلة أعرف كيف اتخلص منها </a:t>
                      </a:r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000" dirty="0" smtClean="0">
                          <a:latin typeface="Arabic Transparent" pitchFamily="34" charset="0"/>
                          <a:cs typeface="Arabic Transparent" pitchFamily="34" charset="0"/>
                        </a:rPr>
                        <a:t>6- أستطيع حل المشاكل </a:t>
                      </a:r>
                      <a:r>
                        <a:rPr lang="ar-DZ" sz="2000" dirty="0" err="1" smtClean="0">
                          <a:latin typeface="Arabic Transparent" pitchFamily="34" charset="0"/>
                          <a:cs typeface="Arabic Transparent" pitchFamily="34" charset="0"/>
                        </a:rPr>
                        <a:t>الصعبة .</a:t>
                      </a:r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000" dirty="0" smtClean="0">
                          <a:latin typeface="Arabic Transparent" pitchFamily="34" charset="0"/>
                          <a:cs typeface="Arabic Transparent" pitchFamily="34" charset="0"/>
                        </a:rPr>
                        <a:t>7- اذا فوجئت بمواقف غير متوقعة أعرف</a:t>
                      </a:r>
                      <a:r>
                        <a:rPr lang="ar-DZ" sz="2000" baseline="0" dirty="0" smtClean="0">
                          <a:latin typeface="Arabic Transparent" pitchFamily="34" charset="0"/>
                          <a:cs typeface="Arabic Transparent" pitchFamily="34" charset="0"/>
                        </a:rPr>
                        <a:t> كيف أتصرف معها </a:t>
                      </a:r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000" dirty="0" smtClean="0">
                          <a:latin typeface="Arabic Transparent" pitchFamily="34" charset="0"/>
                          <a:cs typeface="Arabic Transparent" pitchFamily="34" charset="0"/>
                        </a:rPr>
                        <a:t>8- أعتقد بأنني قادر على معالجة المشاكل</a:t>
                      </a:r>
                      <a:r>
                        <a:rPr lang="ar-DZ" sz="2000" baseline="0" dirty="0" smtClean="0">
                          <a:latin typeface="Arabic Transparent" pitchFamily="34" charset="0"/>
                          <a:cs typeface="Arabic Transparent" pitchFamily="34" charset="0"/>
                        </a:rPr>
                        <a:t> بشكل جيد حتى ولو كانت مفاجئة</a:t>
                      </a:r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000" dirty="0" smtClean="0">
                          <a:latin typeface="Arabic Transparent" pitchFamily="34" charset="0"/>
                          <a:cs typeface="Arabic Transparent" pitchFamily="34" charset="0"/>
                        </a:rPr>
                        <a:t>9- أنظر إلى</a:t>
                      </a:r>
                      <a:r>
                        <a:rPr lang="ar-DZ" sz="2000" baseline="0" dirty="0" smtClean="0">
                          <a:latin typeface="Arabic Transparent" pitchFamily="34" charset="0"/>
                          <a:cs typeface="Arabic Transparent" pitchFamily="34" charset="0"/>
                        </a:rPr>
                        <a:t> المصاعب بنفس هادئة وذلك لإعتمادي على قدراتي الذاتية.</a:t>
                      </a:r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000" dirty="0" smtClean="0">
                          <a:latin typeface="Arabic Transparent" pitchFamily="34" charset="0"/>
                          <a:cs typeface="Arabic Transparent" pitchFamily="34" charset="0"/>
                        </a:rPr>
                        <a:t>10- لا يتعبني ما يحدث لي من مشاكل لأنني</a:t>
                      </a:r>
                      <a:r>
                        <a:rPr lang="ar-DZ" sz="2000" baseline="0" dirty="0" smtClean="0">
                          <a:latin typeface="Arabic Transparent" pitchFamily="34" charset="0"/>
                          <a:cs typeface="Arabic Transparent" pitchFamily="34" charset="0"/>
                        </a:rPr>
                        <a:t> أستطيع التخلص منها</a:t>
                      </a:r>
                      <a:endParaRPr lang="fr-FR" sz="2000" dirty="0">
                        <a:latin typeface="Arabic Transparent" pitchFamily="34" charset="0"/>
                        <a:cs typeface="Arabic Transpare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8"/>
            <a:ext cx="9036496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b="1" dirty="0" smtClean="0"/>
              <a:t> </a:t>
            </a:r>
            <a:r>
              <a:rPr lang="ar-DZ" b="1" dirty="0" err="1" smtClean="0"/>
              <a:t>مثال </a:t>
            </a:r>
            <a:r>
              <a:rPr lang="ar-DZ" dirty="0" err="1" smtClean="0"/>
              <a:t>:</a:t>
            </a: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طبق باحث مقياس قلق المستقبل على مجموعة من الطلاب </a:t>
            </a:r>
            <a:r>
              <a:rPr lang="ar-DZ" dirty="0" err="1" smtClean="0"/>
              <a:t>الجامعين </a:t>
            </a:r>
            <a:r>
              <a:rPr lang="ar-DZ" dirty="0" smtClean="0"/>
              <a:t>(10) </a:t>
            </a:r>
            <a:r>
              <a:rPr lang="ar-DZ" dirty="0" err="1" smtClean="0"/>
              <a:t>طلاب  </a:t>
            </a:r>
            <a:r>
              <a:rPr lang="ar-DZ" dirty="0" smtClean="0"/>
              <a:t>،مع العلم أن المقياس مكون من ثلاثة بدائل </a:t>
            </a:r>
            <a:r>
              <a:rPr lang="ar-DZ" dirty="0" err="1" smtClean="0"/>
              <a:t>كالتالي : (غالبا </a:t>
            </a:r>
            <a:r>
              <a:rPr lang="ar-DZ" dirty="0" smtClean="0"/>
              <a:t>، </a:t>
            </a:r>
            <a:r>
              <a:rPr lang="ar-DZ" dirty="0" err="1" smtClean="0"/>
              <a:t>أحيانا </a:t>
            </a:r>
            <a:r>
              <a:rPr lang="ar-DZ" dirty="0" smtClean="0"/>
              <a:t>، </a:t>
            </a:r>
            <a:r>
              <a:rPr lang="ar-DZ" dirty="0" err="1" smtClean="0"/>
              <a:t>نادرا ).</a:t>
            </a:r>
            <a:r>
              <a:rPr lang="ar-DZ" dirty="0" smtClean="0"/>
              <a:t> </a:t>
            </a:r>
            <a:r>
              <a:rPr lang="ar-DZ" dirty="0" err="1" smtClean="0"/>
              <a:t>بواقع </a:t>
            </a:r>
            <a:r>
              <a:rPr lang="ar-DZ" dirty="0" smtClean="0"/>
              <a:t>( 12 فقرة)  بعد تفريغ الإستبيانات كانت الدرجات الكلية للعينة </a:t>
            </a:r>
            <a:r>
              <a:rPr lang="ar-DZ" dirty="0" err="1" smtClean="0"/>
              <a:t>كالتالي :</a:t>
            </a:r>
            <a:r>
              <a:rPr lang="ar-DZ" dirty="0" smtClean="0"/>
              <a:t> </a:t>
            </a:r>
          </a:p>
          <a:p>
            <a:pPr algn="r" rtl="1">
              <a:buNone/>
            </a:pPr>
            <a:r>
              <a:rPr lang="ar-DZ" dirty="0" err="1" smtClean="0"/>
              <a:t>36 </a:t>
            </a:r>
            <a:r>
              <a:rPr lang="ar-DZ" dirty="0" smtClean="0"/>
              <a:t>-31- 32-30-36-33-30-24-31-30.</a:t>
            </a:r>
          </a:p>
          <a:p>
            <a:pPr algn="r" rtl="1">
              <a:buNone/>
            </a:pPr>
            <a:r>
              <a:rPr lang="ar-DZ" b="1" dirty="0" err="1" smtClean="0"/>
              <a:t>المطلوب :</a:t>
            </a:r>
            <a:r>
              <a:rPr lang="ar-DZ" b="1" dirty="0" smtClean="0"/>
              <a:t> </a:t>
            </a:r>
          </a:p>
          <a:p>
            <a:pPr algn="r" rtl="1">
              <a:buNone/>
            </a:pPr>
            <a:r>
              <a:rPr lang="ar-DZ" dirty="0" smtClean="0"/>
              <a:t>أحسب مقاييس </a:t>
            </a:r>
            <a:r>
              <a:rPr lang="ar-DZ" dirty="0" err="1" smtClean="0"/>
              <a:t>التشتت ؟</a:t>
            </a:r>
            <a:endParaRPr lang="ar-DZ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DZ" dirty="0" smtClean="0"/>
              <a:t> مقاييس </a:t>
            </a:r>
            <a:r>
              <a:rPr lang="ar-DZ" dirty="0" err="1" smtClean="0"/>
              <a:t>التشتت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-298838" y="0"/>
          <a:ext cx="9442838" cy="80924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3608"/>
                <a:gridCol w="684530"/>
                <a:gridCol w="648072"/>
                <a:gridCol w="648072"/>
                <a:gridCol w="504056"/>
                <a:gridCol w="792088"/>
                <a:gridCol w="648072"/>
                <a:gridCol w="792088"/>
                <a:gridCol w="576064"/>
                <a:gridCol w="720080"/>
                <a:gridCol w="576064"/>
                <a:gridCol w="504056"/>
                <a:gridCol w="478404"/>
                <a:gridCol w="827584"/>
              </a:tblGrid>
              <a:tr h="548684">
                <a:tc>
                  <a:txBody>
                    <a:bodyPr/>
                    <a:lstStyle/>
                    <a:p>
                      <a:r>
                        <a:rPr lang="ar-DZ" sz="1600" dirty="0" smtClean="0"/>
                        <a:t>المجموع  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ف12</a:t>
                      </a:r>
                      <a:r>
                        <a:rPr lang="ar-DZ" sz="160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ف11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ف10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600" dirty="0" err="1" smtClean="0"/>
                        <a:t>ف1</a:t>
                      </a:r>
                      <a:r>
                        <a:rPr lang="ar-DZ" sz="160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100" dirty="0" smtClean="0"/>
                        <a:t>      الفقرات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100" dirty="0" smtClean="0"/>
                        <a:t>الأفراد</a:t>
                      </a:r>
                      <a:r>
                        <a:rPr lang="ar-DZ" sz="1100" baseline="0" dirty="0" smtClean="0"/>
                        <a:t> </a:t>
                      </a:r>
                      <a:endParaRPr lang="ar-DZ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36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1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2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3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30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4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36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5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6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30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7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24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8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9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30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10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/>
                        <a:t>المجموع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548680"/>
            <a:ext cx="8589640" cy="5462067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ar-DZ" sz="4000" b="1" dirty="0" err="1" smtClean="0"/>
              <a:t>2 </a:t>
            </a:r>
            <a:r>
              <a:rPr lang="ar-DZ" sz="4000" b="1" dirty="0" smtClean="0"/>
              <a:t>- تحديد </a:t>
            </a:r>
            <a:r>
              <a:rPr lang="ar-DZ" sz="4000" b="1" dirty="0" err="1" smtClean="0"/>
              <a:t>العينة</a:t>
            </a:r>
            <a:r>
              <a:rPr lang="ar-DZ" sz="4000" dirty="0" err="1" smtClean="0"/>
              <a:t> </a:t>
            </a:r>
            <a:r>
              <a:rPr lang="ar-DZ" sz="2500" dirty="0" err="1" smtClean="0"/>
              <a:t>:</a:t>
            </a:r>
            <a:r>
              <a:rPr lang="ar-DZ" sz="2500" dirty="0" smtClean="0"/>
              <a:t> </a:t>
            </a:r>
            <a:r>
              <a:rPr lang="fr-FR" sz="2500" dirty="0" smtClean="0"/>
              <a:t> </a:t>
            </a:r>
            <a:r>
              <a:rPr lang="ar-DZ" sz="2500" dirty="0" smtClean="0"/>
              <a:t>كل مواصفات العينة التي تؤهل بناء أداة قياس الخاصية </a:t>
            </a:r>
            <a:r>
              <a:rPr lang="ar-DZ" sz="2500" dirty="0" err="1" smtClean="0"/>
              <a:t>لديها .</a:t>
            </a:r>
            <a:endParaRPr lang="ar-DZ" sz="2500" dirty="0" smtClean="0"/>
          </a:p>
        </p:txBody>
      </p:sp>
      <p:pic>
        <p:nvPicPr>
          <p:cNvPr id="1026" name="Picture 2" descr="C:\Users\User\Desktop\تلامي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536504" cy="2376264"/>
          </a:xfrm>
          <a:prstGeom prst="rect">
            <a:avLst/>
          </a:prstGeom>
          <a:noFill/>
        </p:spPr>
      </p:pic>
      <p:pic>
        <p:nvPicPr>
          <p:cNvPr id="1027" name="Picture 3" descr="C:\Users\User\Desktop\مصن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14834"/>
            <a:ext cx="4032448" cy="2282518"/>
          </a:xfrm>
          <a:prstGeom prst="rect">
            <a:avLst/>
          </a:prstGeom>
          <a:noFill/>
        </p:spPr>
      </p:pic>
      <p:pic>
        <p:nvPicPr>
          <p:cNvPr id="1029" name="Picture 5" descr="C:\Users\User\Desktop\طلب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74814"/>
            <a:ext cx="3995936" cy="2683185"/>
          </a:xfrm>
          <a:prstGeom prst="rect">
            <a:avLst/>
          </a:prstGeom>
          <a:noFill/>
        </p:spPr>
      </p:pic>
      <p:pic>
        <p:nvPicPr>
          <p:cNvPr id="1031" name="Picture 7" descr="C:\Users\User\Desktop\اساتذ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628800"/>
            <a:ext cx="385192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036496" cy="6007291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حساب </a:t>
            </a:r>
            <a:r>
              <a:rPr lang="ar-DZ" b="1" dirty="0" err="1" smtClean="0"/>
              <a:t>التباين :</a:t>
            </a:r>
            <a:r>
              <a:rPr lang="ar-DZ" b="1" dirty="0" smtClean="0"/>
              <a:t> </a:t>
            </a:r>
            <a:r>
              <a:rPr lang="ar-SA" dirty="0" err="1" smtClean="0"/>
              <a:t>=</a:t>
            </a:r>
            <a:r>
              <a:rPr lang="ar-SA" dirty="0" smtClean="0"/>
              <a:t> </a:t>
            </a: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sz="3200" b="1" dirty="0" smtClean="0"/>
              <a:t> </a:t>
            </a:r>
            <a:r>
              <a:rPr lang="ar-SA" sz="3200" b="1" dirty="0" err="1" smtClean="0"/>
              <a:t>ع</a:t>
            </a:r>
            <a:r>
              <a:rPr lang="ar-SA" sz="3200" b="1" baseline="30000" dirty="0" err="1" smtClean="0"/>
              <a:t>2</a:t>
            </a:r>
            <a:r>
              <a:rPr lang="ar-DZ" sz="3200" baseline="30000" dirty="0" err="1" smtClean="0"/>
              <a:t>=</a:t>
            </a:r>
            <a:endParaRPr lang="ar-DZ" sz="3200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b="1" dirty="0" err="1" smtClean="0"/>
              <a:t>أولا </a:t>
            </a:r>
            <a:r>
              <a:rPr lang="ar-DZ" b="1" dirty="0" smtClean="0"/>
              <a:t>: </a:t>
            </a:r>
            <a:r>
              <a:rPr lang="ar-DZ" dirty="0" smtClean="0"/>
              <a:t>حساب </a:t>
            </a:r>
            <a:r>
              <a:rPr lang="ar-DZ" dirty="0" err="1" smtClean="0"/>
              <a:t>المتوسط </a:t>
            </a:r>
            <a:r>
              <a:rPr lang="ar-DZ" b="1" dirty="0" smtClean="0"/>
              <a:t>: </a:t>
            </a:r>
            <a:r>
              <a:rPr lang="ar-DZ" b="1" dirty="0" err="1" smtClean="0"/>
              <a:t>م=                    =</a:t>
            </a:r>
            <a:r>
              <a:rPr lang="ar-DZ" b="1" dirty="0" smtClean="0"/>
              <a:t> </a:t>
            </a:r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dirty="0" smtClean="0"/>
              <a:t>                               </a:t>
            </a:r>
            <a:r>
              <a:rPr lang="ar-DZ" dirty="0" err="1" smtClean="0"/>
              <a:t>م=              </a:t>
            </a:r>
            <a:r>
              <a:rPr lang="ar-DZ" dirty="0" smtClean="0"/>
              <a:t>= </a:t>
            </a:r>
            <a:r>
              <a:rPr lang="ar-DZ" dirty="0" err="1" smtClean="0"/>
              <a:t>31.30.</a:t>
            </a:r>
            <a:r>
              <a:rPr lang="ar-DZ" dirty="0" smtClean="0"/>
              <a:t>        </a:t>
            </a:r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  </a:t>
            </a:r>
          </a:p>
          <a:p>
            <a:pPr algn="r" rtl="1">
              <a:buNone/>
            </a:pPr>
            <a:r>
              <a:rPr lang="ar-DZ" b="1" dirty="0" err="1" smtClean="0"/>
              <a:t>ثانيا </a:t>
            </a:r>
            <a:r>
              <a:rPr lang="ar-DZ" dirty="0" smtClean="0"/>
              <a:t>: </a:t>
            </a:r>
            <a:r>
              <a:rPr lang="ar-DZ" sz="2900" dirty="0" err="1" smtClean="0"/>
              <a:t>حساب </a:t>
            </a:r>
            <a:r>
              <a:rPr lang="ar-DZ" sz="2900" dirty="0" smtClean="0"/>
              <a:t>( س-م</a:t>
            </a:r>
            <a:r>
              <a:rPr lang="ar-DZ" sz="2900" dirty="0" err="1" smtClean="0"/>
              <a:t>)</a:t>
            </a:r>
            <a:r>
              <a:rPr lang="ar-DZ" sz="2900" baseline="30000" dirty="0" err="1" smtClean="0"/>
              <a:t>2</a:t>
            </a:r>
            <a:r>
              <a:rPr lang="ar-DZ" sz="2900" dirty="0" err="1" smtClean="0"/>
              <a:t> :</a:t>
            </a:r>
            <a:endParaRPr lang="ar-DZ" sz="2900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b="1" dirty="0" smtClean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412776"/>
            <a:ext cx="1143000" cy="9239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996952"/>
            <a:ext cx="1098798" cy="491877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96952"/>
            <a:ext cx="3024336" cy="864096"/>
          </a:xfrm>
          <a:prstGeom prst="rect">
            <a:avLst/>
          </a:prstGeom>
          <a:noFill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789040"/>
            <a:ext cx="504825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  <a:gridCol w="1872208"/>
                <a:gridCol w="1800200"/>
                <a:gridCol w="1110390"/>
                <a:gridCol w="1517394"/>
              </a:tblGrid>
              <a:tr h="746532">
                <a:tc gridSpan="2">
                  <a:txBody>
                    <a:bodyPr/>
                    <a:lstStyle/>
                    <a:p>
                      <a:pPr algn="r" rtl="1"/>
                      <a:r>
                        <a:rPr kumimoji="0" lang="ar-D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 س-م)</a:t>
                      </a:r>
                      <a:r>
                        <a:rPr kumimoji="0" lang="ar-DZ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(س-م</a:t>
                      </a:r>
                      <a:r>
                        <a:rPr lang="ar-DZ" dirty="0" err="1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dirty="0" smtClean="0"/>
                        <a:t>الدرجات</a:t>
                      </a:r>
                      <a:r>
                        <a:rPr lang="ar-DZ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22.09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4.7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0.090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0.3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0.49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0.7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1.69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1.3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22.09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4.7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2.89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1.7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1.69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1.3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53.29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7.3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0.09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0.3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Calibri"/>
                          <a:ea typeface="Calibri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1.69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1.3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4337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latin typeface="Calibri"/>
                          <a:ea typeface="Calibri"/>
                          <a:cs typeface="Arial"/>
                        </a:rPr>
                        <a:t>106.10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latin typeface="Calibri"/>
                          <a:ea typeface="Calibri"/>
                          <a:cs typeface="Arial"/>
                        </a:rPr>
                        <a:t>23.60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313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المجموع</a:t>
                      </a:r>
                      <a:r>
                        <a:rPr lang="ar-DZ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 err="1" smtClean="0"/>
              <a:t>حساب </a:t>
            </a:r>
            <a:r>
              <a:rPr lang="ar-DZ" dirty="0" smtClean="0"/>
              <a:t>( س-م)</a:t>
            </a:r>
            <a:r>
              <a:rPr lang="ar-DZ" baseline="30000" dirty="0" smtClean="0"/>
              <a:t>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DZ" b="1" dirty="0" smtClean="0"/>
              <a:t>                             </a:t>
            </a:r>
            <a:r>
              <a:rPr lang="ar-SA" dirty="0" err="1" smtClean="0"/>
              <a:t>ع</a:t>
            </a:r>
            <a:r>
              <a:rPr lang="ar-SA" baseline="30000" dirty="0" err="1" smtClean="0"/>
              <a:t>2</a:t>
            </a:r>
            <a:r>
              <a:rPr lang="ar-DZ" b="1" dirty="0" smtClean="0"/>
              <a:t>  </a:t>
            </a:r>
            <a:r>
              <a:rPr lang="ar-DZ" b="1" dirty="0" err="1" smtClean="0"/>
              <a:t>=</a:t>
            </a:r>
            <a:r>
              <a:rPr lang="ar-DZ" dirty="0" smtClean="0"/>
              <a:t>   </a:t>
            </a:r>
          </a:p>
          <a:p>
            <a:pPr algn="r" rtl="1">
              <a:buNone/>
            </a:pPr>
            <a:r>
              <a:rPr lang="ar-DZ" dirty="0" smtClean="0"/>
              <a:t>                            </a:t>
            </a:r>
            <a:r>
              <a:rPr lang="ar-SA" dirty="0" err="1" smtClean="0"/>
              <a:t>ع</a:t>
            </a:r>
            <a:r>
              <a:rPr lang="ar-SA" baseline="30000" dirty="0" err="1" smtClean="0"/>
              <a:t>2</a:t>
            </a:r>
            <a:r>
              <a:rPr lang="ar-DZ" dirty="0" smtClean="0"/>
              <a:t> = 11.788889 </a:t>
            </a:r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 *  </a:t>
            </a:r>
            <a:r>
              <a:rPr lang="ar-DZ" b="1" dirty="0" smtClean="0"/>
              <a:t>حساب </a:t>
            </a:r>
            <a:r>
              <a:rPr lang="ar-DZ" b="1" dirty="0" err="1" smtClean="0"/>
              <a:t>الإنحراف</a:t>
            </a:r>
            <a:r>
              <a:rPr lang="ar-DZ" b="1" dirty="0" smtClean="0"/>
              <a:t> المعياري: ع=  </a:t>
            </a:r>
            <a:r>
              <a:rPr lang="ar-DZ" sz="2400" dirty="0" smtClean="0"/>
              <a:t>11.788889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                </a:t>
            </a:r>
          </a:p>
          <a:p>
            <a:pPr algn="r" rtl="1">
              <a:buNone/>
            </a:pPr>
            <a:r>
              <a:rPr lang="ar-DZ" b="1" dirty="0" smtClean="0"/>
              <a:t>                               ع=3.43 </a:t>
            </a:r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fr-FR" dirty="0" smtClean="0"/>
          </a:p>
          <a:p>
            <a:pPr algn="r" rtl="1">
              <a:buNone/>
            </a:pPr>
            <a:endParaRPr lang="ar-DZ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/>
            </a:r>
            <a:br>
              <a:rPr lang="ar-DZ" dirty="0" smtClean="0"/>
            </a:br>
            <a:r>
              <a:rPr lang="ar-DZ" dirty="0" err="1" smtClean="0"/>
              <a:t>ثالثا </a:t>
            </a:r>
            <a:r>
              <a:rPr lang="ar-DZ" dirty="0" smtClean="0"/>
              <a:t>: حساب التباين  </a:t>
            </a:r>
            <a:r>
              <a:rPr lang="ar-SA" dirty="0" err="1" smtClean="0"/>
              <a:t>ع</a:t>
            </a:r>
            <a:r>
              <a:rPr lang="ar-SA" baseline="30000" dirty="0" err="1" smtClean="0"/>
              <a:t>2</a:t>
            </a:r>
            <a:r>
              <a:rPr lang="ar-DZ" dirty="0" err="1" smtClean="0"/>
              <a:t>=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628800"/>
            <a:ext cx="1684387" cy="432047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/>
        </p:nvCxnSpPr>
        <p:spPr>
          <a:xfrm>
            <a:off x="2699792" y="278092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572000" y="28529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4283968" y="2780928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764704"/>
            <a:ext cx="1624955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DZ" b="1" dirty="0" smtClean="0"/>
              <a:t>حساب </a:t>
            </a:r>
            <a:r>
              <a:rPr lang="ar-DZ" b="1" dirty="0" err="1" smtClean="0"/>
              <a:t>المدى </a:t>
            </a:r>
            <a:r>
              <a:rPr lang="ar-DZ" dirty="0" smtClean="0"/>
              <a:t>= أعلى </a:t>
            </a:r>
            <a:r>
              <a:rPr lang="ar-DZ" dirty="0" err="1" smtClean="0"/>
              <a:t>درجة </a:t>
            </a:r>
            <a:r>
              <a:rPr lang="ar-DZ" dirty="0" smtClean="0"/>
              <a:t>– أدنى </a:t>
            </a:r>
            <a:r>
              <a:rPr lang="ar-DZ" dirty="0" err="1" smtClean="0"/>
              <a:t>درجة .</a:t>
            </a: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               = 36- 24.</a:t>
            </a:r>
          </a:p>
          <a:p>
            <a:pPr algn="r" rtl="1">
              <a:buNone/>
            </a:pPr>
            <a:r>
              <a:rPr lang="ar-DZ" dirty="0" smtClean="0"/>
              <a:t>              =12.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 err="1" smtClean="0"/>
              <a:t>:</a:t>
            </a:r>
            <a:r>
              <a:rPr lang="en-ZA" dirty="0" smtClean="0"/>
              <a:t> </a:t>
            </a:r>
            <a:r>
              <a:rPr lang="ar-DZ" dirty="0" err="1" smtClean="0"/>
              <a:t>”</a:t>
            </a:r>
            <a:r>
              <a:rPr lang="en-ZA" dirty="0" smtClean="0"/>
              <a:t>spss20</a:t>
            </a:r>
            <a:r>
              <a:rPr lang="ar-DZ" dirty="0" err="1" smtClean="0"/>
              <a:t>برنامج ”</a:t>
            </a:r>
            <a:r>
              <a:rPr lang="en-ZA" dirty="0" smtClean="0"/>
              <a:t> </a:t>
            </a:r>
            <a:r>
              <a:rPr lang="ar-DZ" dirty="0" smtClean="0"/>
              <a:t> تفريغ المعطيات في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3850" y="115168"/>
            <a:ext cx="836295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800" dirty="0" smtClean="0">
                <a:solidFill>
                  <a:srgbClr val="FF0000"/>
                </a:solidFill>
              </a:rPr>
              <a:t/>
            </a:r>
            <a:br>
              <a:rPr lang="ar-DZ" sz="2800" dirty="0" smtClean="0">
                <a:solidFill>
                  <a:srgbClr val="FF0000"/>
                </a:solidFill>
              </a:rPr>
            </a:br>
            <a:r>
              <a:rPr lang="ar-DZ" sz="2000" dirty="0" smtClean="0">
                <a:solidFill>
                  <a:srgbClr val="FF0000"/>
                </a:solidFill>
              </a:rPr>
              <a:t>لحساب المجموع </a:t>
            </a:r>
            <a:r>
              <a:rPr lang="ar-DZ" sz="2000" dirty="0" err="1" smtClean="0">
                <a:solidFill>
                  <a:srgbClr val="FF0000"/>
                </a:solidFill>
              </a:rPr>
              <a:t>الكلي </a:t>
            </a:r>
            <a:r>
              <a:rPr lang="ar-DZ" sz="2000" dirty="0" smtClean="0"/>
              <a:t>: </a:t>
            </a:r>
            <a:r>
              <a:rPr lang="ar-DZ" sz="2000" b="1" dirty="0" smtClean="0"/>
              <a:t>اضغط على </a:t>
            </a:r>
            <a:r>
              <a:rPr lang="en-ZA" sz="2000" b="1" dirty="0" smtClean="0"/>
              <a:t>transformer </a:t>
            </a:r>
            <a:r>
              <a:rPr lang="ar-DZ" sz="2000" b="1" dirty="0" smtClean="0"/>
              <a:t>  ومن قائمتها الفرعية اضغط على </a:t>
            </a:r>
            <a:r>
              <a:rPr lang="en-ZA" sz="2000" b="1" dirty="0" err="1" smtClean="0"/>
              <a:t>calculer</a:t>
            </a:r>
            <a:r>
              <a:rPr lang="en-ZA" sz="2000" b="1" dirty="0" smtClean="0"/>
              <a:t> variable </a:t>
            </a:r>
            <a:r>
              <a:rPr lang="ar-DZ" sz="2000" b="1" dirty="0" smtClean="0"/>
              <a:t>فتظهر النافذة </a:t>
            </a:r>
            <a:r>
              <a:rPr lang="ar-DZ" sz="2000" b="1" dirty="0" err="1" smtClean="0"/>
              <a:t>الموالية</a:t>
            </a:r>
            <a:r>
              <a:rPr lang="ar-DZ" b="1" dirty="0" err="1" smtClean="0"/>
              <a:t> :</a:t>
            </a:r>
            <a:r>
              <a:rPr lang="ar-DZ" b="1" dirty="0" smtClean="0"/>
              <a:t> </a:t>
            </a:r>
            <a:endParaRPr lang="fr-F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1162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788024" y="1988840"/>
            <a:ext cx="1296144" cy="576064"/>
          </a:xfrm>
          <a:prstGeom prst="wedgeRectCallout">
            <a:avLst>
              <a:gd name="adj1" fmla="val -120285"/>
              <a:gd name="adj2" fmla="val -5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اضغط  هنا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3000" dirty="0" smtClean="0"/>
              <a:t>بعد الضغط على </a:t>
            </a:r>
            <a:r>
              <a:rPr lang="ar-DZ" sz="3000" dirty="0" err="1" smtClean="0"/>
              <a:t>الإختيار</a:t>
            </a:r>
            <a:r>
              <a:rPr lang="ar-DZ" sz="3000" dirty="0" smtClean="0"/>
              <a:t> </a:t>
            </a:r>
            <a:r>
              <a:rPr lang="en-ZA" sz="3000" dirty="0" err="1" smtClean="0"/>
              <a:t>calculer</a:t>
            </a:r>
            <a:r>
              <a:rPr lang="en-ZA" sz="3000" dirty="0" smtClean="0"/>
              <a:t> variable</a:t>
            </a:r>
            <a:r>
              <a:rPr lang="ar-DZ" sz="3000" dirty="0" smtClean="0"/>
              <a:t> فتظهر النافذة الموالية:</a:t>
            </a:r>
            <a:endParaRPr lang="fr-FR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DZ" sz="3000" dirty="0" smtClean="0"/>
              <a:t> في مستطيل </a:t>
            </a:r>
            <a:r>
              <a:rPr lang="en-ZA" sz="3000" dirty="0" smtClean="0"/>
              <a:t>variable </a:t>
            </a:r>
            <a:r>
              <a:rPr lang="en-ZA" sz="3000" dirty="0" err="1" smtClean="0"/>
              <a:t>cible</a:t>
            </a:r>
            <a:r>
              <a:rPr lang="ar-DZ" sz="3000" dirty="0" smtClean="0"/>
              <a:t> أكتب اسم </a:t>
            </a:r>
            <a:r>
              <a:rPr lang="ar-DZ" sz="3000" dirty="0" err="1" smtClean="0"/>
              <a:t>المجموع </a:t>
            </a:r>
            <a:r>
              <a:rPr lang="ar-DZ" sz="3000" dirty="0" smtClean="0"/>
              <a:t>، وفي مستطيل </a:t>
            </a:r>
            <a:r>
              <a:rPr lang="en-ZA" sz="3000" b="1" dirty="0" smtClean="0"/>
              <a:t>Expression </a:t>
            </a:r>
            <a:r>
              <a:rPr lang="en-ZA" sz="3000" b="1" dirty="0" err="1" smtClean="0"/>
              <a:t>numerique</a:t>
            </a:r>
            <a:r>
              <a:rPr lang="en-ZA" sz="3000" b="1" dirty="0" smtClean="0"/>
              <a:t> </a:t>
            </a:r>
            <a:r>
              <a:rPr lang="ar-DZ" sz="3000" dirty="0" smtClean="0"/>
              <a:t>أدخل الفقرات بالضغط على كل فقرة الموجودة في المستطيل الأيسر ثم اضغط على  السهم الموجود بين المستطيلين  فتنتقل الفقرة إلى مستطيل </a:t>
            </a:r>
            <a:r>
              <a:rPr lang="en-ZA" sz="3000" dirty="0" smtClean="0"/>
              <a:t>Expression </a:t>
            </a:r>
            <a:r>
              <a:rPr lang="en-ZA" sz="3000" dirty="0" err="1" smtClean="0"/>
              <a:t>numerique</a:t>
            </a:r>
            <a:r>
              <a:rPr lang="ar-DZ" sz="3000" dirty="0" smtClean="0"/>
              <a:t> ثم اضغط على </a:t>
            </a:r>
            <a:r>
              <a:rPr lang="ar-DZ" sz="3000" dirty="0" err="1" smtClean="0"/>
              <a:t>علامة </a:t>
            </a:r>
            <a:r>
              <a:rPr lang="ar-DZ" sz="3000" dirty="0" smtClean="0"/>
              <a:t>+ وأعد الضغط على الفقرة الثانية  فتنتقل الى المستطيل الأيمن واضغط على </a:t>
            </a:r>
            <a:r>
              <a:rPr lang="ar-DZ" sz="3000" dirty="0" err="1" smtClean="0"/>
              <a:t>علامة </a:t>
            </a:r>
            <a:r>
              <a:rPr lang="ar-DZ" sz="3000" dirty="0" smtClean="0"/>
              <a:t>+ وكرر نفس الخطوات الى غاية انتهاء الفقرات كما تظهره الصورة </a:t>
            </a:r>
            <a:r>
              <a:rPr lang="ar-DZ" sz="3000" dirty="0" err="1" smtClean="0"/>
              <a:t>الموالية :</a:t>
            </a:r>
            <a:endParaRPr lang="ar-DZ" sz="3000" dirty="0" smtClean="0"/>
          </a:p>
          <a:p>
            <a:pPr algn="r" rtl="1">
              <a:buNone/>
            </a:pPr>
            <a:endParaRPr lang="fr-FR" sz="30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>اضغط على الاختيار </a:t>
            </a:r>
            <a:r>
              <a:rPr lang="en-ZA" dirty="0" smtClean="0"/>
              <a:t>ok </a:t>
            </a:r>
            <a:r>
              <a:rPr lang="ar-DZ" dirty="0" smtClean="0"/>
              <a:t> فتظهر الصورة </a:t>
            </a:r>
            <a:r>
              <a:rPr lang="ar-DZ" dirty="0" err="1" smtClean="0"/>
              <a:t>الموالية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8686800" cy="5733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/>
            <a:endParaRPr lang="ar-DZ" b="1" dirty="0" smtClean="0"/>
          </a:p>
          <a:p>
            <a:pPr algn="r" rtl="1">
              <a:lnSpc>
                <a:spcPct val="150000"/>
              </a:lnSpc>
              <a:buNone/>
            </a:pPr>
            <a:r>
              <a:rPr lang="ar-DZ" sz="3000" b="1" dirty="0" smtClean="0"/>
              <a:t>3- تحليل </a:t>
            </a:r>
            <a:r>
              <a:rPr lang="ar-DZ" sz="3000" b="1" dirty="0" err="1" smtClean="0"/>
              <a:t>المحتوى</a:t>
            </a:r>
            <a:r>
              <a:rPr lang="ar-DZ" sz="3000" dirty="0" err="1" smtClean="0"/>
              <a:t> </a:t>
            </a:r>
            <a:r>
              <a:rPr lang="ar-DZ" sz="3000" dirty="0" smtClean="0"/>
              <a:t>: أو التحليل الإجهادي </a:t>
            </a:r>
            <a:r>
              <a:rPr lang="ar-DZ" sz="3000" dirty="0" err="1" smtClean="0"/>
              <a:t>للخاصية.</a:t>
            </a:r>
            <a:r>
              <a:rPr lang="ar-DZ" sz="3000" dirty="0" smtClean="0"/>
              <a:t> </a:t>
            </a:r>
          </a:p>
          <a:p>
            <a:pPr algn="r">
              <a:lnSpc>
                <a:spcPct val="150000"/>
              </a:lnSpc>
              <a:buNone/>
            </a:pPr>
            <a:r>
              <a:rPr lang="ar-DZ" sz="3000" dirty="0" err="1" smtClean="0"/>
              <a:t>عرفه </a:t>
            </a:r>
            <a:r>
              <a:rPr lang="ar-DZ" sz="3000" dirty="0" smtClean="0"/>
              <a:t>”</a:t>
            </a:r>
            <a:r>
              <a:rPr lang="ar-DZ" sz="3000" b="1" dirty="0" smtClean="0"/>
              <a:t>سعد عبد </a:t>
            </a:r>
            <a:r>
              <a:rPr lang="ar-DZ" sz="3000" b="1" dirty="0" err="1" smtClean="0"/>
              <a:t>الرحمان </a:t>
            </a:r>
            <a:r>
              <a:rPr lang="ar-DZ" sz="3000" b="1" dirty="0" smtClean="0"/>
              <a:t>” </a:t>
            </a:r>
            <a:r>
              <a:rPr lang="ar-DZ" sz="3000" dirty="0" smtClean="0"/>
              <a:t>يقصد </a:t>
            </a:r>
            <a:r>
              <a:rPr lang="ar-DZ" sz="3000" dirty="0" err="1" smtClean="0"/>
              <a:t>به</a:t>
            </a:r>
            <a:r>
              <a:rPr lang="ar-DZ" sz="3000" dirty="0" smtClean="0"/>
              <a:t> تحليل السلوك المراد قياسه إلى مهام و </a:t>
            </a:r>
            <a:r>
              <a:rPr lang="ar-DZ" sz="3000" dirty="0" err="1" smtClean="0"/>
              <a:t>متطلبات </a:t>
            </a:r>
            <a:r>
              <a:rPr lang="ar-DZ" sz="3000" dirty="0" smtClean="0"/>
              <a:t>، أو تحليل سلوك الأفراد في مهام </a:t>
            </a:r>
            <a:r>
              <a:rPr lang="ar-DZ" sz="3000" dirty="0" err="1" smtClean="0"/>
              <a:t>ما </a:t>
            </a:r>
            <a:r>
              <a:rPr lang="ar-DZ" sz="3000" dirty="0" smtClean="0"/>
              <a:t>(تحليل العمل) بهدف تحليل المحتوى إلى معرفة </a:t>
            </a:r>
            <a:r>
              <a:rPr lang="ar-DZ" sz="3000" dirty="0" err="1" smtClean="0"/>
              <a:t>واجبات </a:t>
            </a:r>
            <a:r>
              <a:rPr lang="ar-DZ" sz="3000" dirty="0" smtClean="0"/>
              <a:t>، ومتطلبات الدراسة أو </a:t>
            </a:r>
            <a:r>
              <a:rPr lang="ar-DZ" sz="3000" dirty="0" err="1" smtClean="0"/>
              <a:t>المهنة </a:t>
            </a:r>
            <a:r>
              <a:rPr lang="ar-DZ" sz="3000" dirty="0" smtClean="0"/>
              <a:t>، وتحديد ما يجب توافره في القائم </a:t>
            </a:r>
            <a:r>
              <a:rPr lang="ar-DZ" sz="3000" dirty="0" err="1" smtClean="0"/>
              <a:t>بها .</a:t>
            </a:r>
            <a:endParaRPr lang="fr-FR" sz="3000" dirty="0" smtClean="0"/>
          </a:p>
          <a:p>
            <a:pPr algn="r" rtl="1">
              <a:lnSpc>
                <a:spcPct val="150000"/>
              </a:lnSpc>
              <a:buNone/>
            </a:pPr>
            <a:r>
              <a:rPr lang="ar-DZ" sz="3000" b="1" dirty="0" smtClean="0"/>
              <a:t>4</a:t>
            </a:r>
            <a:r>
              <a:rPr lang="ar-DZ" sz="3000" dirty="0" smtClean="0"/>
              <a:t>- </a:t>
            </a:r>
            <a:r>
              <a:rPr lang="ar-DZ" sz="3000" b="1" dirty="0" smtClean="0"/>
              <a:t>تحديد أوزان عناصر </a:t>
            </a:r>
            <a:r>
              <a:rPr lang="ar-DZ" sz="3000" b="1" dirty="0" err="1" smtClean="0"/>
              <a:t>المحتوى</a:t>
            </a:r>
            <a:r>
              <a:rPr lang="ar-DZ" sz="3000" dirty="0" err="1" smtClean="0"/>
              <a:t> </a:t>
            </a:r>
            <a:r>
              <a:rPr lang="ar-DZ" sz="3000" dirty="0" smtClean="0"/>
              <a:t>: بمعنى ما الأهمية بالنسبة لكل بعد بالنسبة للخاصية وهذا يساعدنا في تحديد عدد الفقرات المغطية لكل </a:t>
            </a:r>
            <a:r>
              <a:rPr lang="ar-DZ" sz="3000" dirty="0" err="1" smtClean="0"/>
              <a:t>بعد .</a:t>
            </a:r>
            <a:endParaRPr lang="ar-DZ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>اضغط على </a:t>
            </a:r>
            <a:r>
              <a:rPr lang="en-ZA" dirty="0" smtClean="0"/>
              <a:t>ok </a:t>
            </a:r>
            <a:r>
              <a:rPr lang="ar-DZ" dirty="0" smtClean="0"/>
              <a:t> فتظهر المجموع الكلي</a:t>
            </a:r>
            <a:r>
              <a:rPr lang="en-ZA" dirty="0" smtClean="0"/>
              <a:t> </a:t>
            </a:r>
            <a:r>
              <a:rPr lang="ar-DZ" dirty="0" smtClean="0"/>
              <a:t> كما تظهره الصورة </a:t>
            </a:r>
            <a:r>
              <a:rPr lang="ar-DZ" dirty="0" err="1" smtClean="0"/>
              <a:t>الموالية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80312" y="2996952"/>
            <a:ext cx="1368152" cy="1008112"/>
          </a:xfrm>
          <a:prstGeom prst="wedgeRectCallout">
            <a:avLst>
              <a:gd name="adj1" fmla="val -78807"/>
              <a:gd name="adj2" fmla="val -13100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المجموع الكلي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/>
          <a:lstStyle/>
          <a:p>
            <a:pPr marL="852678" indent="-742950" algn="just" rtl="1">
              <a:buNone/>
            </a:pPr>
            <a:r>
              <a:rPr lang="ar-DZ" sz="4000" dirty="0" smtClean="0"/>
              <a:t>* </a:t>
            </a:r>
            <a:r>
              <a:rPr lang="ar-DZ" sz="4000" b="1" dirty="0" smtClean="0"/>
              <a:t>لحساب مقاييس </a:t>
            </a:r>
            <a:r>
              <a:rPr lang="ar-DZ" sz="4000" b="1" dirty="0" err="1" smtClean="0"/>
              <a:t>التشتت </a:t>
            </a:r>
            <a:r>
              <a:rPr lang="ar-DZ" sz="4000" dirty="0" err="1" smtClean="0"/>
              <a:t>:</a:t>
            </a:r>
            <a:endParaRPr lang="ar-DZ" sz="3000" dirty="0" smtClean="0"/>
          </a:p>
          <a:p>
            <a:pPr marL="852678" indent="-742950" algn="just" rtl="1">
              <a:buNone/>
            </a:pPr>
            <a:r>
              <a:rPr lang="ar-DZ" sz="3000" dirty="0" smtClean="0"/>
              <a:t>اضغط على </a:t>
            </a:r>
            <a:r>
              <a:rPr lang="ar-DZ" sz="3000" dirty="0" err="1" smtClean="0"/>
              <a:t>الإختيار“</a:t>
            </a:r>
            <a:r>
              <a:rPr lang="ar-DZ" sz="3000" dirty="0" smtClean="0"/>
              <a:t> </a:t>
            </a:r>
            <a:r>
              <a:rPr lang="en-ZA" sz="3000" dirty="0" smtClean="0"/>
              <a:t>Analyse</a:t>
            </a:r>
            <a:r>
              <a:rPr lang="ar-DZ" sz="3000" dirty="0" smtClean="0"/>
              <a:t> ” ومن قائمتها الفرعية اضغط </a:t>
            </a:r>
          </a:p>
          <a:p>
            <a:pPr marL="852678" indent="-742950" algn="just" rtl="1">
              <a:buNone/>
            </a:pPr>
            <a:r>
              <a:rPr lang="ar-DZ" sz="3000" dirty="0" err="1" smtClean="0"/>
              <a:t>على “</a:t>
            </a:r>
            <a:r>
              <a:rPr lang="en-ZA" sz="3000" dirty="0" err="1" smtClean="0"/>
              <a:t>statistiques</a:t>
            </a:r>
            <a:r>
              <a:rPr lang="en-ZA" sz="3000" dirty="0" smtClean="0"/>
              <a:t> </a:t>
            </a:r>
            <a:r>
              <a:rPr lang="en-ZA" sz="3000" dirty="0" err="1" smtClean="0"/>
              <a:t>descriptives</a:t>
            </a:r>
            <a:r>
              <a:rPr lang="ar-DZ" sz="3000" dirty="0" smtClean="0"/>
              <a:t> </a:t>
            </a:r>
            <a:r>
              <a:rPr lang="en-ZA" sz="3000" dirty="0" smtClean="0"/>
              <a:t> </a:t>
            </a:r>
            <a:r>
              <a:rPr lang="ar-DZ" sz="3000" dirty="0" smtClean="0"/>
              <a:t>” ومن قائمتها </a:t>
            </a:r>
          </a:p>
          <a:p>
            <a:pPr marL="852678" indent="-742950" algn="just" rtl="1">
              <a:buNone/>
            </a:pPr>
            <a:r>
              <a:rPr lang="ar-DZ" sz="3000" dirty="0" smtClean="0"/>
              <a:t>الفرعية اضغط </a:t>
            </a:r>
            <a:r>
              <a:rPr lang="ar-DZ" sz="3000" dirty="0" err="1" smtClean="0"/>
              <a:t>على ”</a:t>
            </a:r>
            <a:r>
              <a:rPr lang="en-ZA" sz="3000" dirty="0" err="1" smtClean="0"/>
              <a:t>Effectifs</a:t>
            </a:r>
            <a:r>
              <a:rPr lang="en-ZA" sz="3000" dirty="0" smtClean="0"/>
              <a:t> </a:t>
            </a:r>
            <a:r>
              <a:rPr lang="ar-DZ" sz="3000" dirty="0" smtClean="0"/>
              <a:t>” كما توضحه الصورة </a:t>
            </a:r>
            <a:r>
              <a:rPr lang="ar-DZ" sz="3000" dirty="0" err="1" smtClean="0"/>
              <a:t>الموالية:</a:t>
            </a:r>
            <a:r>
              <a:rPr lang="ar-DZ" sz="3000" dirty="0" smtClean="0"/>
              <a:t> 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riangle rectangle 7"/>
          <p:cNvSpPr/>
          <p:nvPr/>
        </p:nvSpPr>
        <p:spPr>
          <a:xfrm>
            <a:off x="7092280" y="764704"/>
            <a:ext cx="1656184" cy="1080120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اضغط هنا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4400" dirty="0" smtClean="0"/>
              <a:t>بعد الضغط على الإختيار</a:t>
            </a:r>
            <a:r>
              <a:rPr lang="en-ZA" sz="4400" dirty="0" smtClean="0"/>
              <a:t> </a:t>
            </a:r>
            <a:r>
              <a:rPr lang="ar-DZ" sz="4400" dirty="0" err="1" smtClean="0"/>
              <a:t>“</a:t>
            </a:r>
            <a:r>
              <a:rPr lang="en-ZA" sz="4400" dirty="0" err="1" smtClean="0"/>
              <a:t>Effectifs</a:t>
            </a:r>
            <a:r>
              <a:rPr lang="en-ZA" sz="4400" dirty="0" smtClean="0"/>
              <a:t> </a:t>
            </a:r>
            <a:r>
              <a:rPr lang="ar-DZ" sz="4400" dirty="0" smtClean="0"/>
              <a:t>” تظهر النافذة </a:t>
            </a:r>
            <a:r>
              <a:rPr lang="ar-DZ" sz="4400" dirty="0" err="1" smtClean="0"/>
              <a:t>الموالية:</a:t>
            </a:r>
            <a:r>
              <a:rPr lang="ar-DZ" sz="4000" dirty="0" smtClean="0"/>
              <a:t/>
            </a:r>
            <a:br>
              <a:rPr lang="ar-DZ" sz="4000" dirty="0" smtClean="0"/>
            </a:br>
            <a:endParaRPr lang="fr-FR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18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DZ" sz="3000" dirty="0" smtClean="0"/>
              <a:t>قم بنقل المجموع الكلي من المستطيل الأيسر الى المستطيل الأيمن كما هو موضح في الصورة </a:t>
            </a:r>
            <a:r>
              <a:rPr lang="ar-DZ" sz="3000" dirty="0" err="1" smtClean="0"/>
              <a:t>الموالية :</a:t>
            </a:r>
            <a:r>
              <a:rPr lang="ar-DZ" sz="3000" dirty="0" smtClean="0"/>
              <a:t> </a:t>
            </a:r>
            <a:br>
              <a:rPr lang="ar-DZ" sz="3000" dirty="0" smtClean="0"/>
            </a:br>
            <a:endParaRPr lang="fr-FR" sz="3000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04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3300" dirty="0" smtClean="0"/>
              <a:t/>
            </a:r>
            <a:br>
              <a:rPr lang="ar-DZ" sz="3300" dirty="0" smtClean="0"/>
            </a:br>
            <a:r>
              <a:rPr lang="ar-DZ" sz="3300" dirty="0" smtClean="0"/>
              <a:t>بعد ذلك اضغط على الاختيار </a:t>
            </a:r>
            <a:r>
              <a:rPr lang="en-ZA" sz="3300" dirty="0" smtClean="0"/>
              <a:t>“</a:t>
            </a:r>
            <a:r>
              <a:rPr lang="en-ZA" sz="3300" dirty="0" err="1" smtClean="0"/>
              <a:t>statistiques</a:t>
            </a:r>
            <a:r>
              <a:rPr lang="en-ZA" sz="3300" dirty="0" smtClean="0"/>
              <a:t>” </a:t>
            </a:r>
            <a:r>
              <a:rPr lang="ar-DZ" sz="3300" dirty="0" smtClean="0"/>
              <a:t>الموجود في المستطيل الأيمن كما توضحه الصورة </a:t>
            </a:r>
            <a:r>
              <a:rPr lang="ar-DZ" sz="3300" dirty="0" err="1" smtClean="0"/>
              <a:t>الموالية </a:t>
            </a:r>
            <a:r>
              <a:rPr lang="ar-DZ" sz="4400" dirty="0" err="1" smtClean="0"/>
              <a:t>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1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rectangle 4"/>
          <p:cNvSpPr/>
          <p:nvPr/>
        </p:nvSpPr>
        <p:spPr>
          <a:xfrm>
            <a:off x="5868144" y="3356992"/>
            <a:ext cx="1944216" cy="864096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اضغط هنا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3100" dirty="0" smtClean="0"/>
              <a:t>بعد الضغط على الإختيار </a:t>
            </a:r>
            <a:r>
              <a:rPr lang="en-ZA" sz="3100" dirty="0" smtClean="0"/>
              <a:t>“</a:t>
            </a:r>
            <a:r>
              <a:rPr lang="en-ZA" sz="3100" dirty="0" err="1" smtClean="0"/>
              <a:t>statistiques</a:t>
            </a:r>
            <a:r>
              <a:rPr lang="en-ZA" sz="3100" dirty="0" smtClean="0"/>
              <a:t>”</a:t>
            </a:r>
            <a:r>
              <a:rPr lang="ar-DZ" sz="3100" dirty="0" smtClean="0"/>
              <a:t> تظهر النافذة الموالية تظهر النافذة </a:t>
            </a:r>
            <a:r>
              <a:rPr lang="ar-DZ" sz="3100" dirty="0" err="1" smtClean="0"/>
              <a:t>الموالية :</a:t>
            </a:r>
            <a:r>
              <a:rPr lang="ar-DZ" sz="3100" dirty="0" smtClean="0"/>
              <a:t/>
            </a:r>
            <a:br>
              <a:rPr lang="ar-DZ" sz="3100" dirty="0" smtClean="0"/>
            </a:br>
            <a:r>
              <a:rPr lang="ar-DZ" sz="4400" dirty="0" smtClean="0"/>
              <a:t/>
            </a:r>
            <a:br>
              <a:rPr lang="ar-DZ" sz="4400" dirty="0" smtClean="0"/>
            </a:br>
            <a:endParaRPr lang="fr-FR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04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4400" dirty="0" smtClean="0"/>
              <a:t>اضغط أمام الاختيارات المطلوبة الخاصة بمقاييس التشتت </a:t>
            </a:r>
            <a:r>
              <a:rPr lang="ar-DZ" sz="4400" dirty="0" err="1" smtClean="0"/>
              <a:t>كالتالي :</a:t>
            </a:r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4400" dirty="0" smtClean="0"/>
              <a:t/>
            </a:r>
            <a:br>
              <a:rPr lang="ar-DZ" sz="4400" dirty="0" smtClean="0"/>
            </a:br>
            <a:r>
              <a:rPr lang="ar-DZ" sz="3000" dirty="0" smtClean="0"/>
              <a:t/>
            </a:r>
            <a:br>
              <a:rPr lang="ar-DZ" sz="3000" dirty="0" smtClean="0"/>
            </a:br>
            <a:endParaRPr lang="fr-FR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26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sz="4400" dirty="0" smtClean="0"/>
              <a:t>اضغط على </a:t>
            </a:r>
            <a:r>
              <a:rPr lang="en-ZA" sz="4400" dirty="0" smtClean="0"/>
              <a:t>“POURSUIVRE“</a:t>
            </a:r>
            <a:r>
              <a:rPr lang="ar-DZ" sz="4400" dirty="0" smtClean="0"/>
              <a:t> تظهر النافذة </a:t>
            </a:r>
            <a:r>
              <a:rPr lang="ar-DZ" sz="4400" dirty="0" err="1" smtClean="0"/>
              <a:t>الموالية :</a:t>
            </a:r>
            <a:endParaRPr lang="fr-FR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49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> </a:t>
            </a:r>
            <a:r>
              <a:rPr lang="ar-DZ" sz="3300" dirty="0" smtClean="0"/>
              <a:t>اضغط على </a:t>
            </a:r>
            <a:r>
              <a:rPr lang="en-ZA" sz="3300" dirty="0" smtClean="0"/>
              <a:t>ok </a:t>
            </a:r>
            <a:r>
              <a:rPr lang="ar-DZ" sz="3300" dirty="0" smtClean="0"/>
              <a:t> تظهر النافذة الموالية الخاصة بالنتائج </a:t>
            </a:r>
            <a:r>
              <a:rPr lang="ar-DZ" sz="3300" dirty="0" err="1" smtClean="0"/>
              <a:t>كالتالي :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49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279.04K_D0D70D31DF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06679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dirty="0" err="1" smtClean="0">
                <a:solidFill>
                  <a:srgbClr val="FF0000"/>
                </a:solidFill>
              </a:rPr>
              <a:t>قانونه =</a:t>
            </a:r>
            <a:r>
              <a:rPr lang="ar-DZ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39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26364">
            <a:off x="258662" y="1446560"/>
            <a:ext cx="8145002" cy="1212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479634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b="1" dirty="0" smtClean="0"/>
              <a:t>5- </a:t>
            </a:r>
            <a:r>
              <a:rPr lang="ar-DZ" b="1" dirty="0" err="1" smtClean="0"/>
              <a:t>الفقرات</a:t>
            </a:r>
            <a:r>
              <a:rPr lang="ar-DZ" dirty="0" err="1" smtClean="0"/>
              <a:t> </a:t>
            </a:r>
            <a:r>
              <a:rPr lang="ar-DZ" dirty="0" smtClean="0"/>
              <a:t>: لا ينسى المصمم أن يضع نصب عينيه </a:t>
            </a:r>
            <a:r>
              <a:rPr lang="ar-DZ" dirty="0" err="1" smtClean="0"/>
              <a:t>لماذا ؟</a:t>
            </a:r>
            <a:r>
              <a:rPr lang="ar-DZ" dirty="0" smtClean="0"/>
              <a:t> </a:t>
            </a:r>
            <a:r>
              <a:rPr lang="ar-DZ" dirty="0" err="1" smtClean="0"/>
              <a:t>وكيف ؟</a:t>
            </a:r>
            <a:r>
              <a:rPr lang="ar-DZ" dirty="0" smtClean="0"/>
              <a:t> والعينة </a:t>
            </a:r>
            <a:r>
              <a:rPr lang="ar-DZ" dirty="0" err="1" smtClean="0"/>
              <a:t>المقصودة </a:t>
            </a:r>
            <a:r>
              <a:rPr lang="ar-DZ" dirty="0" smtClean="0"/>
              <a:t>، هذا ما يمكنه من عدم الخروج عن المحتوى الذي قام </a:t>
            </a:r>
            <a:r>
              <a:rPr lang="ar-DZ" dirty="0" err="1" smtClean="0"/>
              <a:t>بتحليله .</a:t>
            </a:r>
            <a:endParaRPr lang="fr-FR" dirty="0" smtClean="0"/>
          </a:p>
          <a:p>
            <a:pPr algn="r" rtl="1">
              <a:buNone/>
            </a:pPr>
            <a:r>
              <a:rPr lang="ar-DZ" b="1" dirty="0" smtClean="0"/>
              <a:t> </a:t>
            </a:r>
            <a:endParaRPr lang="fr-FR" dirty="0" smtClean="0"/>
          </a:p>
          <a:p>
            <a:pPr algn="r" rtl="1">
              <a:buNone/>
            </a:pPr>
            <a:r>
              <a:rPr lang="ar-DZ" b="1" dirty="0" smtClean="0"/>
              <a:t>* بعض شروط </a:t>
            </a:r>
            <a:r>
              <a:rPr lang="ar-DZ" b="1" dirty="0" err="1" smtClean="0"/>
              <a:t>الفقرات :</a:t>
            </a:r>
            <a:r>
              <a:rPr lang="ar-DZ" b="1" dirty="0" smtClean="0"/>
              <a:t> </a:t>
            </a:r>
            <a:endParaRPr lang="fr-FR" dirty="0" smtClean="0"/>
          </a:p>
          <a:p>
            <a:pPr algn="r" rtl="1">
              <a:buNone/>
            </a:pPr>
            <a:r>
              <a:rPr lang="ar-DZ" dirty="0" smtClean="0"/>
              <a:t>- واضحة </a:t>
            </a:r>
            <a:r>
              <a:rPr lang="ar-DZ" dirty="0" err="1" smtClean="0"/>
              <a:t>مباشرة.</a:t>
            </a:r>
            <a:r>
              <a:rPr lang="ar-DZ" dirty="0" smtClean="0"/>
              <a:t> </a:t>
            </a:r>
            <a:endParaRPr lang="fr-FR" dirty="0" smtClean="0"/>
          </a:p>
          <a:p>
            <a:pPr algn="r" rtl="1">
              <a:buNone/>
            </a:pPr>
            <a:r>
              <a:rPr lang="ar-DZ" dirty="0" smtClean="0"/>
              <a:t>- تجنب دمج </a:t>
            </a:r>
            <a:r>
              <a:rPr lang="ar-DZ" dirty="0" err="1" smtClean="0"/>
              <a:t>البدائل.</a:t>
            </a:r>
            <a:r>
              <a:rPr lang="ar-DZ" dirty="0" smtClean="0"/>
              <a:t> </a:t>
            </a:r>
            <a:endParaRPr lang="fr-FR" dirty="0" smtClean="0"/>
          </a:p>
          <a:p>
            <a:pPr algn="r" rtl="1">
              <a:buFontTx/>
              <a:buChar char="-"/>
            </a:pPr>
            <a:r>
              <a:rPr lang="ar-DZ" dirty="0" smtClean="0"/>
              <a:t>تجنب الفقرات المنفية.</a:t>
            </a:r>
          </a:p>
          <a:p>
            <a:pPr algn="r" rtl="1">
              <a:buNone/>
            </a:pPr>
            <a:r>
              <a:rPr lang="ar-DZ" b="1" dirty="0" smtClean="0"/>
              <a:t>أنواع </a:t>
            </a:r>
            <a:r>
              <a:rPr lang="ar-DZ" b="1" dirty="0" err="1" smtClean="0"/>
              <a:t>الفقرات </a:t>
            </a:r>
            <a:r>
              <a:rPr lang="ar-DZ" b="1" dirty="0" smtClean="0"/>
              <a:t>:</a:t>
            </a:r>
            <a:r>
              <a:rPr lang="ar-DZ" dirty="0" smtClean="0"/>
              <a:t>هناك نوعين من </a:t>
            </a:r>
            <a:r>
              <a:rPr lang="ar-DZ" dirty="0" err="1" smtClean="0"/>
              <a:t>الفقرات :</a:t>
            </a:r>
            <a:r>
              <a:rPr lang="ar-DZ" dirty="0" smtClean="0"/>
              <a:t>   </a:t>
            </a:r>
          </a:p>
          <a:p>
            <a:pPr algn="r" rtl="1">
              <a:buNone/>
            </a:pPr>
            <a:r>
              <a:rPr lang="ar-DZ" dirty="0" smtClean="0"/>
              <a:t>            * </a:t>
            </a:r>
            <a:r>
              <a:rPr lang="ar-DZ" b="1" dirty="0" smtClean="0"/>
              <a:t>فقرات </a:t>
            </a:r>
            <a:r>
              <a:rPr lang="ar-DZ" b="1" dirty="0" err="1" smtClean="0"/>
              <a:t>انتقائية</a:t>
            </a:r>
            <a:r>
              <a:rPr lang="ar-DZ" dirty="0" err="1" smtClean="0"/>
              <a:t> </a:t>
            </a:r>
            <a:r>
              <a:rPr lang="ar-DZ" dirty="0" smtClean="0"/>
              <a:t>: اختيار بديل من يبن عدة بدائل </a:t>
            </a:r>
            <a:endParaRPr lang="fr-FR" dirty="0" smtClean="0"/>
          </a:p>
          <a:p>
            <a:pPr algn="r" rtl="1">
              <a:buNone/>
            </a:pPr>
            <a:r>
              <a:rPr lang="ar-DZ" dirty="0" smtClean="0"/>
              <a:t>           * </a:t>
            </a:r>
            <a:r>
              <a:rPr lang="ar-DZ" b="1" dirty="0" smtClean="0"/>
              <a:t>فقرات </a:t>
            </a:r>
            <a:r>
              <a:rPr lang="ar-DZ" b="1" dirty="0" err="1" smtClean="0"/>
              <a:t>صياغية</a:t>
            </a:r>
            <a:r>
              <a:rPr lang="ar-DZ" b="1" dirty="0" smtClean="0"/>
              <a:t>:</a:t>
            </a:r>
            <a:r>
              <a:rPr lang="ar-DZ" dirty="0" smtClean="0"/>
              <a:t> المفحوص يقوم بكتابة الإجابة بنفسه.</a:t>
            </a:r>
            <a:endParaRPr lang="fr-FR" dirty="0" smtClean="0"/>
          </a:p>
          <a:p>
            <a:pPr algn="r">
              <a:buNone/>
            </a:pPr>
            <a:endParaRPr lang="fr-FR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ar-DZ" sz="3500" dirty="0" smtClean="0">
                <a:solidFill>
                  <a:srgbClr val="000000"/>
                </a:solidFill>
              </a:rPr>
              <a:t>فقرات </a:t>
            </a:r>
            <a:r>
              <a:rPr lang="ar-DZ" sz="3500" dirty="0" err="1" smtClean="0">
                <a:solidFill>
                  <a:srgbClr val="000000"/>
                </a:solidFill>
              </a:rPr>
              <a:t>البديلين:</a:t>
            </a:r>
            <a:endParaRPr lang="ar-DZ" sz="3500" dirty="0" smtClean="0">
              <a:solidFill>
                <a:srgbClr val="000000"/>
              </a:solidFill>
            </a:endParaRPr>
          </a:p>
          <a:p>
            <a:pPr algn="r" rtl="1">
              <a:buNone/>
            </a:pPr>
            <a:r>
              <a:rPr lang="ar-DZ" b="1" dirty="0" smtClean="0"/>
              <a:t> </a:t>
            </a:r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FontTx/>
              <a:buChar char="-"/>
            </a:pPr>
            <a:endParaRPr lang="ar-DZ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DZ" dirty="0" smtClean="0"/>
              <a:t>الفقرات </a:t>
            </a:r>
            <a:r>
              <a:rPr lang="ar-DZ" dirty="0" err="1" smtClean="0"/>
              <a:t>ألإنتقائية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4" name="Nuage 3"/>
          <p:cNvSpPr/>
          <p:nvPr/>
        </p:nvSpPr>
        <p:spPr>
          <a:xfrm>
            <a:off x="4139952" y="2060848"/>
            <a:ext cx="2088232" cy="15841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نعم </a:t>
            </a:r>
            <a:endParaRPr lang="fr-F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Nuage 4"/>
          <p:cNvSpPr/>
          <p:nvPr/>
        </p:nvSpPr>
        <p:spPr>
          <a:xfrm>
            <a:off x="1979712" y="3212976"/>
            <a:ext cx="2448272" cy="144016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لا</a:t>
            </a:r>
            <a:endParaRPr lang="fr-F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Nuage 5"/>
          <p:cNvSpPr/>
          <p:nvPr/>
        </p:nvSpPr>
        <p:spPr>
          <a:xfrm>
            <a:off x="4788024" y="3933056"/>
            <a:ext cx="2304256" cy="1800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000" dirty="0" smtClean="0"/>
              <a:t>موافق</a:t>
            </a:r>
            <a:endParaRPr lang="fr-FR" sz="3000" dirty="0"/>
          </a:p>
        </p:txBody>
      </p:sp>
      <p:sp>
        <p:nvSpPr>
          <p:cNvPr id="7" name="Nuage 6"/>
          <p:cNvSpPr/>
          <p:nvPr/>
        </p:nvSpPr>
        <p:spPr>
          <a:xfrm>
            <a:off x="683568" y="1412776"/>
            <a:ext cx="2736304" cy="16561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000" dirty="0" smtClean="0"/>
              <a:t>غير موافق.</a:t>
            </a:r>
            <a:endParaRPr lang="fr-FR" sz="3000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DZ" dirty="0" smtClean="0"/>
              <a:t>* فقرات الاختيار من </a:t>
            </a:r>
            <a:r>
              <a:rPr lang="ar-DZ" dirty="0" err="1" smtClean="0"/>
              <a:t>متعدد :</a:t>
            </a:r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323528" y="1340768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2809</TotalTime>
  <Words>1801</Words>
  <Application>Microsoft Office PowerPoint</Application>
  <PresentationFormat>Affichage à l'écran (4:3)</PresentationFormat>
  <Paragraphs>800</Paragraphs>
  <Slides>59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7" baseType="lpstr">
      <vt:lpstr>Arabic Transparent</vt:lpstr>
      <vt:lpstr>Arial</vt:lpstr>
      <vt:lpstr>Calibri</vt:lpstr>
      <vt:lpstr>Lucida Sans Unicode</vt:lpstr>
      <vt:lpstr>Verdana</vt:lpstr>
      <vt:lpstr>Wingdings 2</vt:lpstr>
      <vt:lpstr>Wingdings 3</vt:lpstr>
      <vt:lpstr>Rotonde</vt:lpstr>
      <vt:lpstr>Présentation PowerPoint</vt:lpstr>
      <vt:lpstr>المحاضرة رقم : </vt:lpstr>
      <vt:lpstr>خطوات البناء : </vt:lpstr>
      <vt:lpstr>Présentation PowerPoint</vt:lpstr>
      <vt:lpstr>Présentation PowerPoint</vt:lpstr>
      <vt:lpstr>قانونه = </vt:lpstr>
      <vt:lpstr>Présentation PowerPoint</vt:lpstr>
      <vt:lpstr>الفقرات ألإنتقائية </vt:lpstr>
      <vt:lpstr>* فقرات الاختيار من متعدد :</vt:lpstr>
      <vt:lpstr>Présentation PowerPoint</vt:lpstr>
      <vt:lpstr>     *فقرات التكميل:  مثال: قدم لمفحوص الاختبار، و كانت استجاباته ما يلي :  </vt:lpstr>
      <vt:lpstr>Présentation PowerPoint</vt:lpstr>
      <vt:lpstr> مصادر إعداد الفقرات : </vt:lpstr>
      <vt:lpstr> تحليل الفقرات:</vt:lpstr>
      <vt:lpstr>أمثلة حول مقاييس النزعة المركزية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تفريغ المعطيات في برنامج spss20</vt:lpstr>
      <vt:lpstr>    لحساب المجموع الكلي : اضغط على transformer   ومن قائمتها الفرعية اضغط على calculer variable فتظهر النافذة الموالية :   </vt:lpstr>
      <vt:lpstr>بعد الضغط على الإختيارcalculer variable فتظهر النافذة الموالية: </vt:lpstr>
      <vt:lpstr>Présentation PowerPoint</vt:lpstr>
      <vt:lpstr>Présentation PowerPoint</vt:lpstr>
      <vt:lpstr>اضغط  على ok  فتظهر النافذة الموالية : </vt:lpstr>
      <vt:lpstr>بعد الضغط على ok فيظهر المجموع كالتالي: </vt:lpstr>
      <vt:lpstr>لحساب مقاييس النزعة المركزية : </vt:lpstr>
      <vt:lpstr>Présentation PowerPoint</vt:lpstr>
      <vt:lpstr>بعد الضغط على الإختيار “Effectifs ” تظهر النافذة الموالية:</vt:lpstr>
      <vt:lpstr>قم بنقل المجموع الكلي من المستطيل الأيسر الى المستطيل الأيمن كما هو موضح في الصورة الموالية : </vt:lpstr>
      <vt:lpstr> بعد ذلك اضغط على الاختيار “statistiques” الموجود في المستطيل الأيمن كما توضحه الصورة الموالية : </vt:lpstr>
      <vt:lpstr>       بعد الضغط على الإختيار “statistiques” تظهر النافذة الموالية تظهر النافذة الموالية : </vt:lpstr>
      <vt:lpstr> اضغط أمام الاختيارات المطلوبة الخاصة بمقاييس النزعة المركزية كالتالي : </vt:lpstr>
      <vt:lpstr>اضغط على “POURSUIVRE“ تظهر النافذة الموالية : </vt:lpstr>
      <vt:lpstr>اضغط على OK   فتظهر النتائج كالتالي : </vt:lpstr>
      <vt:lpstr>استبيان توقع الكفاءة الذاتية العامة : </vt:lpstr>
      <vt:lpstr> مقاييس التشتت :</vt:lpstr>
      <vt:lpstr>Présentation PowerPoint</vt:lpstr>
      <vt:lpstr>Présentation PowerPoint</vt:lpstr>
      <vt:lpstr>حساب ( س-م)2</vt:lpstr>
      <vt:lpstr> ثالثا : حساب التباين  ع2= </vt:lpstr>
      <vt:lpstr>Présentation PowerPoint</vt:lpstr>
      <vt:lpstr>: ”spss20برنامج ”  تفريغ المعطيات في</vt:lpstr>
      <vt:lpstr> لحساب المجموع الكلي : اضغط على transformer   ومن قائمتها الفرعية اضغط على calculer variable فتظهر النافذة الموالية : </vt:lpstr>
      <vt:lpstr>بعد الضغط على الإختيار calculer variable فتظهر النافذة الموالية:</vt:lpstr>
      <vt:lpstr>Présentation PowerPoint</vt:lpstr>
      <vt:lpstr>Présentation PowerPoint</vt:lpstr>
      <vt:lpstr>اضغط على الاختيار ok  فتظهر الصورة الموالية : </vt:lpstr>
      <vt:lpstr>اضغط على ok  فتظهر المجموع الكلي  كما تظهره الصورة الموالية : </vt:lpstr>
      <vt:lpstr>Présentation PowerPoint</vt:lpstr>
      <vt:lpstr>Présentation PowerPoint</vt:lpstr>
      <vt:lpstr> بعد الضغط على الإختيار “Effectifs ” تظهر النافذة الموالية: </vt:lpstr>
      <vt:lpstr>قم بنقل المجموع الكلي من المستطيل الأيسر الى المستطيل الأيمن كما هو موضح في الصورة الموالية :  </vt:lpstr>
      <vt:lpstr> بعد ذلك اضغط على الاختيار “statistiques” الموجود في المستطيل الأيمن كما توضحه الصورة الموالية : </vt:lpstr>
      <vt:lpstr>  بعد الضغط على الإختيار “statistiques” تظهر النافذة الموالية تظهر النافذة الموالية :  </vt:lpstr>
      <vt:lpstr>  اضغط أمام الاختيارات المطلوبة الخاصة بمقاييس التشتت كالتالي :   </vt:lpstr>
      <vt:lpstr>اضغط على “POURSUIVRE“ تظهر النافذة الموالية :</vt:lpstr>
      <vt:lpstr> اضغط على ok  تظهر النافذة الموالية الخاصة بالنتائج كالتالي 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wise</cp:lastModifiedBy>
  <cp:revision>157</cp:revision>
  <dcterms:created xsi:type="dcterms:W3CDTF">2015-02-09T20:53:40Z</dcterms:created>
  <dcterms:modified xsi:type="dcterms:W3CDTF">2022-04-13T17:09:12Z</dcterms:modified>
</cp:coreProperties>
</file>