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2" r:id="rId3"/>
    <p:sldId id="280" r:id="rId4"/>
    <p:sldId id="281" r:id="rId5"/>
    <p:sldId id="267" r:id="rId6"/>
    <p:sldId id="261" r:id="rId7"/>
    <p:sldId id="262" r:id="rId8"/>
    <p:sldId id="263" r:id="rId9"/>
    <p:sldId id="264" r:id="rId10"/>
    <p:sldId id="265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15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37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43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20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0850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831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7814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86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41404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815945-0CD5-4D86-A582-423235F8EB68}" type="datetimeFigureOut">
              <a:rPr lang="fr-FR" smtClean="0"/>
              <a:t>04/12/2021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68E077-1159-45A1-AC92-D8B31595CF6C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203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constitution des structures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78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3. Formation </a:t>
            </a:r>
            <a:r>
              <a:rPr lang="fr-F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et socialisation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330722" cy="3593591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Formalisation : </a:t>
            </a:r>
          </a:p>
          <a:p>
            <a:pPr marL="0" indent="0">
              <a:buNone/>
            </a:pPr>
            <a:r>
              <a:rPr lang="fr-FR" dirty="0"/>
              <a:t>L’organisation peut déterminer les exigences d’un poste de travail en termes de qualifications et d’aptitudes de son </a:t>
            </a:r>
            <a:r>
              <a:rPr lang="fr-FR" dirty="0" smtClean="0"/>
              <a:t>occupant. 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Socialisation : </a:t>
            </a:r>
          </a:p>
          <a:p>
            <a:pPr marL="0" indent="0">
              <a:buNone/>
            </a:pPr>
            <a:r>
              <a:rPr lang="fr-FR" dirty="0"/>
              <a:t>La socialisation est le processus par lequel le nouvel arrivant apprend le système de valeurs, les normes et les comportements de société ou du groupe qu’il vient de </a:t>
            </a:r>
            <a:r>
              <a:rPr lang="fr-FR" dirty="0" smtClean="0"/>
              <a:t>joindre. 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8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Phase 2 : Conception </a:t>
            </a:r>
            <a:r>
              <a:rPr lang="fr-FR" sz="4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de la superstructure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Lorsque les postes sont conçus, la question qui se pose est la manière de les regrouper et quelle serait la dimension de la superstructure qui en résulte.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6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1. Les </a:t>
            </a:r>
            <a:r>
              <a:rPr lang="fr-FR" sz="5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bases de regroupement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479176" y="1532965"/>
            <a:ext cx="5298142" cy="1021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Regroupement par Spécialité</a:t>
            </a:r>
            <a:endParaRPr lang="fr-FR" sz="2400" b="1" dirty="0"/>
          </a:p>
        </p:txBody>
      </p:sp>
      <p:sp>
        <p:nvSpPr>
          <p:cNvPr id="5" name="Flèche droite 4"/>
          <p:cNvSpPr/>
          <p:nvPr/>
        </p:nvSpPr>
        <p:spPr>
          <a:xfrm>
            <a:off x="2030503" y="2540998"/>
            <a:ext cx="5298142" cy="1021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Regroupement par Processus </a:t>
            </a:r>
            <a:endParaRPr lang="fr-FR" sz="2400" b="1" dirty="0"/>
          </a:p>
        </p:txBody>
      </p:sp>
      <p:sp>
        <p:nvSpPr>
          <p:cNvPr id="6" name="Flèche droite 5"/>
          <p:cNvSpPr/>
          <p:nvPr/>
        </p:nvSpPr>
        <p:spPr>
          <a:xfrm>
            <a:off x="2474254" y="3545278"/>
            <a:ext cx="5298142" cy="1021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Regroupement par Produit</a:t>
            </a:r>
            <a:endParaRPr lang="fr-FR" sz="2400" b="1" dirty="0"/>
          </a:p>
        </p:txBody>
      </p:sp>
      <p:sp>
        <p:nvSpPr>
          <p:cNvPr id="7" name="Flèche droite 6"/>
          <p:cNvSpPr/>
          <p:nvPr/>
        </p:nvSpPr>
        <p:spPr>
          <a:xfrm>
            <a:off x="3021106" y="4503740"/>
            <a:ext cx="5298142" cy="1021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Regroupement par Clientèle</a:t>
            </a:r>
            <a:endParaRPr lang="fr-FR" sz="2400" b="1" dirty="0"/>
          </a:p>
        </p:txBody>
      </p:sp>
      <p:sp>
        <p:nvSpPr>
          <p:cNvPr id="8" name="Flèche droite 7"/>
          <p:cNvSpPr/>
          <p:nvPr/>
        </p:nvSpPr>
        <p:spPr>
          <a:xfrm>
            <a:off x="3939990" y="5571534"/>
            <a:ext cx="5298142" cy="10219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Regroupement par zone géographique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798980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2. Taille </a:t>
            </a:r>
            <a:r>
              <a:rPr lang="fr-FR" sz="5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des unités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2554940"/>
          </a:xfrm>
        </p:spPr>
        <p:txBody>
          <a:bodyPr/>
          <a:lstStyle/>
          <a:p>
            <a:r>
              <a:rPr lang="fr-FR" dirty="0"/>
              <a:t>Combien de postes faut-il inclure dans une unité de premier ordre et combien d’unité de premier ordre dans une unité d’ordre supérieur ? </a:t>
            </a:r>
            <a:endParaRPr lang="fr-FR" dirty="0" smtClean="0"/>
          </a:p>
          <a:p>
            <a:r>
              <a:rPr lang="fr-FR" dirty="0" smtClean="0"/>
              <a:t>Ceci </a:t>
            </a:r>
            <a:r>
              <a:rPr lang="fr-FR" dirty="0"/>
              <a:t>nous renvoie </a:t>
            </a:r>
            <a:r>
              <a:rPr lang="fr-FR" dirty="0" smtClean="0"/>
              <a:t>à deux questions : </a:t>
            </a:r>
          </a:p>
          <a:p>
            <a:pPr lvl="1"/>
            <a:r>
              <a:rPr lang="fr-FR" dirty="0" smtClean="0"/>
              <a:t>La surface </a:t>
            </a:r>
            <a:r>
              <a:rPr lang="fr-FR" dirty="0"/>
              <a:t>de </a:t>
            </a:r>
            <a:r>
              <a:rPr lang="fr-FR" dirty="0" smtClean="0"/>
              <a:t>contrôle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forme de la structure, pointue ou aplatie.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812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968191" y="228599"/>
            <a:ext cx="2595282" cy="44375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5257800" y="242046"/>
            <a:ext cx="5607424" cy="225910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21621" y="2837332"/>
            <a:ext cx="642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Difficultés de contrôle </a:t>
            </a:r>
          </a:p>
          <a:p>
            <a:r>
              <a:rPr lang="fr-FR" dirty="0" smtClean="0"/>
              <a:t>Satisfaction des besoins d’autonomie et de réalisation du personnel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68191" y="4908176"/>
            <a:ext cx="4195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Satisfaction des dirigeants </a:t>
            </a:r>
          </a:p>
          <a:p>
            <a:r>
              <a:rPr lang="fr-FR" dirty="0" smtClean="0"/>
              <a:t>Besoins de sécurité mieux assurés chez le personnel  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5862918" y="2017059"/>
            <a:ext cx="4437529" cy="5714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373906" y="1590115"/>
            <a:ext cx="3348318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992471" y="1089212"/>
            <a:ext cx="2178423" cy="3641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129554" y="4249270"/>
            <a:ext cx="225910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210236" y="3778624"/>
            <a:ext cx="2134721" cy="26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317813" y="3324791"/>
            <a:ext cx="1855693" cy="10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532966" y="2870958"/>
            <a:ext cx="1465729" cy="23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endCxn id="4" idx="5"/>
          </p:cNvCxnSpPr>
          <p:nvPr/>
        </p:nvCxnSpPr>
        <p:spPr>
          <a:xfrm>
            <a:off x="1653147" y="2444019"/>
            <a:ext cx="1261506" cy="3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1737189" y="2018753"/>
            <a:ext cx="1019458" cy="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1895195" y="1552298"/>
            <a:ext cx="726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V="1">
            <a:off x="2017059" y="1080959"/>
            <a:ext cx="504000" cy="4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5499848" y="4908176"/>
            <a:ext cx="5365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Quoi choisir ?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11134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Augmenter la taille des unités Si : </a:t>
            </a:r>
            <a:endParaRPr lang="fr-FR" sz="4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La standardisation (sous ses trois formes possible) ;</a:t>
            </a:r>
          </a:p>
          <a:p>
            <a:pPr lvl="0"/>
            <a:r>
              <a:rPr lang="fr-FR" dirty="0"/>
              <a:t>La similarité entre les tâches internes ;</a:t>
            </a:r>
          </a:p>
          <a:p>
            <a:pPr lvl="0"/>
            <a:r>
              <a:rPr lang="fr-FR" dirty="0"/>
              <a:t>Le besoin d’autonomie et de réalisation </a:t>
            </a:r>
            <a:r>
              <a:rPr lang="fr-FR" dirty="0" smtClean="0"/>
              <a:t>personnelle</a:t>
            </a:r>
            <a:r>
              <a:rPr lang="fr-FR" dirty="0"/>
              <a:t> ;</a:t>
            </a:r>
          </a:p>
          <a:p>
            <a:pPr lvl="0"/>
            <a:r>
              <a:rPr lang="fr-FR" dirty="0"/>
              <a:t>Le besoin de réduire la distorsion des informations.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3626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Réduire la taille des unités si : </a:t>
            </a:r>
            <a:endParaRPr lang="fr-FR" sz="4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Le besoin de supervision de près ; </a:t>
            </a:r>
          </a:p>
          <a:p>
            <a:pPr lvl="0"/>
            <a:r>
              <a:rPr lang="fr-FR" dirty="0"/>
              <a:t>Le besoin d’ajustement mutuel entre tâches complexes et indépendantes ;</a:t>
            </a:r>
          </a:p>
          <a:p>
            <a:pPr lvl="0"/>
            <a:r>
              <a:rPr lang="fr-FR" dirty="0"/>
              <a:t>Le volume de travail qui incombe au supérieur en dehors de la supervision directe ; </a:t>
            </a:r>
          </a:p>
          <a:p>
            <a:pPr lvl="0"/>
            <a:r>
              <a:rPr lang="fr-FR" dirty="0"/>
              <a:t>Le besoin qu’ont les membres de l’unité d’avoir fréquemment accès à leur supérieur pour conseils et avis. </a:t>
            </a:r>
          </a:p>
        </p:txBody>
      </p:sp>
    </p:spTree>
    <p:extLst>
      <p:ext uri="{BB962C8B-B14F-4D97-AF65-F5344CB8AC3E}">
        <p14:creationId xmlns:p14="http://schemas.microsoft.com/office/powerpoint/2010/main" val="2543805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Conception des liens latéraux </a:t>
            </a:r>
            <a:endParaRPr lang="fr-FR" sz="5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2554940"/>
          </a:xfrm>
        </p:spPr>
        <p:txBody>
          <a:bodyPr/>
          <a:lstStyle/>
          <a:p>
            <a:r>
              <a:rPr lang="fr-FR" dirty="0" smtClean="0"/>
              <a:t>Système de planification et de contrôle </a:t>
            </a:r>
          </a:p>
          <a:p>
            <a:r>
              <a:rPr lang="fr-FR" dirty="0" smtClean="0"/>
              <a:t>Mécanismes de liaison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2955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3. Système </a:t>
            </a:r>
            <a:r>
              <a:rPr lang="fr-FR" sz="4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de planification et de contrôle</a:t>
            </a:r>
            <a:endParaRPr lang="fr-FR" sz="4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2554940"/>
          </a:xfrm>
        </p:spPr>
        <p:txBody>
          <a:bodyPr/>
          <a:lstStyle/>
          <a:p>
            <a:r>
              <a:rPr lang="fr-FR" dirty="0"/>
              <a:t>La planification fixe un objectif (un résultat) et le contrôle assure la réalisation dudit résultat.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deux termes sont indissociables.</a:t>
            </a:r>
          </a:p>
        </p:txBody>
      </p:sp>
    </p:spTree>
    <p:extLst>
      <p:ext uri="{BB962C8B-B14F-4D97-AF65-F5344CB8AC3E}">
        <p14:creationId xmlns:p14="http://schemas.microsoft.com/office/powerpoint/2010/main" val="3654320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Contrôle des performances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2554940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Lorsque l’entreprise est structurée sur la base de ses marchés, les systèmes de contrôle des performances deviennent indispensables.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Une structure décentralisée, par produits ou zones géographique, suppose une décentralisation et une responsabilisation des collaborateurs, 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79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Les phases de la conception </a:t>
            </a:r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Deux phases sont nécessaires pour la construction d’une structure : </a:t>
            </a:r>
          </a:p>
          <a:p>
            <a:r>
              <a:rPr lang="fr-FR" dirty="0" smtClean="0"/>
              <a:t>La création de l’infrastructure : il s’agit de la conception des postes de travail </a:t>
            </a:r>
          </a:p>
          <a:p>
            <a:r>
              <a:rPr lang="fr-FR" dirty="0" smtClean="0"/>
              <a:t>L’élaboration de la superstructure : il est question de créer les directions et d’établir les liens ainsi que systèmes de gestion,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741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Planification des actions </a:t>
            </a:r>
            <a:endParaRPr lang="fr-FR" sz="4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2554940"/>
          </a:xfrm>
        </p:spPr>
        <p:txBody>
          <a:bodyPr/>
          <a:lstStyle/>
          <a:p>
            <a:pPr lvl="0" algn="just"/>
            <a:r>
              <a:rPr lang="fr-FR" dirty="0"/>
              <a:t>La planification de l’action émerge comme le moyen par lequel les décisions et les actions non routinières d’une organisation structurée par fonction, peuvent être conçues de façon intégrée.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6056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4. Les </a:t>
            </a:r>
            <a:r>
              <a:rPr lang="fr-FR" sz="4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mécanismes de liaison </a:t>
            </a:r>
            <a:endParaRPr lang="fr-FR" sz="4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1465727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Dans le domaine de conception des organisations, ces mécanismes de liaison représentent le développement contemporain le plus important depuis l’introduction des systèmes de planification et de contrôle.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256161" y="4146173"/>
            <a:ext cx="10178322" cy="1465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Les postes de liaison</a:t>
            </a:r>
          </a:p>
          <a:p>
            <a:r>
              <a:rPr lang="fr-FR" b="1" dirty="0"/>
              <a:t>Groupes de projets et comités permanents </a:t>
            </a:r>
            <a:endParaRPr lang="fr-FR" dirty="0"/>
          </a:p>
          <a:p>
            <a:r>
              <a:rPr lang="fr-FR" b="1" dirty="0"/>
              <a:t>Cadres intégrateurs </a:t>
            </a:r>
            <a:endParaRPr lang="fr-FR" dirty="0"/>
          </a:p>
          <a:p>
            <a:r>
              <a:rPr lang="fr-FR" b="1" dirty="0"/>
              <a:t>Structures matricielles 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059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Les phases de conception </a:t>
            </a:r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79600"/>
              </p:ext>
            </p:extLst>
          </p:nvPr>
        </p:nvGraphicFramePr>
        <p:xfrm>
          <a:off x="2344395" y="2359885"/>
          <a:ext cx="7992888" cy="41753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2686063"/>
                <a:gridCol w="5306825"/>
              </a:tblGrid>
              <a:tr h="6177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Groupe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Paramètre de conception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096958">
                <a:tc>
                  <a:txBody>
                    <a:bodyPr/>
                    <a:lstStyle/>
                    <a:p>
                      <a:pPr marL="4572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Conception des postes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Spécialisation du travail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Formalisation du comportement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Formation et </a:t>
                      </a:r>
                      <a:r>
                        <a:rPr lang="fr-FR" sz="1600" dirty="0">
                          <a:effectLst/>
                        </a:rPr>
                        <a:t>socialisation 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712694">
                <a:tc>
                  <a:txBody>
                    <a:bodyPr/>
                    <a:lstStyle/>
                    <a:p>
                      <a:pPr marL="4572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Conception de la superstructure 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Regroupement en unités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Taille des unités 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779930">
                <a:tc>
                  <a:txBody>
                    <a:bodyPr/>
                    <a:lstStyle/>
                    <a:p>
                      <a:pPr marL="4572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Conception des liens latéraux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Système de planification et de contrôle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Mécanismes de liaison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68075">
                <a:tc>
                  <a:txBody>
                    <a:bodyPr/>
                    <a:lstStyle/>
                    <a:p>
                      <a:pPr marL="4572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Conception du système de prise de décision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Décentralisation verticale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 2"/>
                        <a:buChar char=""/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Décentralisation horizontale </a:t>
                      </a:r>
                      <a:endParaRPr lang="fr-FR" sz="16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5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Les phases de la conception </a:t>
            </a:r>
          </a:p>
        </p:txBody>
      </p:sp>
      <p:sp>
        <p:nvSpPr>
          <p:cNvPr id="4" name="Pentagone 3"/>
          <p:cNvSpPr/>
          <p:nvPr/>
        </p:nvSpPr>
        <p:spPr>
          <a:xfrm>
            <a:off x="1363581" y="2183798"/>
            <a:ext cx="4727937" cy="97416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/>
              <a:t>LA SUPERSTRUCTURE </a:t>
            </a:r>
            <a:endParaRPr lang="fr-FR" sz="2800" b="1" dirty="0"/>
          </a:p>
        </p:txBody>
      </p:sp>
      <p:sp>
        <p:nvSpPr>
          <p:cNvPr id="5" name="Pentagone 4"/>
          <p:cNvSpPr/>
          <p:nvPr/>
        </p:nvSpPr>
        <p:spPr>
          <a:xfrm>
            <a:off x="1363581" y="4525686"/>
            <a:ext cx="4727937" cy="97416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/>
              <a:t>L’INFRASTRUCTURE </a:t>
            </a:r>
            <a:endParaRPr lang="fr-FR" sz="28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6091518" y="4550479"/>
          <a:ext cx="4114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Poste</a:t>
                      </a:r>
                      <a:r>
                        <a:rPr lang="fr-FR" baseline="0" dirty="0" smtClean="0"/>
                        <a:t> de travail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Spécialisation du travail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Formalisation du comportement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Formation et socialisation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6091518" y="2183798"/>
          <a:ext cx="41148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Conception de la superstructure 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Conception des liens latéraux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Conception du système de prise de décision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4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Phase 1 : L’infrastructure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Wingdings 2"/>
              <a:buChar char=""/>
              <a:tabLst>
                <a:tab pos="457200" algn="l"/>
              </a:tabLst>
            </a:pPr>
            <a:r>
              <a:rPr lang="fr-FR" sz="2400" b="1" dirty="0"/>
              <a:t>Spécialisation du travail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2"/>
              <a:buChar char=""/>
              <a:tabLst>
                <a:tab pos="457200" algn="l"/>
              </a:tabLst>
            </a:pPr>
            <a:r>
              <a:rPr lang="fr-FR" sz="2400" b="1" dirty="0"/>
              <a:t>Formalisation du comportement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 2"/>
              <a:buChar char=""/>
              <a:tabLst>
                <a:tab pos="457200" algn="l"/>
              </a:tabLst>
            </a:pPr>
            <a:r>
              <a:rPr lang="fr-FR" sz="2400" b="1" dirty="0"/>
              <a:t>Formation et socialisation </a:t>
            </a:r>
            <a:endParaRPr lang="fr-FR" sz="2400" b="1" dirty="0">
              <a:latin typeface="Times New Roman"/>
              <a:ea typeface="Calibri"/>
              <a:cs typeface="Arial"/>
            </a:endParaRPr>
          </a:p>
          <a:p>
            <a:pPr marL="0" indent="0">
              <a:buNone/>
            </a:pP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4045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Poste De Travail Avec Bureau Et Ordinateur Pour Le Bureau à Domicile, Le  Travail Indépendant Ou En Ligne | Vecteur Prem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2" name="Picture 8" descr="Intervention conseil ergonomie des postes de trav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41" y="160338"/>
            <a:ext cx="4507557" cy="450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299411" y="4860758"/>
            <a:ext cx="9865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Quels sont les paramètres à prendre en considération dans la conception d’un poste de travail ?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79434" y="545432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La spécialisation  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05077" y="123262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Formalisation du comportement 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64498" y="1872419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Formation et socialisation 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1. La </a:t>
            </a:r>
            <a:r>
              <a:rPr lang="fr-F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spécialisation </a:t>
            </a:r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20569" y="4314159"/>
            <a:ext cx="7921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12731" y="4314159"/>
            <a:ext cx="7921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04894" y="4314159"/>
            <a:ext cx="7921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97056" y="4314159"/>
            <a:ext cx="7921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89219" y="4314159"/>
            <a:ext cx="7921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081381" y="4312572"/>
            <a:ext cx="7921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873544" y="4312572"/>
            <a:ext cx="7921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20569" y="5098954"/>
            <a:ext cx="554513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2000" b="1" dirty="0"/>
              <a:t>Spécialisation horizontale</a:t>
            </a:r>
            <a:r>
              <a:rPr lang="fr-FR" altLang="fr-FR" sz="2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985756" y="3955384"/>
            <a:ext cx="37433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201656" y="3595022"/>
            <a:ext cx="3311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17556" y="3234659"/>
            <a:ext cx="28797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630281" y="2874297"/>
            <a:ext cx="24511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 rot="5400000">
            <a:off x="8297407" y="3588526"/>
            <a:ext cx="3528759" cy="4154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altLang="fr-FR" sz="2000" b="1" dirty="0" smtClean="0"/>
              <a:t>Spécialisation verticale</a:t>
            </a:r>
            <a:endParaRPr lang="fr-FR" altLang="fr-FR" sz="2000" b="1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97056" y="4315747"/>
            <a:ext cx="792163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89219" y="4315747"/>
            <a:ext cx="792162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704894" y="4315747"/>
            <a:ext cx="792162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912731" y="4315747"/>
            <a:ext cx="792163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081381" y="4315747"/>
            <a:ext cx="792163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9" name="ZoneTexte 28"/>
          <p:cNvSpPr txBox="1"/>
          <p:nvPr/>
        </p:nvSpPr>
        <p:spPr>
          <a:xfrm>
            <a:off x="1459832" y="5560619"/>
            <a:ext cx="8809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/>
              <a:t>La spécialisation horizontale renvoie au nombre de tâches que comporte le poste de travail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400926" y="1443789"/>
            <a:ext cx="7764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la spécialisation verticale, appelée encore profondeur du travail, peut être définie comme étant le degré de contrôle qui s’exerce sur le travail</a:t>
            </a:r>
          </a:p>
        </p:txBody>
      </p:sp>
    </p:spTree>
    <p:extLst>
      <p:ext uri="{BB962C8B-B14F-4D97-AF65-F5344CB8AC3E}">
        <p14:creationId xmlns:p14="http://schemas.microsoft.com/office/powerpoint/2010/main" val="404407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Enrichir ou appauvrir le contenu du travail ? </a:t>
            </a:r>
            <a:endParaRPr lang="fr-FR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/>
              <a:t>L’élargissement du travail est payant dans la mesure ou les bénéfices provenant d’une meilleure motivation des ouvriers dépassent les pertes dues à une spécialisation moindre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89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2. Formalisation </a:t>
            </a:r>
            <a:r>
              <a:rPr lang="fr-F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du comportement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2286001"/>
            <a:ext cx="10330722" cy="3593591"/>
          </a:xfrm>
        </p:spPr>
        <p:txBody>
          <a:bodyPr/>
          <a:lstStyle/>
          <a:p>
            <a:r>
              <a:rPr lang="fr-FR" dirty="0" smtClean="0"/>
              <a:t>Signification : </a:t>
            </a:r>
            <a:r>
              <a:rPr lang="fr-FR" b="1" i="1" dirty="0"/>
              <a:t>limiter la marge de manœuvre de ses membres</a:t>
            </a:r>
            <a:r>
              <a:rPr lang="fr-FR" b="1" dirty="0"/>
              <a:t>. </a:t>
            </a:r>
          </a:p>
          <a:p>
            <a:pPr marL="0" indent="0" algn="ctr">
              <a:buNone/>
            </a:pPr>
            <a:r>
              <a:rPr lang="fr-FR" dirty="0" smtClean="0"/>
              <a:t>Comment ? </a:t>
            </a:r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description détaillée du travail que doit accomplir </a:t>
            </a:r>
            <a:r>
              <a:rPr lang="fr-FR" dirty="0" smtClean="0"/>
              <a:t>l’occupant : </a:t>
            </a:r>
            <a:r>
              <a:rPr lang="fr-FR" b="1" dirty="0" smtClean="0">
                <a:solidFill>
                  <a:srgbClr val="FF0000"/>
                </a:solidFill>
              </a:rPr>
              <a:t>Formalisation liée au poste </a:t>
            </a:r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description </a:t>
            </a:r>
            <a:r>
              <a:rPr lang="fr-FR" dirty="0" smtClean="0"/>
              <a:t>du travail englobant plusieurs personnes : </a:t>
            </a:r>
            <a:r>
              <a:rPr lang="fr-FR" b="1" dirty="0" smtClean="0">
                <a:solidFill>
                  <a:srgbClr val="FF0000"/>
                </a:solidFill>
              </a:rPr>
              <a:t>Formalisation liée au processus 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Elaborer des instructions </a:t>
            </a:r>
            <a:r>
              <a:rPr lang="fr-FR" dirty="0"/>
              <a:t>valables à tous les </a:t>
            </a:r>
            <a:r>
              <a:rPr lang="fr-FR" dirty="0" smtClean="0"/>
              <a:t>postes : </a:t>
            </a:r>
            <a:r>
              <a:rPr lang="fr-FR" b="1" dirty="0" smtClean="0">
                <a:solidFill>
                  <a:srgbClr val="FF0000"/>
                </a:solidFill>
              </a:rPr>
              <a:t>Formalisation par règlement 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514</TotalTime>
  <Words>685</Words>
  <Application>Microsoft Office PowerPoint</Application>
  <PresentationFormat>Grand écran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Arial</vt:lpstr>
      <vt:lpstr>Calibri</vt:lpstr>
      <vt:lpstr>Gill Sans MT</vt:lpstr>
      <vt:lpstr>Impact</vt:lpstr>
      <vt:lpstr>Times New Roman</vt:lpstr>
      <vt:lpstr>Verdana</vt:lpstr>
      <vt:lpstr>Wingdings 2</vt:lpstr>
      <vt:lpstr>Badge</vt:lpstr>
      <vt:lpstr>La constitution des structures</vt:lpstr>
      <vt:lpstr>Les phases de la conception </vt:lpstr>
      <vt:lpstr>Les phases de conception </vt:lpstr>
      <vt:lpstr>Les phases de la conception </vt:lpstr>
      <vt:lpstr>Phase 1 : L’infrastructure </vt:lpstr>
      <vt:lpstr>Présentation PowerPoint</vt:lpstr>
      <vt:lpstr>1. La spécialisation </vt:lpstr>
      <vt:lpstr>Enrichir ou appauvrir le contenu du travail ? </vt:lpstr>
      <vt:lpstr>2. Formalisation du comportement </vt:lpstr>
      <vt:lpstr>3. Formation et socialisation </vt:lpstr>
      <vt:lpstr>Phase 2 : Conception de la superstructure </vt:lpstr>
      <vt:lpstr>1. Les bases de regroupement </vt:lpstr>
      <vt:lpstr>2. Taille des unités </vt:lpstr>
      <vt:lpstr>Présentation PowerPoint</vt:lpstr>
      <vt:lpstr>Augmenter la taille des unités Si : </vt:lpstr>
      <vt:lpstr>Réduire la taille des unités si : </vt:lpstr>
      <vt:lpstr>Conception des liens latéraux </vt:lpstr>
      <vt:lpstr>3. Système de planification et de contrôle</vt:lpstr>
      <vt:lpstr>Contrôle des performances </vt:lpstr>
      <vt:lpstr>Planification des actions </vt:lpstr>
      <vt:lpstr>4. Les mécanismes de liaison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38</cp:revision>
  <dcterms:created xsi:type="dcterms:W3CDTF">2021-11-19T15:50:45Z</dcterms:created>
  <dcterms:modified xsi:type="dcterms:W3CDTF">2021-12-04T21:27:45Z</dcterms:modified>
</cp:coreProperties>
</file>