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4">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ar-S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ar-SA"/>
          </a:p>
        </p:txBody>
      </p:sp>
      <p:sp>
        <p:nvSpPr>
          <p:cNvPr id="4" name="Espace réservé de la date 3"/>
          <p:cNvSpPr>
            <a:spLocks noGrp="1"/>
          </p:cNvSpPr>
          <p:nvPr>
            <p:ph type="dt" sz="half" idx="10"/>
          </p:nvPr>
        </p:nvSpPr>
        <p:spPr/>
        <p:txBody>
          <a:bodyPr/>
          <a:lstStyle/>
          <a:p>
            <a:fld id="{C092B19A-9568-47D9-9491-897DABDAC9D7}" type="datetimeFigureOut">
              <a:rPr lang="ar-SA" smtClean="0"/>
              <a:t>22/04/1442</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885610A3-D4D9-47C6-AD39-48DD8C02C271}" type="slidenum">
              <a:rPr lang="ar-SA" smtClean="0"/>
              <a:t>‹N°›</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S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C092B19A-9568-47D9-9491-897DABDAC9D7}" type="datetimeFigureOut">
              <a:rPr lang="ar-SA" smtClean="0"/>
              <a:t>22/04/1442</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885610A3-D4D9-47C6-AD39-48DD8C02C271}" type="slidenum">
              <a:rPr lang="ar-SA" smtClean="0"/>
              <a:t>‹N°›</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ar-S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C092B19A-9568-47D9-9491-897DABDAC9D7}" type="datetimeFigureOut">
              <a:rPr lang="ar-SA" smtClean="0"/>
              <a:t>22/04/1442</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885610A3-D4D9-47C6-AD39-48DD8C02C271}" type="slidenum">
              <a:rPr lang="ar-SA" smtClean="0"/>
              <a:t>‹N°›</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S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C092B19A-9568-47D9-9491-897DABDAC9D7}" type="datetimeFigureOut">
              <a:rPr lang="ar-SA" smtClean="0"/>
              <a:t>22/04/1442</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885610A3-D4D9-47C6-AD39-48DD8C02C271}" type="slidenum">
              <a:rPr lang="ar-SA" smtClean="0"/>
              <a:t>‹N°›</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Cliquez pour modifier le style du titre</a:t>
            </a:r>
            <a:endParaRPr lang="ar-S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092B19A-9568-47D9-9491-897DABDAC9D7}" type="datetimeFigureOut">
              <a:rPr lang="ar-SA" smtClean="0"/>
              <a:t>22/04/1442</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885610A3-D4D9-47C6-AD39-48DD8C02C271}" type="slidenum">
              <a:rPr lang="ar-SA" smtClean="0"/>
              <a:t>‹N°›</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S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e la date 4"/>
          <p:cNvSpPr>
            <a:spLocks noGrp="1"/>
          </p:cNvSpPr>
          <p:nvPr>
            <p:ph type="dt" sz="half" idx="10"/>
          </p:nvPr>
        </p:nvSpPr>
        <p:spPr/>
        <p:txBody>
          <a:bodyPr/>
          <a:lstStyle/>
          <a:p>
            <a:fld id="{C092B19A-9568-47D9-9491-897DABDAC9D7}" type="datetimeFigureOut">
              <a:rPr lang="ar-SA" smtClean="0"/>
              <a:t>22/04/1442</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885610A3-D4D9-47C6-AD39-48DD8C02C271}" type="slidenum">
              <a:rPr lang="ar-SA" smtClean="0"/>
              <a:t>‹N°›</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ar-S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7" name="Espace réservé de la date 6"/>
          <p:cNvSpPr>
            <a:spLocks noGrp="1"/>
          </p:cNvSpPr>
          <p:nvPr>
            <p:ph type="dt" sz="half" idx="10"/>
          </p:nvPr>
        </p:nvSpPr>
        <p:spPr/>
        <p:txBody>
          <a:bodyPr/>
          <a:lstStyle/>
          <a:p>
            <a:fld id="{C092B19A-9568-47D9-9491-897DABDAC9D7}" type="datetimeFigureOut">
              <a:rPr lang="ar-SA" smtClean="0"/>
              <a:t>22/04/1442</a:t>
            </a:fld>
            <a:endParaRPr lang="ar-SA"/>
          </a:p>
        </p:txBody>
      </p:sp>
      <p:sp>
        <p:nvSpPr>
          <p:cNvPr id="8" name="Espace réservé du pied de page 7"/>
          <p:cNvSpPr>
            <a:spLocks noGrp="1"/>
          </p:cNvSpPr>
          <p:nvPr>
            <p:ph type="ftr" sz="quarter" idx="11"/>
          </p:nvPr>
        </p:nvSpPr>
        <p:spPr/>
        <p:txBody>
          <a:bodyPr/>
          <a:lstStyle/>
          <a:p>
            <a:endParaRPr lang="ar-SA"/>
          </a:p>
        </p:txBody>
      </p:sp>
      <p:sp>
        <p:nvSpPr>
          <p:cNvPr id="9" name="Espace réservé du numéro de diapositive 8"/>
          <p:cNvSpPr>
            <a:spLocks noGrp="1"/>
          </p:cNvSpPr>
          <p:nvPr>
            <p:ph type="sldNum" sz="quarter" idx="12"/>
          </p:nvPr>
        </p:nvSpPr>
        <p:spPr/>
        <p:txBody>
          <a:bodyPr/>
          <a:lstStyle/>
          <a:p>
            <a:fld id="{885610A3-D4D9-47C6-AD39-48DD8C02C271}" type="slidenum">
              <a:rPr lang="ar-SA" smtClean="0"/>
              <a:t>‹N°›</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SA"/>
          </a:p>
        </p:txBody>
      </p:sp>
      <p:sp>
        <p:nvSpPr>
          <p:cNvPr id="3" name="Espace réservé de la date 2"/>
          <p:cNvSpPr>
            <a:spLocks noGrp="1"/>
          </p:cNvSpPr>
          <p:nvPr>
            <p:ph type="dt" sz="half" idx="10"/>
          </p:nvPr>
        </p:nvSpPr>
        <p:spPr/>
        <p:txBody>
          <a:bodyPr/>
          <a:lstStyle/>
          <a:p>
            <a:fld id="{C092B19A-9568-47D9-9491-897DABDAC9D7}" type="datetimeFigureOut">
              <a:rPr lang="ar-SA" smtClean="0"/>
              <a:t>22/04/1442</a:t>
            </a:fld>
            <a:endParaRPr lang="ar-SA"/>
          </a:p>
        </p:txBody>
      </p:sp>
      <p:sp>
        <p:nvSpPr>
          <p:cNvPr id="4" name="Espace réservé du pied de page 3"/>
          <p:cNvSpPr>
            <a:spLocks noGrp="1"/>
          </p:cNvSpPr>
          <p:nvPr>
            <p:ph type="ftr" sz="quarter" idx="11"/>
          </p:nvPr>
        </p:nvSpPr>
        <p:spPr/>
        <p:txBody>
          <a:bodyPr/>
          <a:lstStyle/>
          <a:p>
            <a:endParaRPr lang="ar-SA"/>
          </a:p>
        </p:txBody>
      </p:sp>
      <p:sp>
        <p:nvSpPr>
          <p:cNvPr id="5" name="Espace réservé du numéro de diapositive 4"/>
          <p:cNvSpPr>
            <a:spLocks noGrp="1"/>
          </p:cNvSpPr>
          <p:nvPr>
            <p:ph type="sldNum" sz="quarter" idx="12"/>
          </p:nvPr>
        </p:nvSpPr>
        <p:spPr/>
        <p:txBody>
          <a:bodyPr/>
          <a:lstStyle/>
          <a:p>
            <a:fld id="{885610A3-D4D9-47C6-AD39-48DD8C02C271}" type="slidenum">
              <a:rPr lang="ar-SA" smtClean="0"/>
              <a:t>‹N°›</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092B19A-9568-47D9-9491-897DABDAC9D7}" type="datetimeFigureOut">
              <a:rPr lang="ar-SA" smtClean="0"/>
              <a:t>22/04/1442</a:t>
            </a:fld>
            <a:endParaRPr lang="ar-SA"/>
          </a:p>
        </p:txBody>
      </p:sp>
      <p:sp>
        <p:nvSpPr>
          <p:cNvPr id="3" name="Espace réservé du pied de page 2"/>
          <p:cNvSpPr>
            <a:spLocks noGrp="1"/>
          </p:cNvSpPr>
          <p:nvPr>
            <p:ph type="ftr" sz="quarter" idx="11"/>
          </p:nvPr>
        </p:nvSpPr>
        <p:spPr/>
        <p:txBody>
          <a:bodyPr/>
          <a:lstStyle/>
          <a:p>
            <a:endParaRPr lang="ar-SA"/>
          </a:p>
        </p:txBody>
      </p:sp>
      <p:sp>
        <p:nvSpPr>
          <p:cNvPr id="4" name="Espace réservé du numéro de diapositive 3"/>
          <p:cNvSpPr>
            <a:spLocks noGrp="1"/>
          </p:cNvSpPr>
          <p:nvPr>
            <p:ph type="sldNum" sz="quarter" idx="12"/>
          </p:nvPr>
        </p:nvSpPr>
        <p:spPr/>
        <p:txBody>
          <a:bodyPr/>
          <a:lstStyle/>
          <a:p>
            <a:fld id="{885610A3-D4D9-47C6-AD39-48DD8C02C271}" type="slidenum">
              <a:rPr lang="ar-SA" smtClean="0"/>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Cliquez pour modifier le style du titre</a:t>
            </a:r>
            <a:endParaRPr lang="ar-S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092B19A-9568-47D9-9491-897DABDAC9D7}" type="datetimeFigureOut">
              <a:rPr lang="ar-SA" smtClean="0"/>
              <a:t>22/04/1442</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885610A3-D4D9-47C6-AD39-48DD8C02C271}" type="slidenum">
              <a:rPr lang="ar-SA" smtClean="0"/>
              <a:t>‹N°›</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Cliquez pour modifier le style du titre</a:t>
            </a:r>
            <a:endParaRPr lang="ar-S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092B19A-9568-47D9-9491-897DABDAC9D7}" type="datetimeFigureOut">
              <a:rPr lang="ar-SA" smtClean="0"/>
              <a:t>22/04/1442</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885610A3-D4D9-47C6-AD39-48DD8C02C271}" type="slidenum">
              <a:rPr lang="ar-SA" smtClean="0"/>
              <a:t>‹N°›</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fr-FR" smtClean="0"/>
              <a:t>Cliquez pour modifier le style du titre</a:t>
            </a:r>
            <a:endParaRPr lang="ar-S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092B19A-9568-47D9-9491-897DABDAC9D7}" type="datetimeFigureOut">
              <a:rPr lang="ar-SA" smtClean="0"/>
              <a:t>22/04/1442</a:t>
            </a:fld>
            <a:endParaRPr lang="ar-S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Espace réservé du numéro de diapositive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85610A3-D4D9-47C6-AD39-48DD8C02C271}" type="slidenum">
              <a:rPr lang="ar-SA" smtClean="0"/>
              <a:t>‹N°›</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b="1" dirty="0"/>
              <a:t>الدرس </a:t>
            </a:r>
            <a:r>
              <a:rPr lang="ar-DZ" b="1" dirty="0" smtClean="0"/>
              <a:t>الأول</a:t>
            </a:r>
            <a:r>
              <a:rPr lang="en-US" dirty="0" smtClean="0"/>
              <a:t/>
            </a:r>
            <a:br>
              <a:rPr lang="en-US" dirty="0" smtClean="0"/>
            </a:br>
            <a:r>
              <a:rPr lang="ar-DZ" dirty="0" smtClean="0"/>
              <a:t>مادة العلوم الإنسانية والاجتماعية</a:t>
            </a:r>
            <a:endParaRPr lang="ar-SA" dirty="0"/>
          </a:p>
        </p:txBody>
      </p:sp>
      <p:sp>
        <p:nvSpPr>
          <p:cNvPr id="3" name="Sous-titre 2"/>
          <p:cNvSpPr>
            <a:spLocks noGrp="1"/>
          </p:cNvSpPr>
          <p:nvPr>
            <p:ph type="subTitle" idx="1"/>
          </p:nvPr>
        </p:nvSpPr>
        <p:spPr/>
        <p:txBody>
          <a:bodyPr/>
          <a:lstStyle/>
          <a:p>
            <a:r>
              <a:rPr lang="ar-DZ" dirty="0" smtClean="0"/>
              <a:t>د/شريط ب</a:t>
            </a:r>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63888" y="1628800"/>
            <a:ext cx="324036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ZoneTexte 5"/>
          <p:cNvSpPr txBox="1"/>
          <p:nvPr/>
        </p:nvSpPr>
        <p:spPr>
          <a:xfrm>
            <a:off x="1331640" y="2924944"/>
            <a:ext cx="5976664" cy="707886"/>
          </a:xfrm>
          <a:prstGeom prst="rect">
            <a:avLst/>
          </a:prstGeom>
          <a:noFill/>
        </p:spPr>
        <p:txBody>
          <a:bodyPr wrap="square" rtlCol="1">
            <a:spAutoFit/>
          </a:bodyPr>
          <a:lstStyle/>
          <a:p>
            <a:pPr algn="ctr"/>
            <a:r>
              <a:rPr lang="ar-DZ" sz="4000" b="1" dirty="0" smtClean="0"/>
              <a:t>مفاهيم في علم الاجتماع </a:t>
            </a:r>
            <a:endParaRPr lang="ar-SA"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686800" cy="6597352"/>
          </a:xfrm>
        </p:spPr>
        <p:txBody>
          <a:bodyPr>
            <a:normAutofit fontScale="25000" lnSpcReduction="20000"/>
          </a:bodyPr>
          <a:lstStyle/>
          <a:p>
            <a:pPr>
              <a:lnSpc>
                <a:spcPct val="170000"/>
              </a:lnSpc>
            </a:pPr>
            <a:r>
              <a:rPr lang="ar-DZ" sz="7200" b="1" dirty="0" smtClean="0"/>
              <a:t>تقديم:</a:t>
            </a:r>
            <a:endParaRPr lang="en-US" sz="7200" dirty="0" smtClean="0"/>
          </a:p>
          <a:p>
            <a:pPr>
              <a:lnSpc>
                <a:spcPct val="170000"/>
              </a:lnSpc>
            </a:pPr>
            <a:r>
              <a:rPr lang="ar-DZ" dirty="0" smtClean="0"/>
              <a:t>  </a:t>
            </a:r>
            <a:r>
              <a:rPr lang="ar-DZ" sz="7200" dirty="0"/>
              <a:t>إنّ الوقوف عند تطوير أي مجتمع وتتبع تقدّمه، يرتكز أساسا على ازدهار العلوم الاجتماعية؛والاهتمام بكل الجوانب الفكرية والثقافية والاقتصادية والوضع السياسي،و الحالة الاجتماعية  التي يعيشها الفرد والمجتمع؛باعتبارها المنطلق الأول لتسيير حركية المجتمع، وتحفيزه على الحياة </a:t>
            </a:r>
            <a:r>
              <a:rPr lang="ar-DZ" sz="7200" dirty="0" err="1"/>
              <a:t>ومصاعبها </a:t>
            </a:r>
            <a:r>
              <a:rPr lang="ar-DZ" sz="7200" dirty="0"/>
              <a:t>.فهو بدون هذه الظروف الملائمة لا يمكنه </a:t>
            </a:r>
            <a:r>
              <a:rPr lang="ar-DZ" sz="7200" dirty="0" err="1"/>
              <a:t>العيش </a:t>
            </a:r>
            <a:r>
              <a:rPr lang="ar-DZ" sz="7200" dirty="0"/>
              <a:t>،ولا يمكنه ابراز نشاطه وتفاعله الاجتماعي.</a:t>
            </a:r>
            <a:endParaRPr lang="en-US" sz="7200" dirty="0"/>
          </a:p>
          <a:p>
            <a:pPr>
              <a:lnSpc>
                <a:spcPct val="170000"/>
              </a:lnSpc>
            </a:pPr>
            <a:r>
              <a:rPr lang="ar-DZ" sz="7200" dirty="0" smtClean="0"/>
              <a:t> فمن هذا </a:t>
            </a:r>
            <a:r>
              <a:rPr lang="ar-DZ" sz="7200" dirty="0" err="1" smtClean="0"/>
              <a:t>المنطلق </a:t>
            </a:r>
            <a:r>
              <a:rPr lang="ar-DZ" sz="7200" dirty="0" smtClean="0"/>
              <a:t>،علينا أن نشير إلى مفهوم العلوم الاجتماعية بدءا  من </a:t>
            </a:r>
            <a:r>
              <a:rPr lang="ar-DZ" sz="7200" dirty="0" err="1" smtClean="0"/>
              <a:t>ويكيبيديا</a:t>
            </a:r>
            <a:r>
              <a:rPr lang="ar-DZ" sz="7200" dirty="0" smtClean="0"/>
              <a:t> الدالّة </a:t>
            </a:r>
            <a:r>
              <a:rPr lang="ar-DZ" sz="7200" dirty="0" err="1" smtClean="0"/>
              <a:t>على </a:t>
            </a:r>
            <a:r>
              <a:rPr lang="ar-DZ" sz="7200" dirty="0" smtClean="0"/>
              <a:t>" التخصصات الأكاديمية التي تهتم بالمجتمع وعلاقات الأفراد داخل المجتمع وتعتمد في الأساس على مناهج </a:t>
            </a:r>
            <a:r>
              <a:rPr lang="ar-DZ" sz="7200" dirty="0" err="1" smtClean="0"/>
              <a:t>تجربية</a:t>
            </a:r>
            <a:r>
              <a:rPr lang="ar-DZ" sz="7200" dirty="0" smtClean="0"/>
              <a:t> ،وعادة  يستخدم كمصطلح شامل للإشارة إلى علم الانسان علم الاقتصاد وعلم النفس وعلم </a:t>
            </a:r>
            <a:r>
              <a:rPr lang="ar-DZ" sz="7200" dirty="0" err="1" smtClean="0"/>
              <a:t>الاجتماع </a:t>
            </a:r>
            <a:r>
              <a:rPr lang="ar-DZ" sz="7200" dirty="0" smtClean="0"/>
              <a:t>.وقد يشمل غالبا بمعناه الاوسع العلوم الإنسانية</a:t>
            </a:r>
            <a:endParaRPr lang="en-US" sz="7200" dirty="0" smtClean="0"/>
          </a:p>
          <a:p>
            <a:pPr>
              <a:lnSpc>
                <a:spcPct val="170000"/>
              </a:lnSpc>
            </a:pPr>
            <a:r>
              <a:rPr lang="ar-DZ" sz="7200" dirty="0" smtClean="0"/>
              <a:t>   </a:t>
            </a:r>
            <a:r>
              <a:rPr lang="ar-DZ" sz="7200" dirty="0"/>
              <a:t>وبشكل أوسع،فهي علم يهتم بالظواهر الاجتماعية انطلاقا من تجمع الافراد في جماعات وما يترتب عليهم من علاقات وتواصل </a:t>
            </a:r>
            <a:r>
              <a:rPr lang="ar-DZ" sz="7200" dirty="0" err="1"/>
              <a:t>واتصال.</a:t>
            </a:r>
            <a:r>
              <a:rPr lang="ar-DZ" sz="7200" dirty="0"/>
              <a:t> ويمكن القول ان هذا العلم يدرس </a:t>
            </a:r>
            <a:r>
              <a:rPr lang="ar-DZ" sz="7200" dirty="0" smtClean="0"/>
              <a:t>مظاهر </a:t>
            </a:r>
            <a:r>
              <a:rPr lang="ar-DZ" sz="7200" dirty="0"/>
              <a:t>الحياة البشرية وتحديدا الإنسان.إذ يعني بعلاقته مع الانسان الآخر أو جماعة أو </a:t>
            </a:r>
            <a:r>
              <a:rPr lang="ar-DZ" sz="7200" dirty="0" err="1"/>
              <a:t>مؤسسة </a:t>
            </a:r>
            <a:r>
              <a:rPr lang="ar-DZ" sz="7200" dirty="0"/>
              <a:t>..</a:t>
            </a:r>
            <a:r>
              <a:rPr lang="ar-DZ" sz="7200" dirty="0" err="1"/>
              <a:t>إلخ.</a:t>
            </a:r>
            <a:endParaRPr lang="en-US" sz="7200" dirty="0"/>
          </a:p>
          <a:p>
            <a:pPr>
              <a:lnSpc>
                <a:spcPct val="170000"/>
              </a:lnSpc>
            </a:pPr>
            <a:r>
              <a:rPr lang="ar-DZ" sz="7200" dirty="0"/>
              <a:t> وعليه، فإنّ هذا العلم يميل إلى دراسة المجتمع في الحاضر والمستقبل دراسة علمية </a:t>
            </a:r>
            <a:r>
              <a:rPr lang="ar-DZ" sz="7200" dirty="0" err="1"/>
              <a:t>عميقة </a:t>
            </a:r>
            <a:r>
              <a:rPr lang="ar-DZ" sz="7200" dirty="0"/>
              <a:t>،ويمكن ان نشير إلى أن جميع تخصصاتها تتصل بالمجتمع، وهذا ما يحيلنا على دراسة علم الاجتماع باعتباره علما يهتم بالمجتمع والمجمعات؛ ليتخذ من الظاهرة الاجتماعية  التي ينتجها الفرد موضوعا رئيسا لدراسة المجتمعات </a:t>
            </a:r>
            <a:r>
              <a:rPr lang="ar-DZ" sz="7200" dirty="0" smtClean="0"/>
              <a:t>البشرية</a:t>
            </a:r>
            <a:endParaRPr lang="ar-SA" sz="7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
          <p:cNvSpPr>
            <a:spLocks noChangeArrowheads="1"/>
          </p:cNvSpPr>
          <p:nvPr/>
        </p:nvSpPr>
        <p:spPr bwMode="auto">
          <a:xfrm>
            <a:off x="0" y="3030990"/>
            <a:ext cx="6804248"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DZ" sz="1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3" name="Rectangle 9">
            <a:hlinkClick r:id=""/>
          </p:cNvPr>
          <p:cNvSpPr>
            <a:spLocks noChangeArrowheads="1"/>
          </p:cNvSpPr>
          <p:nvPr/>
        </p:nvSpPr>
        <p:spPr bwMode="auto">
          <a:xfrm>
            <a:off x="179512" y="1080319"/>
            <a:ext cx="8964488"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fr-FR" sz="1000" b="0" i="0" u="none" strike="noStrike" cap="none" normalizeH="0" baseline="30000" dirty="0" smtClean="0">
                <a:ln>
                  <a:noFill/>
                </a:ln>
                <a:solidFill>
                  <a:schemeClr val="tx1"/>
                </a:solidFill>
                <a:effectLst/>
                <a:latin typeface="Traditional Arabic" pitchFamily="18" charset="-78"/>
                <a:ea typeface="Calibri" pitchFamily="34" charset="0"/>
                <a:cs typeface="Traditional Arabic" pitchFamily="18" charset="-78"/>
              </a:rPr>
              <a:t>]</a:t>
            </a:r>
            <a:endParaRPr lang="en-US" dirty="0"/>
          </a:p>
          <a:p>
            <a:pPr>
              <a:lnSpc>
                <a:spcPct val="150000"/>
              </a:lnSpc>
            </a:pPr>
            <a:r>
              <a:rPr lang="ar-DZ" dirty="0"/>
              <a:t>  يعتبر علم الاجتماع  فرعا خصبا ضمن العلوم الإنسانية بصفة عامة والعلوم الاجتماعية بصفة </a:t>
            </a:r>
            <a:r>
              <a:rPr lang="ar-DZ" dirty="0" err="1"/>
              <a:t>خاصة.</a:t>
            </a:r>
            <a:r>
              <a:rPr lang="ar-DZ" dirty="0"/>
              <a:t> فهو أصلا </a:t>
            </a:r>
            <a:r>
              <a:rPr lang="ar-DZ" dirty="0">
                <a:cs typeface="+mj-cs"/>
              </a:rPr>
              <a:t>في جوهره  علما خاضعا للجدل؛لا يوجد تعريفا ملزما </a:t>
            </a:r>
            <a:r>
              <a:rPr lang="ar-DZ" dirty="0" err="1">
                <a:cs typeface="+mj-cs"/>
              </a:rPr>
              <a:t>به</a:t>
            </a:r>
            <a:r>
              <a:rPr lang="ar-DZ" dirty="0">
                <a:cs typeface="+mj-cs"/>
              </a:rPr>
              <a:t> ،بل كل باحث اجتماعي ينظر إليه من زاوية معينة، وهدفه الأساسي هو دراسة المجتمع،والإحاطة بكل ما يتعلق </a:t>
            </a:r>
            <a:r>
              <a:rPr lang="ar-DZ" dirty="0" err="1">
                <a:cs typeface="+mj-cs"/>
              </a:rPr>
              <a:t>به</a:t>
            </a:r>
            <a:r>
              <a:rPr lang="ar-DZ" dirty="0">
                <a:cs typeface="+mj-cs"/>
              </a:rPr>
              <a:t> كدراسة التنظيمات والجمعيات والجماعات والمؤسسات السياسية التي تنتمي </a:t>
            </a:r>
            <a:r>
              <a:rPr lang="ar-DZ" dirty="0" err="1">
                <a:cs typeface="+mj-cs"/>
              </a:rPr>
              <a:t>إليها.</a:t>
            </a:r>
            <a:r>
              <a:rPr lang="ar-DZ" dirty="0">
                <a:cs typeface="+mj-cs"/>
              </a:rPr>
              <a:t>  لتمثلها جماعة من</a:t>
            </a:r>
            <a:endParaRPr lang="en-US" dirty="0">
              <a:cs typeface="+mj-cs"/>
            </a:endParaRPr>
          </a:p>
          <a:p>
            <a:pPr>
              <a:lnSpc>
                <a:spcPct val="150000"/>
              </a:lnSpc>
            </a:pPr>
            <a:r>
              <a:rPr lang="ar-DZ" dirty="0">
                <a:cs typeface="+mj-cs"/>
              </a:rPr>
              <a:t>الأفراد تتفاعل فيما بينهما.بمعنى أنّ علم الاجتماع يدرس الانسان في وسط مجتمعه،ويقوم برصد  العلاقات الاجتماعية التي يسلكها الانسان مع غيره ومدى تأثيرها في </a:t>
            </a:r>
            <a:r>
              <a:rPr lang="ar-DZ" dirty="0" err="1">
                <a:cs typeface="+mj-cs"/>
              </a:rPr>
              <a:t>المجتمع.</a:t>
            </a:r>
            <a:r>
              <a:rPr lang="ar-DZ" dirty="0">
                <a:cs typeface="+mj-cs"/>
              </a:rPr>
              <a:t> مع التركيز على مختلف النشاطات التي يتفاعل معها ويتعامل معها كالأنشطة </a:t>
            </a:r>
            <a:r>
              <a:rPr lang="ar-DZ" dirty="0" err="1">
                <a:cs typeface="+mj-cs"/>
              </a:rPr>
              <a:t>السياسية </a:t>
            </a:r>
            <a:r>
              <a:rPr lang="ar-DZ" dirty="0">
                <a:cs typeface="+mj-cs"/>
              </a:rPr>
              <a:t>،والاقتصادية والتربوية </a:t>
            </a:r>
            <a:r>
              <a:rPr lang="ar-DZ" dirty="0" err="1">
                <a:cs typeface="+mj-cs"/>
              </a:rPr>
              <a:t>والثقافية.</a:t>
            </a:r>
            <a:r>
              <a:rPr lang="ar-DZ" dirty="0">
                <a:cs typeface="+mj-cs"/>
              </a:rPr>
              <a:t> ذلك أن المجتمعات الإنسانية هي"في حالة مستمرة من </a:t>
            </a:r>
            <a:r>
              <a:rPr lang="ar-DZ" dirty="0" err="1">
                <a:cs typeface="+mj-cs"/>
              </a:rPr>
              <a:t>التّباني</a:t>
            </a:r>
            <a:r>
              <a:rPr lang="ar-DZ" dirty="0">
                <a:cs typeface="+mj-cs"/>
              </a:rPr>
              <a:t> </a:t>
            </a:r>
            <a:r>
              <a:rPr lang="ar-DZ" dirty="0" err="1">
                <a:cs typeface="+mj-cs"/>
              </a:rPr>
              <a:t>والتشكّل."</a:t>
            </a:r>
            <a:endParaRPr lang="en-US" dirty="0">
              <a:cs typeface="+mj-cs"/>
            </a:endParaRPr>
          </a:p>
          <a:p>
            <a:pPr>
              <a:lnSpc>
                <a:spcPct val="150000"/>
              </a:lnSpc>
            </a:pPr>
            <a:r>
              <a:rPr lang="fr-FR" dirty="0" smtClean="0">
                <a:cs typeface="+mj-cs"/>
              </a:rPr>
              <a:t> </a:t>
            </a:r>
            <a:endParaRPr lang="en-US" dirty="0">
              <a:cs typeface="+mj-cs"/>
            </a:endParaRPr>
          </a:p>
          <a:p>
            <a:pPr marL="0" marR="0" lvl="0" indent="0" algn="r" defTabSz="914400" rtl="1" eaLnBrk="1" fontAlgn="base" latinLnBrk="0" hangingPunct="1">
              <a:lnSpc>
                <a:spcPct val="15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raditional Arabic" pitchFamily="18" charset="-78"/>
                <a:ea typeface="Calibri" pitchFamily="34" charset="0"/>
                <a:cs typeface="+mj-cs"/>
              </a:rPr>
              <a:t> </a:t>
            </a:r>
            <a:endParaRPr kumimoji="0" lang="fr-FR" b="0" i="0" u="none" strike="noStrike" cap="none" normalizeH="0" baseline="0" dirty="0" smtClean="0">
              <a:ln>
                <a:noFill/>
              </a:ln>
              <a:solidFill>
                <a:schemeClr val="tx1"/>
              </a:solidFill>
              <a:effectLst/>
              <a:latin typeface="Arial" pitchFamily="34" charset="0"/>
              <a:cs typeface="+mj-cs"/>
            </a:endParaRPr>
          </a:p>
        </p:txBody>
      </p:sp>
      <p:sp>
        <p:nvSpPr>
          <p:cNvPr id="13" name="ZoneTexte 12"/>
          <p:cNvSpPr txBox="1"/>
          <p:nvPr/>
        </p:nvSpPr>
        <p:spPr>
          <a:xfrm>
            <a:off x="6012160" y="332656"/>
            <a:ext cx="2016224" cy="369332"/>
          </a:xfrm>
          <a:prstGeom prst="rect">
            <a:avLst/>
          </a:prstGeom>
          <a:noFill/>
        </p:spPr>
        <p:txBody>
          <a:bodyPr wrap="square" rtlCol="1">
            <a:spAutoFit/>
          </a:bodyPr>
          <a:lstStyle/>
          <a:p>
            <a:r>
              <a:rPr lang="ar-DZ" b="1" dirty="0" smtClean="0"/>
              <a:t>مفهوم علم الاجتماع</a:t>
            </a:r>
            <a:endParaRPr lang="ar-SA"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20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33">
                                            <p:txEl>
                                              <p:pRg st="0" end="0"/>
                                            </p:txEl>
                                          </p:spTgt>
                                        </p:tgtEl>
                                        <p:attrNameLst>
                                          <p:attrName>style.visibility</p:attrName>
                                        </p:attrNameLst>
                                      </p:cBhvr>
                                      <p:to>
                                        <p:strVal val="visible"/>
                                      </p:to>
                                    </p:set>
                                    <p:animEffect transition="in" filter="wipe(down)">
                                      <p:cBhvr>
                                        <p:cTn id="12" dur="500"/>
                                        <p:tgtEl>
                                          <p:spTgt spid="1033">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033">
                                            <p:txEl>
                                              <p:pRg st="1" end="1"/>
                                            </p:txEl>
                                          </p:spTgt>
                                        </p:tgtEl>
                                        <p:attrNameLst>
                                          <p:attrName>style.visibility</p:attrName>
                                        </p:attrNameLst>
                                      </p:cBhvr>
                                      <p:to>
                                        <p:strVal val="visible"/>
                                      </p:to>
                                    </p:set>
                                    <p:animEffect transition="in" filter="wipe(down)">
                                      <p:cBhvr>
                                        <p:cTn id="15" dur="500"/>
                                        <p:tgtEl>
                                          <p:spTgt spid="1033">
                                            <p:txEl>
                                              <p:pRg st="1" end="1"/>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033">
                                            <p:txEl>
                                              <p:pRg st="2" end="2"/>
                                            </p:txEl>
                                          </p:spTgt>
                                        </p:tgtEl>
                                        <p:attrNameLst>
                                          <p:attrName>style.visibility</p:attrName>
                                        </p:attrNameLst>
                                      </p:cBhvr>
                                      <p:to>
                                        <p:strVal val="visible"/>
                                      </p:to>
                                    </p:set>
                                    <p:animEffect transition="in" filter="wipe(down)">
                                      <p:cBhvr>
                                        <p:cTn id="18" dur="500"/>
                                        <p:tgtEl>
                                          <p:spTgt spid="1033">
                                            <p:txEl>
                                              <p:pRg st="2" end="2"/>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1033">
                                            <p:txEl>
                                              <p:pRg st="3" end="3"/>
                                            </p:txEl>
                                          </p:spTgt>
                                        </p:tgtEl>
                                        <p:attrNameLst>
                                          <p:attrName>style.visibility</p:attrName>
                                        </p:attrNameLst>
                                      </p:cBhvr>
                                      <p:to>
                                        <p:strVal val="visible"/>
                                      </p:to>
                                    </p:set>
                                    <p:animEffect transition="in" filter="wipe(down)">
                                      <p:cBhvr>
                                        <p:cTn id="21" dur="500"/>
                                        <p:tgtEl>
                                          <p:spTgt spid="1033">
                                            <p:txEl>
                                              <p:pRg st="3" end="3"/>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1033">
                                            <p:txEl>
                                              <p:pRg st="4" end="4"/>
                                            </p:txEl>
                                          </p:spTgt>
                                        </p:tgtEl>
                                        <p:attrNameLst>
                                          <p:attrName>style.visibility</p:attrName>
                                        </p:attrNameLst>
                                      </p:cBhvr>
                                      <p:to>
                                        <p:strVal val="visible"/>
                                      </p:to>
                                    </p:set>
                                    <p:animEffect transition="in" filter="wipe(down)">
                                      <p:cBhvr>
                                        <p:cTn id="24" dur="500"/>
                                        <p:tgtEl>
                                          <p:spTgt spid="10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3" grpId="0" build="allAtOnce"/>
      <p:bldP spid="1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ChangeArrowheads="1"/>
          </p:cNvSpPr>
          <p:nvPr/>
        </p:nvSpPr>
        <p:spPr bwMode="auto">
          <a:xfrm>
            <a:off x="755576" y="830997"/>
            <a:ext cx="7236296"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DZ" dirty="0"/>
              <a:t>انطلاقا من هذا المفهوم الخاص لعلم الاجتماع علينا الوقوف عند أهم الباحثين الاجتماعيين  العرب والغرب الذين قدموا دراسات جادة عن طبيعة المجتمع وتحولاته،وتأثره وتأثيره على الآخر.</a:t>
            </a:r>
            <a:endParaRPr lang="en-US" dirty="0"/>
          </a:p>
          <a:p>
            <a:r>
              <a:rPr lang="ar-DZ" dirty="0"/>
              <a:t>  ارتبط علم الاجتماع العربي باسم ابن خلدون،الذي أسّس علم العمران البشري في ضوء فلسفة التاريخ والعلل العلمية والعقلية في القرن الثامن </a:t>
            </a:r>
            <a:r>
              <a:rPr lang="ar-DZ" dirty="0" err="1"/>
              <a:t>الهجري </a:t>
            </a:r>
            <a:r>
              <a:rPr lang="ar-DZ" dirty="0"/>
              <a:t>.ويتبين ذلك جليّا في المقدمة.ويعرفه بأنّه" ليس تام </a:t>
            </a:r>
            <a:r>
              <a:rPr lang="ar-DZ" dirty="0" err="1"/>
              <a:t>الاستقلال </a:t>
            </a:r>
            <a:r>
              <a:rPr lang="ar-DZ" dirty="0"/>
              <a:t>،وأنه ليس ثمّة من باعث لوجوده إلاّ ايضاح الوقائع الاجتماعية وتحقيقها فهو علم اضافي ودرس المجتمع لا يفضي إلى نتائج ذات قيمة في نفسها تقنع الذهن الذي يعني </a:t>
            </a:r>
            <a:r>
              <a:rPr lang="ar-DZ" dirty="0" err="1"/>
              <a:t>بها</a:t>
            </a:r>
            <a:r>
              <a:rPr lang="ar-DZ" dirty="0"/>
              <a:t>."كما يعرفه على أنّه" ما يعرض لطبيعة ذلك العمران من الأحوال مثل التوحش </a:t>
            </a:r>
            <a:r>
              <a:rPr lang="ar-DZ" dirty="0" err="1"/>
              <a:t>والتأنس</a:t>
            </a:r>
            <a:r>
              <a:rPr lang="ar-DZ" dirty="0"/>
              <a:t> والعصبيات وأصناف التقلبات للبشر بعضهم على بعض،وما ينشأ عن ذلك من الملك والدول</a:t>
            </a:r>
            <a:endParaRPr lang="en-US" dirty="0"/>
          </a:p>
          <a:p>
            <a:r>
              <a:rPr lang="ar-DZ" dirty="0"/>
              <a:t>ومراتبها،وما ينتحله البشر بأعمالهم ومساعيهم من الكسب والمعاش والعلوم والصنائع،وسائر ما يحدث في ذلك العمران بطبيعة من </a:t>
            </a:r>
            <a:r>
              <a:rPr lang="ar-DZ" dirty="0" err="1"/>
              <a:t>الأحوال..</a:t>
            </a:r>
            <a:r>
              <a:rPr lang="ar-DZ" dirty="0"/>
              <a:t> </a:t>
            </a:r>
            <a:r>
              <a:rPr lang="ar-DZ" dirty="0" err="1"/>
              <a:t>".</a:t>
            </a:r>
            <a:endParaRPr lang="en-US" dirty="0"/>
          </a:p>
          <a:p>
            <a:r>
              <a:rPr lang="ar-DZ" dirty="0"/>
              <a:t>   ومن هنا يتبيّن لنا أنّ علم الاجتماع هو دراسة المجتمع البشري بأشكاله المختلفة مع  الاحاطة  وتقصي  خصائص هذا التنوّع </a:t>
            </a:r>
            <a:r>
              <a:rPr lang="ar-DZ" dirty="0" err="1"/>
              <a:t>والاختلاف </a:t>
            </a:r>
            <a:r>
              <a:rPr lang="ar-DZ" dirty="0"/>
              <a:t>.وهذا </a:t>
            </a:r>
            <a:r>
              <a:rPr lang="ar-DZ" dirty="0" err="1"/>
              <a:t>مايقودنا</a:t>
            </a:r>
            <a:r>
              <a:rPr lang="ar-DZ" dirty="0"/>
              <a:t> إلى ما قاله ابن خلدون عن الاجتماع </a:t>
            </a:r>
            <a:r>
              <a:rPr lang="ar-DZ" dirty="0" err="1"/>
              <a:t>الإنساني </a:t>
            </a:r>
            <a:r>
              <a:rPr lang="ar-DZ" dirty="0"/>
              <a:t>"ضروري.ويعبّر الحكماء عن هذا </a:t>
            </a:r>
            <a:r>
              <a:rPr lang="ar-DZ" dirty="0" err="1"/>
              <a:t>لقولهم </a:t>
            </a:r>
            <a:r>
              <a:rPr lang="ar-DZ" dirty="0"/>
              <a:t>:الإنسان مدني </a:t>
            </a:r>
            <a:r>
              <a:rPr lang="ar-DZ" dirty="0" err="1"/>
              <a:t>بالطبع </a:t>
            </a:r>
            <a:r>
              <a:rPr lang="ar-DZ" dirty="0"/>
              <a:t>"أي لابد له من الاجتماع الذي هو المدنية في اصطلاحهم وهو معنى </a:t>
            </a:r>
            <a:r>
              <a:rPr lang="ar-DZ" dirty="0" err="1"/>
              <a:t>العمران."</a:t>
            </a:r>
            <a:endParaRPr lang="en-US" dirty="0"/>
          </a:p>
          <a:p>
            <a:r>
              <a:rPr lang="ar-DZ" dirty="0"/>
              <a:t>   وبناء على ذلك، يمكننا القول أنّ </a:t>
            </a:r>
            <a:r>
              <a:rPr lang="ar-DZ" b="1" dirty="0"/>
              <a:t>ابن خلدون </a:t>
            </a:r>
            <a:r>
              <a:rPr lang="ar-DZ" dirty="0"/>
              <a:t>وضع الأسس المنهجية للدراسات الاجتماعية وتناول بكلّ موضوعية الظواهر الاجتماعية وخص فيه طبائع وأحوال العمران،إذ يقول" إنّ صاحب هذا الفن يحتاج الى علم بقواعد السياسة وطبائع الموجودات واختلاف </a:t>
            </a:r>
            <a:r>
              <a:rPr lang="ar-DZ" dirty="0" err="1"/>
              <a:t>البقع."</a:t>
            </a:r>
            <a:endParaRPr lang="en-US" dirty="0"/>
          </a:p>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ChangeArrowheads="1"/>
          </p:cNvSpPr>
          <p:nvPr/>
        </p:nvSpPr>
        <p:spPr bwMode="auto">
          <a:xfrm>
            <a:off x="251520" y="699264"/>
            <a:ext cx="864096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DZ"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أمّا بالنسبة للباحثين الاجتماعين الغربيين،فإن أوّل من نحث مصطلح علم </a:t>
            </a:r>
            <a:r>
              <a:rPr kumimoji="0" lang="ar-DZ"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الاجتماع </a:t>
            </a:r>
            <a:r>
              <a:rPr kumimoji="0" lang="ar-DZ"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،هو العالم الاجتماعي الفرنسي </a:t>
            </a:r>
            <a:r>
              <a:rPr kumimoji="0" lang="ar-DZ" b="1"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أوغست</a:t>
            </a:r>
            <a:r>
              <a:rPr kumimoji="0" lang="ar-DZ"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كونت</a:t>
            </a:r>
            <a:r>
              <a:rPr kumimoji="0" lang="ar-DZ"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(1798-1857)، ولقد أطلق على هذا العلم في بادئ الأمر بالفيزياء الاجتماعية سنة 1838،و  لم يقدم تعريفا محددا له،إذ يرى </a:t>
            </a:r>
            <a:r>
              <a:rPr kumimoji="0" lang="ar-DZ"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بأنه </a:t>
            </a:r>
            <a:r>
              <a:rPr kumimoji="0" lang="ar-DZ"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علم المجتمعات البشرية،أو علم دراسة مجتمع الفرد والجماعة،أو دراسة الظواهر أو الوقائع أو الحقائق او العمليات </a:t>
            </a:r>
            <a:r>
              <a:rPr kumimoji="0" lang="ar-DZ"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الاجتماعية </a:t>
            </a:r>
            <a:r>
              <a:rPr kumimoji="0" lang="ar-DZ"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،في ضوء رؤية علمية وضعية </a:t>
            </a:r>
            <a:r>
              <a:rPr kumimoji="0" lang="ar-DZ"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تجربية</a:t>
            </a:r>
            <a:r>
              <a:rPr kumimoji="0" lang="ar-DZ"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DZ"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a:t>
            </a:r>
            <a:r>
              <a:rPr kumimoji="0" lang="ar-DZ" b="0" i="0" u="none" strike="noStrike" cap="none" normalizeH="0" baseline="30000" dirty="0" smtClean="0">
                <a:ln>
                  <a:noFill/>
                </a:ln>
                <a:solidFill>
                  <a:schemeClr val="tx1"/>
                </a:solidFill>
                <a:effectLst/>
                <a:latin typeface="Traditional Arabic" pitchFamily="18" charset="-78"/>
                <a:ea typeface="Calibri" pitchFamily="34" charset="0"/>
                <a:cs typeface="Traditional Arabic" pitchFamily="18" charset="-78"/>
                <a:hlinkClick r:id=""/>
              </a:rPr>
              <a:t>[</a:t>
            </a:r>
            <a:r>
              <a:rPr kumimoji="0" lang="ar-DZ" b="0" i="0" u="none" strike="noStrike" cap="none" normalizeH="0" baseline="30000" dirty="0" smtClean="0" bmk="">
                <a:ln>
                  <a:noFill/>
                </a:ln>
                <a:solidFill>
                  <a:schemeClr val="tx1"/>
                </a:solidFill>
                <a:effectLst/>
                <a:latin typeface="Traditional Arabic" pitchFamily="18" charset="-78"/>
                <a:ea typeface="Calibri" pitchFamily="34" charset="0"/>
                <a:cs typeface="Traditional Arabic" pitchFamily="18" charset="-78"/>
                <a:hlinkClick r:id=""/>
              </a:rPr>
              <a:t>1</a:t>
            </a:r>
            <a:r>
              <a:rPr kumimoji="0" lang="ar-DZ" b="0" i="0" u="none" strike="noStrike" cap="none" normalizeH="0" baseline="30000" dirty="0" err="1" smtClean="0" bmk="">
                <a:ln>
                  <a:noFill/>
                </a:ln>
                <a:solidFill>
                  <a:schemeClr val="tx1"/>
                </a:solidFill>
                <a:effectLst/>
                <a:latin typeface="Traditional Arabic" pitchFamily="18" charset="-78"/>
                <a:ea typeface="Calibri" pitchFamily="34" charset="0"/>
                <a:cs typeface="Traditional Arabic" pitchFamily="18" charset="-78"/>
                <a:hlinkClick r:id=""/>
              </a:rPr>
              <a:t>]</a:t>
            </a:r>
            <a:r>
              <a:rPr kumimoji="0" lang="ar-DZ" b="0" i="0" u="none" strike="noStrike" cap="none" normalizeH="0" baseline="0" dirty="0" err="1" smtClean="0" bmk="">
                <a:ln>
                  <a:noFill/>
                </a:ln>
                <a:solidFill>
                  <a:schemeClr val="tx1"/>
                </a:solidFill>
                <a:effectLst/>
                <a:latin typeface="Traditional Arabic" pitchFamily="18" charset="-78"/>
                <a:ea typeface="Calibri" pitchFamily="34" charset="0"/>
                <a:cs typeface="Traditional Arabic" pitchFamily="18" charset="-78"/>
              </a:rPr>
              <a:t> </a:t>
            </a:r>
            <a:r>
              <a:rPr kumimoji="0" lang="ar-DZ" b="0"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.ويمكن الإشارة الى قانون المراحل الثلاث الذي وضعه </a:t>
            </a:r>
            <a:r>
              <a:rPr kumimoji="0" lang="ar-DZ" b="1"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كونت</a:t>
            </a:r>
            <a:r>
              <a:rPr kumimoji="0" lang="ar-DZ" b="0"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 ألا </a:t>
            </a:r>
            <a:r>
              <a:rPr kumimoji="0" lang="ar-DZ" b="0" i="0" u="none" strike="noStrike" cap="none" normalizeH="0" baseline="0" dirty="0" err="1" smtClean="0" bmk="">
                <a:ln>
                  <a:noFill/>
                </a:ln>
                <a:solidFill>
                  <a:schemeClr val="tx1"/>
                </a:solidFill>
                <a:effectLst/>
                <a:latin typeface="Traditional Arabic" pitchFamily="18" charset="-78"/>
                <a:ea typeface="Calibri" pitchFamily="34" charset="0"/>
                <a:cs typeface="Traditional Arabic" pitchFamily="18" charset="-78"/>
              </a:rPr>
              <a:t>وهو </a:t>
            </a:r>
            <a:r>
              <a:rPr kumimoji="0" lang="ar-DZ" b="0"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:اللاهوتي،والميتافيزيقي،والوضعي"ففي المرحلة اللاهوتية،كان الفكر الإنساني مسيرّا بالأفكار الدينية وبالاعتقاد بأن المجتمع </a:t>
            </a:r>
            <a:r>
              <a:rPr kumimoji="0" lang="ar-DZ" b="0" i="0" u="none" strike="noStrike" cap="none" normalizeH="0" baseline="0" dirty="0" err="1" smtClean="0" bmk="">
                <a:ln>
                  <a:noFill/>
                </a:ln>
                <a:solidFill>
                  <a:schemeClr val="tx1"/>
                </a:solidFill>
                <a:effectLst/>
                <a:latin typeface="Traditional Arabic" pitchFamily="18" charset="-78"/>
                <a:ea typeface="Calibri" pitchFamily="34" charset="0"/>
                <a:cs typeface="Traditional Arabic" pitchFamily="18" charset="-78"/>
              </a:rPr>
              <a:t>ماهو</a:t>
            </a:r>
            <a:r>
              <a:rPr kumimoji="0" lang="ar-DZ" b="0"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 إلا تعبير عن إرادة </a:t>
            </a:r>
            <a:r>
              <a:rPr kumimoji="0" lang="ar-DZ" b="0" i="0" u="none" strike="noStrike" cap="none" normalizeH="0" baseline="0" dirty="0" err="1" smtClean="0" bmk="">
                <a:ln>
                  <a:noFill/>
                </a:ln>
                <a:solidFill>
                  <a:schemeClr val="tx1"/>
                </a:solidFill>
                <a:effectLst/>
                <a:latin typeface="Traditional Arabic" pitchFamily="18" charset="-78"/>
                <a:ea typeface="Calibri" pitchFamily="34" charset="0"/>
                <a:cs typeface="Traditional Arabic" pitchFamily="18" charset="-78"/>
              </a:rPr>
              <a:t>الله </a:t>
            </a:r>
            <a:r>
              <a:rPr kumimoji="0" lang="ar-DZ" b="0"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.وفي المرحلة الميتافيزيقية التي تصدرت الفكر البشري...أما المرحلة الوضعية التي </a:t>
            </a:r>
            <a:r>
              <a:rPr kumimoji="0" lang="ar-DZ" b="0" i="0" u="none" strike="noStrike" cap="none" normalizeH="0" baseline="0" dirty="0" err="1" smtClean="0" bmk="">
                <a:ln>
                  <a:noFill/>
                </a:ln>
                <a:solidFill>
                  <a:schemeClr val="tx1"/>
                </a:solidFill>
                <a:effectLst/>
                <a:latin typeface="Traditional Arabic" pitchFamily="18" charset="-78"/>
                <a:ea typeface="Calibri" pitchFamily="34" charset="0"/>
                <a:cs typeface="Traditional Arabic" pitchFamily="18" charset="-78"/>
              </a:rPr>
              <a:t>دشنتها</a:t>
            </a:r>
            <a:r>
              <a:rPr kumimoji="0" lang="ar-DZ" b="0"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 الاكتشافات والانجازات التي حققها </a:t>
            </a:r>
            <a:r>
              <a:rPr kumimoji="0" lang="ar-DZ" b="0" i="0" u="none" strike="noStrike" cap="none" normalizeH="0" baseline="0" dirty="0" err="1" smtClean="0" bmk="">
                <a:ln>
                  <a:noFill/>
                </a:ln>
                <a:solidFill>
                  <a:schemeClr val="tx1"/>
                </a:solidFill>
                <a:effectLst/>
                <a:latin typeface="Traditional Arabic" pitchFamily="18" charset="-78"/>
                <a:ea typeface="Calibri" pitchFamily="34" charset="0"/>
                <a:cs typeface="Traditional Arabic" pitchFamily="18" charset="-78"/>
              </a:rPr>
              <a:t>كوبرنيكوس</a:t>
            </a:r>
            <a:r>
              <a:rPr kumimoji="0" lang="ar-DZ" b="0"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 </a:t>
            </a:r>
            <a:r>
              <a:rPr kumimoji="0" lang="ar-DZ" b="0" i="0" u="none" strike="noStrike" cap="none" normalizeH="0" baseline="0" dirty="0" err="1" smtClean="0" bmk="">
                <a:ln>
                  <a:noFill/>
                </a:ln>
                <a:solidFill>
                  <a:schemeClr val="tx1"/>
                </a:solidFill>
                <a:effectLst/>
                <a:latin typeface="Traditional Arabic" pitchFamily="18" charset="-78"/>
                <a:ea typeface="Calibri" pitchFamily="34" charset="0"/>
                <a:cs typeface="Traditional Arabic" pitchFamily="18" charset="-78"/>
              </a:rPr>
              <a:t>وغاليلو</a:t>
            </a:r>
            <a:r>
              <a:rPr kumimoji="0" lang="ar-DZ" b="0"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 </a:t>
            </a:r>
            <a:r>
              <a:rPr kumimoji="0" lang="ar-DZ" b="0" i="0" u="none" strike="noStrike" cap="none" normalizeH="0" baseline="0" dirty="0" err="1" smtClean="0" bmk="">
                <a:ln>
                  <a:noFill/>
                </a:ln>
                <a:solidFill>
                  <a:schemeClr val="tx1"/>
                </a:solidFill>
                <a:effectLst/>
                <a:latin typeface="Traditional Arabic" pitchFamily="18" charset="-78"/>
                <a:ea typeface="Calibri" pitchFamily="34" charset="0"/>
                <a:cs typeface="Traditional Arabic" pitchFamily="18" charset="-78"/>
              </a:rPr>
              <a:t>ونيوتن </a:t>
            </a:r>
            <a:r>
              <a:rPr kumimoji="0" lang="ar-DZ" b="0"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.فقد اتسمت بتشجيع تطبيق الأساليب العلمية لدراسة العالم </a:t>
            </a:r>
            <a:r>
              <a:rPr kumimoji="0" lang="ar-DZ" b="0" i="0" u="none" strike="noStrike" cap="none" normalizeH="0" baseline="0" dirty="0" err="1" smtClean="0" bmk="">
                <a:ln>
                  <a:noFill/>
                </a:ln>
                <a:solidFill>
                  <a:schemeClr val="tx1"/>
                </a:solidFill>
                <a:effectLst/>
                <a:latin typeface="Traditional Arabic" pitchFamily="18" charset="-78"/>
                <a:ea typeface="Calibri" pitchFamily="34" charset="0"/>
                <a:cs typeface="Traditional Arabic" pitchFamily="18" charset="-78"/>
              </a:rPr>
              <a:t>الاجتماعي"</a:t>
            </a:r>
            <a:r>
              <a:rPr kumimoji="0" lang="ar-DZ" b="0" i="0" u="none" strike="noStrike" cap="none" normalizeH="0" baseline="30000" dirty="0" smtClean="0" bmk="">
                <a:ln>
                  <a:noFill/>
                </a:ln>
                <a:solidFill>
                  <a:schemeClr val="tx1"/>
                </a:solidFill>
                <a:effectLst/>
                <a:latin typeface="Traditional Arabic" pitchFamily="18" charset="-78"/>
                <a:ea typeface="Calibri" pitchFamily="34" charset="0"/>
                <a:cs typeface="Traditional Arabic" pitchFamily="18" charset="-78"/>
                <a:hlinkClick r:id=""/>
              </a:rPr>
              <a:t>[2</a:t>
            </a:r>
            <a:r>
              <a:rPr kumimoji="0" lang="ar-DZ" b="0" i="0" u="none" strike="noStrike" cap="none" normalizeH="0" baseline="30000" dirty="0" err="1" smtClean="0" bmk="">
                <a:ln>
                  <a:noFill/>
                </a:ln>
                <a:solidFill>
                  <a:schemeClr val="tx1"/>
                </a:solidFill>
                <a:effectLst/>
                <a:latin typeface="Traditional Arabic" pitchFamily="18" charset="-78"/>
                <a:ea typeface="Calibri" pitchFamily="34" charset="0"/>
                <a:cs typeface="Traditional Arabic" pitchFamily="18" charset="-78"/>
                <a:hlinkClick r:id=""/>
              </a:rPr>
              <a:t>]</a:t>
            </a:r>
            <a:r>
              <a:rPr kumimoji="0" lang="ar-DZ" b="0" i="0" u="none" strike="noStrike" cap="none" normalizeH="0" baseline="0" dirty="0" err="1" smtClean="0" bmk="">
                <a:ln>
                  <a:noFill/>
                </a:ln>
                <a:solidFill>
                  <a:schemeClr val="tx1"/>
                </a:solidFill>
                <a:effectLst/>
                <a:latin typeface="Traditional Arabic" pitchFamily="18" charset="-78"/>
                <a:ea typeface="Calibri" pitchFamily="34" charset="0"/>
                <a:cs typeface="Traditional Arabic" pitchFamily="18" charset="-78"/>
              </a:rPr>
              <a:t>.</a:t>
            </a:r>
            <a:endParaRPr kumimoji="0" lang="en-US" b="0" i="0" u="none" strike="noStrike" cap="none" normalizeH="0" baseline="0" dirty="0" smtClean="0" bmk="">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DZ" b="0"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    فضلا عن ذلك،لقد قدّم </a:t>
            </a:r>
            <a:r>
              <a:rPr kumimoji="0" lang="ar-DZ" b="1"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كونت</a:t>
            </a:r>
            <a:r>
              <a:rPr kumimoji="0" lang="ar-DZ" b="0"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 دراسات جادّة وخططا هامة لإعادة بناء المجتمع الفرنسي أهمّها المساواة والتماسك الاجتماعي،واحترام </a:t>
            </a:r>
            <a:r>
              <a:rPr kumimoji="0" lang="ar-DZ" b="0" i="0" u="none" strike="noStrike" cap="none" normalizeH="0" baseline="0" dirty="0" err="1" smtClean="0" bmk="">
                <a:ln>
                  <a:noFill/>
                </a:ln>
                <a:solidFill>
                  <a:schemeClr val="tx1"/>
                </a:solidFill>
                <a:effectLst/>
                <a:latin typeface="Traditional Arabic" pitchFamily="18" charset="-78"/>
                <a:ea typeface="Calibri" pitchFamily="34" charset="0"/>
                <a:cs typeface="Traditional Arabic" pitchFamily="18" charset="-78"/>
              </a:rPr>
              <a:t>الإنسانية.</a:t>
            </a:r>
            <a:r>
              <a:rPr kumimoji="0" lang="ar-DZ" b="0"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 باعتبارها المنطلق الاول التي من شانها تنظم المجتمع و تعزز اواصر </a:t>
            </a:r>
            <a:r>
              <a:rPr kumimoji="0" lang="ar-DZ" b="0" i="0" u="none" strike="noStrike" cap="none" normalizeH="0" baseline="0" dirty="0" err="1" smtClean="0" bmk="">
                <a:ln>
                  <a:noFill/>
                </a:ln>
                <a:solidFill>
                  <a:schemeClr val="tx1"/>
                </a:solidFill>
                <a:effectLst/>
                <a:latin typeface="Traditional Arabic" pitchFamily="18" charset="-78"/>
                <a:ea typeface="Calibri" pitchFamily="34" charset="0"/>
                <a:cs typeface="Traditional Arabic" pitchFamily="18" charset="-78"/>
              </a:rPr>
              <a:t>العلاقات </a:t>
            </a:r>
            <a:r>
              <a:rPr kumimoji="0" lang="ar-DZ" b="0"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.ويرى أن علم الاجتماع يدرس الظواهر الاجتماعية في حالة ثباتها وتغيرها.وهذا ما أطلق عليه ب(</a:t>
            </a:r>
            <a:r>
              <a:rPr kumimoji="0" lang="ar-DZ" b="0" i="0" u="none" strike="noStrike" cap="none" normalizeH="0" baseline="0" dirty="0" err="1" smtClean="0" bmk="">
                <a:ln>
                  <a:noFill/>
                </a:ln>
                <a:solidFill>
                  <a:schemeClr val="tx1"/>
                </a:solidFill>
                <a:effectLst/>
                <a:latin typeface="Traditional Arabic" pitchFamily="18" charset="-78"/>
                <a:ea typeface="Calibri" pitchFamily="34" charset="0"/>
                <a:cs typeface="Traditional Arabic" pitchFamily="18" charset="-78"/>
              </a:rPr>
              <a:t>الاستاتيكا</a:t>
            </a:r>
            <a:r>
              <a:rPr kumimoji="0" lang="ar-DZ" b="0"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 الاجتماعية) والحركة والتغير </a:t>
            </a:r>
            <a:r>
              <a:rPr kumimoji="0" lang="ar-DZ" b="0" i="0" u="none" strike="noStrike" cap="none" normalizeH="0" baseline="0" dirty="0" err="1" smtClean="0" bmk="">
                <a:ln>
                  <a:noFill/>
                </a:ln>
                <a:solidFill>
                  <a:schemeClr val="tx1"/>
                </a:solidFill>
                <a:effectLst/>
                <a:latin typeface="Traditional Arabic" pitchFamily="18" charset="-78"/>
                <a:ea typeface="Calibri" pitchFamily="34" charset="0"/>
                <a:cs typeface="Traditional Arabic" pitchFamily="18" charset="-78"/>
              </a:rPr>
              <a:t>الاجتماعي </a:t>
            </a:r>
            <a:r>
              <a:rPr kumimoji="0" lang="ar-DZ" b="0"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(بالديناميكا الاجتماعية</a:t>
            </a:r>
            <a:r>
              <a:rPr kumimoji="0" lang="ar-DZ" b="0" i="0" u="none" strike="noStrike" cap="none" normalizeH="0" baseline="0" dirty="0" err="1" smtClean="0" bmk="">
                <a:ln>
                  <a:noFill/>
                </a:ln>
                <a:solidFill>
                  <a:schemeClr val="tx1"/>
                </a:solidFill>
                <a:effectLst/>
                <a:latin typeface="Traditional Arabic" pitchFamily="18" charset="-78"/>
                <a:ea typeface="Calibri" pitchFamily="34" charset="0"/>
                <a:cs typeface="Traditional Arabic" pitchFamily="18" charset="-78"/>
              </a:rPr>
              <a:t>).</a:t>
            </a:r>
            <a:endParaRPr kumimoji="0" lang="en-US" b="0" i="0" u="none" strike="noStrike" cap="none" normalizeH="0" baseline="0" dirty="0" smtClean="0" bmk="">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DZ" b="0"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بالإضافة إلى ذلك، دعا </a:t>
            </a:r>
            <a:r>
              <a:rPr kumimoji="0" lang="ar-DZ" b="1"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كونت</a:t>
            </a:r>
            <a:r>
              <a:rPr kumimoji="0" lang="ar-DZ" b="0"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 إلى تحقيق الوحدة الفكرية من خلال التصرف العقلي والسلوك </a:t>
            </a:r>
            <a:r>
              <a:rPr kumimoji="0" lang="ar-DZ" b="0" i="0" u="none" strike="noStrike" cap="none" normalizeH="0" baseline="0" dirty="0" err="1" smtClean="0" bmk="">
                <a:ln>
                  <a:noFill/>
                </a:ln>
                <a:solidFill>
                  <a:schemeClr val="tx1"/>
                </a:solidFill>
                <a:effectLst/>
                <a:latin typeface="Traditional Arabic" pitchFamily="18" charset="-78"/>
                <a:ea typeface="Calibri" pitchFamily="34" charset="0"/>
                <a:cs typeface="Traditional Arabic" pitchFamily="18" charset="-78"/>
              </a:rPr>
              <a:t>السليم ،لأن </a:t>
            </a:r>
            <a:r>
              <a:rPr kumimoji="0" lang="ar-DZ" b="0"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"تزاحم الفكر الديني والفكر العلمي هو أساس كلّ اضطراب وتمزق  ويطلق عليه كونت حالة الفوضى </a:t>
            </a:r>
            <a:r>
              <a:rPr kumimoji="0" lang="ar-DZ" b="0" i="0" u="none" strike="noStrike" cap="none" normalizeH="0" baseline="0" dirty="0" err="1" smtClean="0" bmk="">
                <a:ln>
                  <a:noFill/>
                </a:ln>
                <a:solidFill>
                  <a:schemeClr val="tx1"/>
                </a:solidFill>
                <a:effectLst/>
                <a:latin typeface="Traditional Arabic" pitchFamily="18" charset="-78"/>
                <a:ea typeface="Calibri" pitchFamily="34" charset="0"/>
                <a:cs typeface="Traditional Arabic" pitchFamily="18" charset="-78"/>
              </a:rPr>
              <a:t>العقلية."</a:t>
            </a:r>
            <a:r>
              <a:rPr kumimoji="0" lang="ar-DZ" b="0" i="0" u="none" strike="noStrike" cap="none" normalizeH="0" baseline="30000" dirty="0" smtClean="0" bmk="">
                <a:ln>
                  <a:noFill/>
                </a:ln>
                <a:solidFill>
                  <a:schemeClr val="tx1"/>
                </a:solidFill>
                <a:effectLst/>
                <a:latin typeface="Traditional Arabic" pitchFamily="18" charset="-78"/>
                <a:ea typeface="Calibri" pitchFamily="34" charset="0"/>
                <a:cs typeface="Traditional Arabic" pitchFamily="18" charset="-78"/>
                <a:hlinkClick r:id=""/>
              </a:rPr>
              <a:t>[3</a:t>
            </a:r>
            <a:r>
              <a:rPr kumimoji="0" lang="ar-DZ" b="0" i="0" u="none" strike="noStrike" cap="none" normalizeH="0" baseline="30000" dirty="0" err="1" smtClean="0" bmk="">
                <a:ln>
                  <a:noFill/>
                </a:ln>
                <a:solidFill>
                  <a:schemeClr val="tx1"/>
                </a:solidFill>
                <a:effectLst/>
                <a:latin typeface="Traditional Arabic" pitchFamily="18" charset="-78"/>
                <a:ea typeface="Calibri" pitchFamily="34" charset="0"/>
                <a:cs typeface="Traditional Arabic" pitchFamily="18" charset="-78"/>
                <a:hlinkClick r:id=""/>
              </a:rPr>
              <a:t>]</a:t>
            </a:r>
            <a:endParaRPr kumimoji="0" lang="en-US" b="0" i="0" u="none" strike="noStrike" cap="none" normalizeH="0" baseline="0" dirty="0" smtClean="0" bmk="">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DZ" b="0"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أمّا إذا انتقلنا الى ما قدّمه الباحث الاجتماعي  </a:t>
            </a:r>
            <a:r>
              <a:rPr kumimoji="0" lang="ar-DZ" b="0" i="0" u="none" strike="noStrike" cap="none" normalizeH="0" baseline="0" dirty="0" err="1" smtClean="0" bmk="">
                <a:ln>
                  <a:noFill/>
                </a:ln>
                <a:solidFill>
                  <a:schemeClr val="tx1"/>
                </a:solidFill>
                <a:effectLst/>
                <a:latin typeface="Traditional Arabic" pitchFamily="18" charset="-78"/>
                <a:ea typeface="Calibri" pitchFamily="34" charset="0"/>
                <a:cs typeface="Traditional Arabic" pitchFamily="18" charset="-78"/>
              </a:rPr>
              <a:t>الألماني </a:t>
            </a:r>
            <a:r>
              <a:rPr kumimoji="0" lang="ar-DZ" b="1"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"ماكس </a:t>
            </a:r>
            <a:r>
              <a:rPr kumimoji="0" lang="ar-DZ" b="1" i="0" u="none" strike="noStrike" cap="none" normalizeH="0" baseline="0" dirty="0" err="1" smtClean="0" bmk="">
                <a:ln>
                  <a:noFill/>
                </a:ln>
                <a:solidFill>
                  <a:schemeClr val="tx1"/>
                </a:solidFill>
                <a:effectLst/>
                <a:latin typeface="Traditional Arabic" pitchFamily="18" charset="-78"/>
                <a:ea typeface="Calibri" pitchFamily="34" charset="0"/>
                <a:cs typeface="Traditional Arabic" pitchFamily="18" charset="-78"/>
              </a:rPr>
              <a:t>فيبر</a:t>
            </a:r>
            <a:r>
              <a:rPr kumimoji="0" lang="ar-DZ" b="0" i="0" u="none" strike="noStrike" cap="none" normalizeH="0" baseline="0" dirty="0" err="1" smtClean="0" bmk="">
                <a:ln>
                  <a:noFill/>
                </a:ln>
                <a:solidFill>
                  <a:schemeClr val="tx1"/>
                </a:solidFill>
                <a:effectLst/>
                <a:latin typeface="Traditional Arabic" pitchFamily="18" charset="-78"/>
                <a:ea typeface="Calibri" pitchFamily="34" charset="0"/>
                <a:cs typeface="Traditional Arabic" pitchFamily="18" charset="-78"/>
              </a:rPr>
              <a:t>" </a:t>
            </a:r>
            <a:r>
              <a:rPr kumimoji="0" lang="ar-DZ" b="0"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،فإن دراسته لعلم الاجتماع تعتمد على منهج الفهم،والتي ترتكز على فكرة  الفعل الاجتماعي وتأويله؛"ويقصد بالفعل سلوك الفرد أو الانسان داخل المجتمع مهما كان ذلك السلوك ظاهر أو مضمرا، صادرا عن ارادة حرّة أو كان نتاجا لأمر </a:t>
            </a:r>
            <a:r>
              <a:rPr kumimoji="0" lang="ar-DZ" b="0" i="0" u="none" strike="noStrike" cap="none" normalizeH="0" baseline="0" dirty="0" err="1" smtClean="0" bmk="">
                <a:ln>
                  <a:noFill/>
                </a:ln>
                <a:solidFill>
                  <a:schemeClr val="tx1"/>
                </a:solidFill>
                <a:effectLst/>
                <a:latin typeface="Traditional Arabic" pitchFamily="18" charset="-78"/>
                <a:ea typeface="Calibri" pitchFamily="34" charset="0"/>
                <a:cs typeface="Traditional Arabic" pitchFamily="18" charset="-78"/>
              </a:rPr>
              <a:t>خارجي."</a:t>
            </a:r>
            <a:r>
              <a:rPr kumimoji="0" lang="ar-DZ" b="0" i="0" u="none" strike="noStrike" cap="none" normalizeH="0" baseline="30000" dirty="0" smtClean="0" bmk="">
                <a:ln>
                  <a:noFill/>
                </a:ln>
                <a:solidFill>
                  <a:schemeClr val="tx1"/>
                </a:solidFill>
                <a:effectLst/>
                <a:latin typeface="Traditional Arabic" pitchFamily="18" charset="-78"/>
                <a:ea typeface="Calibri" pitchFamily="34" charset="0"/>
                <a:cs typeface="Traditional Arabic" pitchFamily="18" charset="-78"/>
                <a:hlinkClick r:id=""/>
              </a:rPr>
              <a:t>[4</a:t>
            </a:r>
            <a:r>
              <a:rPr kumimoji="0" lang="ar-DZ" b="0" i="0" u="none" strike="noStrike" cap="none" normalizeH="0" baseline="30000" dirty="0" err="1" smtClean="0" bmk="">
                <a:ln>
                  <a:noFill/>
                </a:ln>
                <a:solidFill>
                  <a:schemeClr val="tx1"/>
                </a:solidFill>
                <a:effectLst/>
                <a:latin typeface="Traditional Arabic" pitchFamily="18" charset="-78"/>
                <a:ea typeface="Calibri" pitchFamily="34" charset="0"/>
                <a:cs typeface="Traditional Arabic" pitchFamily="18" charset="-78"/>
                <a:hlinkClick r:id=""/>
              </a:rPr>
              <a:t>]</a:t>
            </a:r>
            <a:r>
              <a:rPr kumimoji="0" lang="ar-DZ"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cs typeface="Arial" pitchFamily="34" charset="0"/>
              </a:rPr>
              <a:t/>
            </a:r>
            <a:br>
              <a:rPr kumimoji="0" lang="en-US" b="0" i="0" u="none" strike="noStrike" cap="none" normalizeH="0" baseline="0" dirty="0" smtClean="0">
                <a:ln>
                  <a:noFill/>
                </a:ln>
                <a:solidFill>
                  <a:schemeClr val="tx1"/>
                </a:solidFill>
                <a:effectLst/>
                <a:latin typeface="Arial" pitchFamily="34" charset="0"/>
                <a:cs typeface="Arial" pitchFamily="34" charset="0"/>
              </a:rPr>
            </a:b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435280" cy="5865515"/>
          </a:xfrm>
        </p:spPr>
        <p:txBody>
          <a:bodyPr>
            <a:noAutofit/>
          </a:bodyPr>
          <a:lstStyle/>
          <a:p>
            <a:pPr lvl="2">
              <a:buNone/>
            </a:pPr>
            <a:r>
              <a:rPr lang="ar-DZ" sz="1800" dirty="0"/>
              <a:t>من هنا،يحدّد </a:t>
            </a:r>
            <a:r>
              <a:rPr lang="ar-DZ" sz="1800" b="1" dirty="0"/>
              <a:t>ماكس فيبر</a:t>
            </a:r>
            <a:r>
              <a:rPr lang="ar-DZ" sz="1800" dirty="0"/>
              <a:t>  مفهوم علم الاجتماع من النشاط </a:t>
            </a:r>
            <a:r>
              <a:rPr lang="ar-DZ" sz="1800" dirty="0" err="1"/>
              <a:t>الاجتماعي </a:t>
            </a:r>
            <a:r>
              <a:rPr lang="ar-DZ" sz="1800" dirty="0"/>
              <a:t>،ليؤمن بفكرة الفعل الاجتماعي وإرادة الفرد وتفسير ما خلّفه من خلق واجتهاد،ليعتبر أن المجتمع نتاج لفعل الأفراد الذين يتصرفون تبعا للقيم والدوافع والحسابات العقلانية.</a:t>
            </a:r>
            <a:endParaRPr lang="en-US" sz="1800" dirty="0"/>
          </a:p>
          <a:p>
            <a:r>
              <a:rPr lang="ar-DZ" sz="1800" dirty="0"/>
              <a:t>  ويعني هذا أيضا أن المجتمع هو عبارة عن مجموعة من الأشخاص الذين يتصفون بسلوكيات وأفعال ونشاطات،مما يمكننا القول أنّ دراسة فيبر لعمل الاجتماع ترتكز على سلوك الفرد أو(الفعل المجتمعي) بدل البنية المجتمعية من خلال احتكاكه، وتواصله وتفاعله.</a:t>
            </a:r>
            <a:endParaRPr lang="en-US" sz="1800" dirty="0"/>
          </a:p>
          <a:p>
            <a:r>
              <a:rPr lang="ar-DZ" sz="1800" dirty="0"/>
              <a:t>أما </a:t>
            </a:r>
            <a:r>
              <a:rPr lang="ar-DZ" sz="1800" b="1" dirty="0"/>
              <a:t>ايميل </a:t>
            </a:r>
            <a:r>
              <a:rPr lang="ar-DZ" sz="1800" b="1" dirty="0" err="1"/>
              <a:t>دوركايم</a:t>
            </a:r>
            <a:r>
              <a:rPr lang="ar-DZ" sz="1800" dirty="0"/>
              <a:t> ،فلقد ركز على الظواهر الاجتماعية باعتبارها الموضوع الرئيسي لعلم </a:t>
            </a:r>
            <a:r>
              <a:rPr lang="ar-DZ" sz="1800" dirty="0" err="1"/>
              <a:t>الاجتماع </a:t>
            </a:r>
            <a:r>
              <a:rPr lang="ar-DZ" sz="1800" dirty="0"/>
              <a:t>،حيث أشار في كتابه(قواعد المنهج)إلى أن علم الاجتماع شأنه شأن الكثير من العلوم الاجتماعية له من الفروع بقدر التنوّعات الموجودة في الظواهر </a:t>
            </a:r>
            <a:r>
              <a:rPr lang="ar-DZ" sz="1800" dirty="0" err="1"/>
              <a:t>الاجتماعية.</a:t>
            </a:r>
            <a:r>
              <a:rPr lang="ar-DZ" sz="1800" dirty="0"/>
              <a:t> ولقد أشار </a:t>
            </a:r>
            <a:r>
              <a:rPr lang="ar-DZ" sz="1800" dirty="0" err="1"/>
              <a:t>دوركايم</a:t>
            </a:r>
            <a:r>
              <a:rPr lang="ar-DZ" sz="1800" dirty="0"/>
              <a:t> أنّ مهمة علم الاجتماع هي"دراسة المجتمع وتنظيماته المختلفة ومعالجة الحقائق الاجتماعية على أنّها أشياء"،وتفسيرها والتقرب منها.علاوة على ذلك تطرقه لقضية الدين،والانحراف </a:t>
            </a:r>
            <a:r>
              <a:rPr lang="ar-DZ" sz="1800" dirty="0" err="1"/>
              <a:t>والجريمة </a:t>
            </a:r>
            <a:r>
              <a:rPr lang="ar-DZ" sz="1800" dirty="0"/>
              <a:t>،والعمل والحياة </a:t>
            </a:r>
            <a:r>
              <a:rPr lang="ar-DZ" sz="1800" dirty="0" err="1"/>
              <a:t>الاقتصادية،كما </a:t>
            </a:r>
            <a:r>
              <a:rPr lang="ar-DZ" sz="1800" dirty="0"/>
              <a:t>"تجسد هذه الحقائق الاجتماعية طرق الفعل والتصرف والتفكير أو الشعور التي تقع خارج الأفراد وتتمتّع بوجودها الواقعي خارج حياة الأفراد ومداركهم"،كما يرى </a:t>
            </a:r>
            <a:r>
              <a:rPr lang="ar-DZ" sz="1800" b="1" dirty="0" err="1"/>
              <a:t>دوركايم</a:t>
            </a:r>
            <a:r>
              <a:rPr lang="ar-DZ" sz="1800" dirty="0"/>
              <a:t> أنّ علم الاجتماع علما وضعيا مثله مثل العلوم الطبيعية،وذلك لاستخدامها المناهج التي تقوم على الملاحظة والتفسير.</a:t>
            </a:r>
            <a:endParaRPr lang="en-US" sz="1800" dirty="0"/>
          </a:p>
          <a:p>
            <a:r>
              <a:rPr lang="ar-DZ" sz="1800" dirty="0"/>
              <a:t>ولقد تناول في الحولية </a:t>
            </a:r>
            <a:r>
              <a:rPr lang="ar-DZ" sz="1800" dirty="0" err="1"/>
              <a:t>السوسيولوجية</a:t>
            </a:r>
            <a:r>
              <a:rPr lang="ar-DZ" sz="1800" dirty="0"/>
              <a:t> علم الاجتماع وقسمّه إلى سبعة أقسام تحتوي على الاقسام الأساسية.</a:t>
            </a:r>
            <a:endParaRPr lang="en-US" sz="1800" dirty="0"/>
          </a:p>
          <a:p>
            <a:pPr lvl="0"/>
            <a:r>
              <a:rPr lang="ar-DZ" sz="1800" dirty="0"/>
              <a:t>علم العام</a:t>
            </a:r>
            <a:endParaRPr lang="en-US" sz="1800" dirty="0"/>
          </a:p>
          <a:p>
            <a:pPr lvl="0"/>
            <a:r>
              <a:rPr lang="ar-DZ" sz="1800" dirty="0"/>
              <a:t>علم اجتماع الدين</a:t>
            </a:r>
            <a:endParaRPr lang="en-US" sz="1800" dirty="0"/>
          </a:p>
          <a:p>
            <a:r>
              <a:rPr lang="ar-DZ" sz="1800" dirty="0"/>
              <a:t>ج-علم اجتماع القانون </a:t>
            </a:r>
            <a:r>
              <a:rPr lang="ar-DZ" sz="1800" dirty="0" err="1"/>
              <a:t>والاخلاق</a:t>
            </a:r>
            <a:endParaRPr lang="en-US" sz="1800" dirty="0"/>
          </a:p>
          <a:p>
            <a:r>
              <a:rPr lang="ar-DZ" sz="1800" dirty="0"/>
              <a:t>د-علم اجتماع الجريمة</a:t>
            </a:r>
            <a:endParaRPr lang="en-US" sz="1800" dirty="0"/>
          </a:p>
          <a:p>
            <a:r>
              <a:rPr lang="ar-DZ" sz="1800" dirty="0"/>
              <a:t>ه-علم الاجتماع الاقتصادي </a:t>
            </a:r>
            <a:endParaRPr lang="en-US" sz="1800" dirty="0"/>
          </a:p>
          <a:p>
            <a:r>
              <a:rPr lang="ar-DZ" sz="1800" dirty="0"/>
              <a:t>و-علم الاجتماع السكاني</a:t>
            </a:r>
            <a:endParaRPr lang="en-US" sz="1800" dirty="0"/>
          </a:p>
          <a:p>
            <a:r>
              <a:rPr lang="ar-DZ" sz="1800" dirty="0"/>
              <a:t>ز-علم اجتماع </a:t>
            </a:r>
            <a:r>
              <a:rPr lang="ar-DZ" sz="1800" dirty="0" err="1"/>
              <a:t>الجمال .</a:t>
            </a:r>
            <a:endParaRPr lang="en-US" sz="1800" dirty="0"/>
          </a:p>
          <a:p>
            <a:r>
              <a:rPr lang="ar-SA" sz="1800" dirty="0" err="1" smtClean="0"/>
              <a:t>)</a:t>
            </a:r>
            <a:endParaRPr lang="ar-SA"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476764"/>
            <a:ext cx="9144000" cy="54425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50000"/>
              </a:lnSpc>
              <a:spcBef>
                <a:spcPct val="0"/>
              </a:spcBef>
              <a:spcAft>
                <a:spcPct val="0"/>
              </a:spcAft>
              <a:buClrTx/>
              <a:buSzTx/>
              <a:buFontTx/>
              <a:buNone/>
              <a:tabLst/>
            </a:pPr>
            <a:r>
              <a:rPr kumimoji="0" lang="ar-DZ"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أمّا العالم الاجتماعي </a:t>
            </a:r>
            <a:r>
              <a:rPr kumimoji="0" lang="ar-DZ" b="1"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هربرت</a:t>
            </a:r>
            <a:r>
              <a:rPr kumimoji="0" lang="ar-DZ"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DZ" b="1"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سبنسر</a:t>
            </a:r>
            <a:r>
              <a:rPr kumimoji="0" lang="ar-DZ"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 </a:t>
            </a:r>
            <a:r>
              <a:rPr kumimoji="0" lang="ar-DZ"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(1820-1902) فينطلق في تعريفه  لعلم الاجتماع من تطوّر النظم الاجتماعية كالأسرة والضبط الاجتماعي والعلاقات بين </a:t>
            </a:r>
            <a:r>
              <a:rPr kumimoji="0" lang="ar-DZ"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النظم </a:t>
            </a:r>
            <a:r>
              <a:rPr kumimoji="0" lang="ar-DZ"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،وأنه على علم الاجتماع أن يقارن بين المجتمعات المختلفة وأن يتناول ظواهر البناء </a:t>
            </a:r>
            <a:r>
              <a:rPr kumimoji="0" lang="ar-DZ"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والوظيفة ."</a:t>
            </a:r>
            <a:r>
              <a:rPr kumimoji="0" lang="ar-DZ" b="0" i="0" u="none" strike="noStrike" cap="none" normalizeH="0" baseline="30000" dirty="0" smtClean="0">
                <a:ln>
                  <a:noFill/>
                </a:ln>
                <a:solidFill>
                  <a:schemeClr val="tx1"/>
                </a:solidFill>
                <a:effectLst/>
                <a:latin typeface="Traditional Arabic" pitchFamily="18" charset="-78"/>
                <a:ea typeface="Calibri" pitchFamily="34" charset="0"/>
                <a:cs typeface="Traditional Arabic" pitchFamily="18" charset="-78"/>
                <a:hlinkClick r:id=""/>
              </a:rPr>
              <a:t>[</a:t>
            </a:r>
            <a:r>
              <a:rPr kumimoji="0" lang="ar-DZ" b="0" i="0" u="none" strike="noStrike" cap="none" normalizeH="0" baseline="30000" dirty="0" smtClean="0" bmk="">
                <a:ln>
                  <a:noFill/>
                </a:ln>
                <a:solidFill>
                  <a:schemeClr val="tx1"/>
                </a:solidFill>
                <a:effectLst/>
                <a:latin typeface="Traditional Arabic" pitchFamily="18" charset="-78"/>
                <a:ea typeface="Calibri" pitchFamily="34" charset="0"/>
                <a:cs typeface="Traditional Arabic" pitchFamily="18" charset="-78"/>
                <a:hlinkClick r:id=""/>
              </a:rPr>
              <a:t>1</a:t>
            </a:r>
            <a:r>
              <a:rPr kumimoji="0" lang="ar-DZ" b="0" i="0" u="none" strike="noStrike" cap="none" normalizeH="0" baseline="30000" dirty="0" err="1" smtClean="0" bmk="">
                <a:ln>
                  <a:noFill/>
                </a:ln>
                <a:solidFill>
                  <a:schemeClr val="tx1"/>
                </a:solidFill>
                <a:effectLst/>
                <a:latin typeface="Traditional Arabic" pitchFamily="18" charset="-78"/>
                <a:ea typeface="Calibri" pitchFamily="34" charset="0"/>
                <a:cs typeface="Traditional Arabic" pitchFamily="18" charset="-78"/>
                <a:hlinkClick r:id=""/>
              </a:rPr>
              <a:t>]</a:t>
            </a:r>
            <a:endParaRPr kumimoji="0" lang="en-US" b="0" i="0" u="none" strike="noStrike" cap="none" normalizeH="0" baseline="0" dirty="0" smtClean="0" bmk="">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50000"/>
              </a:lnSpc>
              <a:spcBef>
                <a:spcPct val="0"/>
              </a:spcBef>
              <a:spcAft>
                <a:spcPct val="0"/>
              </a:spcAft>
              <a:buClrTx/>
              <a:buSzTx/>
              <a:buFontTx/>
              <a:buNone/>
              <a:tabLst/>
            </a:pPr>
            <a:r>
              <a:rPr kumimoji="0" lang="ar-DZ" b="0"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فحين ينطلق </a:t>
            </a:r>
            <a:r>
              <a:rPr kumimoji="0" lang="ar-DZ" b="1"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كارل </a:t>
            </a:r>
            <a:r>
              <a:rPr kumimoji="0" lang="ar-DZ" b="1" i="0" u="none" strike="noStrike" cap="none" normalizeH="0" baseline="0" dirty="0" err="1" smtClean="0" bmk="">
                <a:ln>
                  <a:noFill/>
                </a:ln>
                <a:solidFill>
                  <a:schemeClr val="tx1"/>
                </a:solidFill>
                <a:effectLst/>
                <a:latin typeface="Traditional Arabic" pitchFamily="18" charset="-78"/>
                <a:ea typeface="Calibri" pitchFamily="34" charset="0"/>
                <a:cs typeface="Traditional Arabic" pitchFamily="18" charset="-78"/>
              </a:rPr>
              <a:t>ماركس</a:t>
            </a:r>
            <a:r>
              <a:rPr kumimoji="0" lang="ar-DZ" b="0" i="0" u="none" strike="noStrike" cap="none" normalizeH="0" baseline="0" dirty="0" err="1" smtClean="0" bmk="">
                <a:ln>
                  <a:noFill/>
                </a:ln>
                <a:solidFill>
                  <a:schemeClr val="tx1"/>
                </a:solidFill>
                <a:effectLst/>
                <a:latin typeface="Traditional Arabic" pitchFamily="18" charset="-78"/>
                <a:ea typeface="Calibri" pitchFamily="34" charset="0"/>
                <a:cs typeface="Traditional Arabic" pitchFamily="18" charset="-78"/>
              </a:rPr>
              <a:t> </a:t>
            </a:r>
            <a:r>
              <a:rPr kumimoji="0" lang="ar-DZ" b="0"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(1818-1883) في تعريفه لعلم الاجتماع من مرجعية </a:t>
            </a:r>
            <a:r>
              <a:rPr kumimoji="0" lang="ar-DZ" b="0" i="0" u="none" strike="noStrike" cap="none" normalizeH="0" baseline="0" dirty="0" err="1" smtClean="0" bmk="">
                <a:ln>
                  <a:noFill/>
                </a:ln>
                <a:solidFill>
                  <a:schemeClr val="tx1"/>
                </a:solidFill>
                <a:effectLst/>
                <a:latin typeface="Traditional Arabic" pitchFamily="18" charset="-78"/>
                <a:ea typeface="Calibri" pitchFamily="34" charset="0"/>
                <a:cs typeface="Traditional Arabic" pitchFamily="18" charset="-78"/>
              </a:rPr>
              <a:t>فلسفية </a:t>
            </a:r>
            <a:r>
              <a:rPr kumimoji="0" lang="ar-DZ" b="0"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(اعتماده على الفكر بعيدا عن الدين) ومرجعية تاريخية دراسته للصراع الطبقي بين  طبقة الأثرياء وطبقة </a:t>
            </a:r>
            <a:r>
              <a:rPr kumimoji="0" lang="ar-DZ" b="0" i="0" u="none" strike="noStrike" cap="none" normalizeH="0" baseline="0" dirty="0" err="1" smtClean="0" bmk="">
                <a:ln>
                  <a:noFill/>
                </a:ln>
                <a:solidFill>
                  <a:schemeClr val="tx1"/>
                </a:solidFill>
                <a:effectLst/>
                <a:latin typeface="Traditional Arabic" pitchFamily="18" charset="-78"/>
                <a:ea typeface="Calibri" pitchFamily="34" charset="0"/>
                <a:cs typeface="Traditional Arabic" pitchFamily="18" charset="-78"/>
              </a:rPr>
              <a:t>البروليتاريا</a:t>
            </a:r>
            <a:r>
              <a:rPr kumimoji="0" lang="ar-DZ" b="0"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 ،ولتركز معظم أعماله على القضايا الاقتصادية،وربط المشاكل الاقتصادية بالمؤسسات </a:t>
            </a:r>
            <a:r>
              <a:rPr kumimoji="0" lang="ar-DZ" b="0" i="0" u="none" strike="noStrike" cap="none" normalizeH="0" baseline="0" dirty="0" err="1" smtClean="0" bmk="">
                <a:ln>
                  <a:noFill/>
                </a:ln>
                <a:solidFill>
                  <a:schemeClr val="tx1"/>
                </a:solidFill>
                <a:effectLst/>
                <a:latin typeface="Traditional Arabic" pitchFamily="18" charset="-78"/>
                <a:ea typeface="Calibri" pitchFamily="34" charset="0"/>
                <a:cs typeface="Traditional Arabic" pitchFamily="18" charset="-78"/>
              </a:rPr>
              <a:t>الاجتماعية.</a:t>
            </a:r>
            <a:r>
              <a:rPr kumimoji="0" lang="ar-DZ" b="0"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 فكان </a:t>
            </a:r>
            <a:r>
              <a:rPr kumimoji="0" lang="ar-DZ" b="0" i="0" u="none" strike="noStrike" cap="none" normalizeH="0" baseline="0" dirty="0" err="1" smtClean="0" bmk="">
                <a:ln>
                  <a:noFill/>
                </a:ln>
                <a:solidFill>
                  <a:schemeClr val="tx1"/>
                </a:solidFill>
                <a:effectLst/>
                <a:latin typeface="Traditional Arabic" pitchFamily="18" charset="-78"/>
                <a:ea typeface="Calibri" pitchFamily="34" charset="0"/>
                <a:cs typeface="Traditional Arabic" pitchFamily="18" charset="-78"/>
              </a:rPr>
              <a:t>يرى </a:t>
            </a:r>
            <a:r>
              <a:rPr kumimoji="0" lang="ar-DZ" b="0"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"أنّ ثورة العمال آتية لا محالة للإطاحة بالنظام الرأسمالي وإقامة مجتمع جديد لا طبقات </a:t>
            </a:r>
            <a:r>
              <a:rPr kumimoji="0" lang="ar-DZ" b="0" i="0" u="none" strike="noStrike" cap="none" normalizeH="0" baseline="0" dirty="0" err="1" smtClean="0" bmk="">
                <a:ln>
                  <a:noFill/>
                </a:ln>
                <a:solidFill>
                  <a:schemeClr val="tx1"/>
                </a:solidFill>
                <a:effectLst/>
                <a:latin typeface="Traditional Arabic" pitchFamily="18" charset="-78"/>
                <a:ea typeface="Calibri" pitchFamily="34" charset="0"/>
                <a:cs typeface="Traditional Arabic" pitchFamily="18" charset="-78"/>
              </a:rPr>
              <a:t>فيه </a:t>
            </a:r>
            <a:r>
              <a:rPr kumimoji="0" lang="ar-DZ" b="0"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...سوف يؤول النظام الاقتصادي الجديد إلى ملكية </a:t>
            </a:r>
            <a:r>
              <a:rPr kumimoji="0" lang="ar-DZ" b="0" i="0" u="none" strike="noStrike" cap="none" normalizeH="0" baseline="0" dirty="0" err="1" smtClean="0" bmk="">
                <a:ln>
                  <a:noFill/>
                </a:ln>
                <a:solidFill>
                  <a:schemeClr val="tx1"/>
                </a:solidFill>
                <a:effectLst/>
                <a:latin typeface="Traditional Arabic" pitchFamily="18" charset="-78"/>
                <a:ea typeface="Calibri" pitchFamily="34" charset="0"/>
                <a:cs typeface="Traditional Arabic" pitchFamily="18" charset="-78"/>
              </a:rPr>
              <a:t>جماعية </a:t>
            </a:r>
            <a:r>
              <a:rPr kumimoji="0" lang="ar-DZ" b="0"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،وسينشأ مجتمع أكثر إنسانية من ذاك الذي </a:t>
            </a:r>
            <a:r>
              <a:rPr kumimoji="0" lang="ar-DZ" b="0" i="0" u="none" strike="noStrike" cap="none" normalizeH="0" baseline="0" dirty="0" err="1" smtClean="0" bmk="">
                <a:ln>
                  <a:noFill/>
                </a:ln>
                <a:solidFill>
                  <a:schemeClr val="tx1"/>
                </a:solidFill>
                <a:effectLst/>
                <a:latin typeface="Traditional Arabic" pitchFamily="18" charset="-78"/>
                <a:ea typeface="Calibri" pitchFamily="34" charset="0"/>
                <a:cs typeface="Traditional Arabic" pitchFamily="18" charset="-78"/>
              </a:rPr>
              <a:t>نعرفه."</a:t>
            </a:r>
            <a:r>
              <a:rPr kumimoji="0" lang="ar-DZ" b="0" i="0" u="none" strike="noStrike" cap="none" normalizeH="0" baseline="30000" dirty="0" smtClean="0" bmk="">
                <a:ln>
                  <a:noFill/>
                </a:ln>
                <a:solidFill>
                  <a:schemeClr val="tx1"/>
                </a:solidFill>
                <a:effectLst/>
                <a:latin typeface="Traditional Arabic" pitchFamily="18" charset="-78"/>
                <a:ea typeface="Calibri" pitchFamily="34" charset="0"/>
                <a:cs typeface="Traditional Arabic" pitchFamily="18" charset="-78"/>
                <a:hlinkClick r:id=""/>
              </a:rPr>
              <a:t>[2]</a:t>
            </a:r>
            <a:r>
              <a:rPr kumimoji="0" lang="ar-DZ" b="0"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.كما عرض"</a:t>
            </a:r>
            <a:r>
              <a:rPr kumimoji="0" lang="ar-DZ" b="1"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ماركس</a:t>
            </a:r>
            <a:r>
              <a:rPr kumimoji="0" lang="ar-DZ" b="0"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"عدّة نظريات عن البناء الاجتماعي وملامح التغير الاجتماعي،وأهم دراساته كانت تستند </a:t>
            </a:r>
            <a:r>
              <a:rPr kumimoji="0" lang="ar-DZ" b="0" i="0" u="none" strike="noStrike" cap="none" normalizeH="0" baseline="0" dirty="0" err="1" smtClean="0" bmk="">
                <a:ln>
                  <a:noFill/>
                </a:ln>
                <a:solidFill>
                  <a:schemeClr val="tx1"/>
                </a:solidFill>
                <a:effectLst/>
                <a:latin typeface="Traditional Arabic" pitchFamily="18" charset="-78"/>
                <a:ea typeface="Calibri" pitchFamily="34" charset="0"/>
                <a:cs typeface="Traditional Arabic" pitchFamily="18" charset="-78"/>
              </a:rPr>
              <a:t>إلى </a:t>
            </a:r>
            <a:r>
              <a:rPr kumimoji="0" lang="ar-DZ" b="0" i="0" u="none" strike="noStrike" cap="none" normalizeH="0" baseline="0" dirty="0" smtClean="0" bmk="">
                <a:ln>
                  <a:noFill/>
                </a:ln>
                <a:solidFill>
                  <a:schemeClr val="tx1"/>
                </a:solidFill>
                <a:effectLst/>
                <a:latin typeface="Traditional Arabic" pitchFamily="18" charset="-78"/>
                <a:ea typeface="Calibri" pitchFamily="34" charset="0"/>
                <a:cs typeface="Traditional Arabic" pitchFamily="18" charset="-78"/>
              </a:rPr>
              <a:t>" حقبة تاريخية  يحددها البناء الاقتصادي بما يتضمنه من قوى وعلاقات الإنتاج،تتحدد بموجبها طبيعة المجتمع بصفة </a:t>
            </a:r>
            <a:r>
              <a:rPr kumimoji="0" lang="ar-DZ" b="0" i="0" u="none" strike="noStrike" cap="none" normalizeH="0" baseline="0" dirty="0" err="1" smtClean="0" bmk="">
                <a:ln>
                  <a:noFill/>
                </a:ln>
                <a:solidFill>
                  <a:schemeClr val="tx1"/>
                </a:solidFill>
                <a:effectLst/>
                <a:latin typeface="Traditional Arabic" pitchFamily="18" charset="-78"/>
                <a:ea typeface="Calibri" pitchFamily="34" charset="0"/>
                <a:cs typeface="Traditional Arabic" pitchFamily="18" charset="-78"/>
              </a:rPr>
              <a:t>عامة."</a:t>
            </a:r>
            <a:r>
              <a:rPr kumimoji="0" lang="ar-DZ" b="0" i="0" u="none" strike="noStrike" cap="none" normalizeH="0" baseline="30000" dirty="0" smtClean="0" bmk="">
                <a:ln>
                  <a:noFill/>
                </a:ln>
                <a:solidFill>
                  <a:schemeClr val="tx1"/>
                </a:solidFill>
                <a:effectLst/>
                <a:latin typeface="Traditional Arabic" pitchFamily="18" charset="-78"/>
                <a:ea typeface="Calibri" pitchFamily="34" charset="0"/>
                <a:cs typeface="Traditional Arabic" pitchFamily="18" charset="-78"/>
                <a:hlinkClick r:id=""/>
              </a:rPr>
              <a:t>[3</a:t>
            </a:r>
            <a:r>
              <a:rPr kumimoji="0" lang="ar-DZ" b="0" i="0" u="none" strike="noStrike" cap="none" normalizeH="0" baseline="30000" dirty="0" err="1" smtClean="0" bmk="">
                <a:ln>
                  <a:noFill/>
                </a:ln>
                <a:solidFill>
                  <a:schemeClr val="tx1"/>
                </a:solidFill>
                <a:effectLst/>
                <a:latin typeface="Traditional Arabic" pitchFamily="18" charset="-78"/>
                <a:ea typeface="Calibri" pitchFamily="34" charset="0"/>
                <a:cs typeface="Traditional Arabic" pitchFamily="18" charset="-78"/>
                <a:hlinkClick r:id=""/>
              </a:rPr>
              <a:t>]</a:t>
            </a:r>
            <a:r>
              <a:rPr kumimoji="0" lang="ar-DZ"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a:t>
            </a:r>
            <a:r>
              <a:rPr kumimoji="0" lang="ar-DZ"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إذ قدّم من خلال مؤلفاته رؤيته للواقع الاجتماعي </a:t>
            </a:r>
            <a:r>
              <a:rPr kumimoji="0" lang="ar-DZ"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أشهرها </a:t>
            </a:r>
            <a:r>
              <a:rPr kumimoji="0" lang="ar-DZ"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"البيان الشيوعي الذي صدر بالاشتراك مع زميله </a:t>
            </a:r>
            <a:r>
              <a:rPr kumimoji="0" lang="ar-DZ" b="1"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انجلز</a:t>
            </a:r>
            <a:r>
              <a:rPr kumimoji="0" lang="ar-DZ"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(1848)ورأس المال الذي يحتوي على قضايا مهمة متعلقة بالنظرية الاجتماعية الماركسية حول طبيعة المجتمع الرأسمالي.</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50000"/>
              </a:lnSpc>
              <a:spcBef>
                <a:spcPct val="0"/>
              </a:spcBef>
              <a:spcAft>
                <a:spcPct val="0"/>
              </a:spcAft>
              <a:buClrTx/>
              <a:buSzTx/>
              <a:buFontTx/>
              <a:buNone/>
              <a:tabLst/>
            </a:pPr>
            <a:r>
              <a:rPr kumimoji="0" lang="ar-DZ"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وعليه، يتبيّن لنا أنّنا أمام مفاهيم وتعريفات متعددة لعلم </a:t>
            </a:r>
            <a:r>
              <a:rPr kumimoji="0" lang="ar-DZ"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الاجتماع </a:t>
            </a:r>
            <a:r>
              <a:rPr kumimoji="0" lang="ar-DZ"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،حيث كل باحث اجتماعي ينطلق من  رؤية أو مرجعية  معينة،قد تكون تاريخية،أو فلسفية،أو سيكولوجية، أو إيكولوجية إلاّ أنّها تتعلق بموضوع واحد ألا وهو المجتمع والظواهر الاجتماعية.</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cs typeface="Arial" pitchFamily="34" charset="0"/>
              </a:rPr>
              <a:t/>
            </a:r>
            <a:br>
              <a:rPr kumimoji="0" lang="en-US" b="0" i="0" u="none" strike="noStrike" cap="none" normalizeH="0" baseline="0" dirty="0" smtClean="0">
                <a:ln>
                  <a:noFill/>
                </a:ln>
                <a:solidFill>
                  <a:schemeClr val="tx1"/>
                </a:solidFill>
                <a:effectLst/>
                <a:latin typeface="Arial" pitchFamily="34" charset="0"/>
                <a:cs typeface="Arial" pitchFamily="34" charset="0"/>
              </a:rPr>
            </a:b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1320</Words>
  <Application>Microsoft Office PowerPoint</Application>
  <PresentationFormat>Affichage à l'écran (4:3)</PresentationFormat>
  <Paragraphs>41</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الدرس الأول مادة العلوم الإنسانية والاجتماعية</vt:lpstr>
      <vt:lpstr>Diapositive 2</vt:lpstr>
      <vt:lpstr>Diapositive 3</vt:lpstr>
      <vt:lpstr>Diapositive 4</vt:lpstr>
      <vt:lpstr>Diapositive 5</vt:lpstr>
      <vt:lpstr>Diapositive 6</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2011</dc:creator>
  <cp:lastModifiedBy>2011</cp:lastModifiedBy>
  <cp:revision>11</cp:revision>
  <dcterms:created xsi:type="dcterms:W3CDTF">2020-12-07T18:00:51Z</dcterms:created>
  <dcterms:modified xsi:type="dcterms:W3CDTF">2020-12-07T20:11:47Z</dcterms:modified>
</cp:coreProperties>
</file>