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95395B-7FCE-4035-A077-FF5712742A5C}" type="datetimeFigureOut">
              <a:rPr lang="fr-FR" smtClean="0"/>
              <a:pPr/>
              <a:t>05/02/2021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58CBE1-89C4-4E9A-A2A7-A984A06DFF9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5395B-7FCE-4035-A077-FF5712742A5C}" type="datetimeFigureOut">
              <a:rPr lang="fr-FR" smtClean="0"/>
              <a:pPr/>
              <a:t>05/02/2021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8CBE1-89C4-4E9A-A2A7-A984A06DFF9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a:latin typeface="Times New Roman" pitchFamily="18" charset="0"/>
                <a:cs typeface="Times New Roman" pitchFamily="18" charset="0"/>
              </a:rPr>
              <a:t>Le Triangle de Karpman </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Sous-titre 2"/>
          <p:cNvSpPr>
            <a:spLocks noGrp="1"/>
          </p:cNvSpPr>
          <p:nvPr>
            <p:ph type="subTitle" idx="1"/>
          </p:nvPr>
        </p:nvSpPr>
        <p:spPr/>
        <p:txBody>
          <a:bodyPr/>
          <a:lstStyle/>
          <a:p>
            <a:r>
              <a:rPr lang="fr-FR" b="1" dirty="0" smtClean="0"/>
              <a:t> </a:t>
            </a:r>
            <a:r>
              <a:rPr lang="fr-FR" b="1" dirty="0" smtClean="0">
                <a:solidFill>
                  <a:schemeClr val="tx1"/>
                </a:solidFill>
                <a:latin typeface="Times New Roman" pitchFamily="18" charset="0"/>
                <a:cs typeface="Times New Roman" pitchFamily="18" charset="0"/>
              </a:rPr>
              <a:t>Un drame à trois</a:t>
            </a:r>
            <a:endParaRPr lang="fr-FR"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Times New Roman" pitchFamily="18" charset="0"/>
                <a:cs typeface="Times New Roman" pitchFamily="18" charset="0"/>
              </a:rPr>
              <a:t>Un </a:t>
            </a:r>
            <a:r>
              <a:rPr lang="fr-FR" sz="3200" b="1" dirty="0">
                <a:latin typeface="Times New Roman" pitchFamily="18" charset="0"/>
                <a:cs typeface="Times New Roman" pitchFamily="18" charset="0"/>
              </a:rPr>
              <a:t>Jeu psychologique, </a:t>
            </a:r>
            <a:r>
              <a:rPr lang="fr-FR" sz="3200" b="1" dirty="0" smtClean="0">
                <a:latin typeface="Times New Roman" pitchFamily="18" charset="0"/>
                <a:cs typeface="Times New Roman" pitchFamily="18" charset="0"/>
              </a:rPr>
              <a:t>un agissement</a:t>
            </a:r>
            <a:r>
              <a:rPr lang="fr-FR" sz="3200" b="1" dirty="0">
                <a:latin typeface="Times New Roman" pitchFamily="18" charset="0"/>
                <a:cs typeface="Times New Roman" pitchFamily="18" charset="0"/>
              </a:rPr>
              <a:t> </a:t>
            </a:r>
            <a:r>
              <a:rPr lang="fr-FR" sz="3200" b="1" dirty="0" smtClean="0">
                <a:latin typeface="Times New Roman" pitchFamily="18" charset="0"/>
                <a:cs typeface="Times New Roman" pitchFamily="18" charset="0"/>
              </a:rPr>
              <a:t>inconscient. </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92500" lnSpcReduction="20000"/>
          </a:bodyPr>
          <a:lstStyle/>
          <a:p>
            <a:r>
              <a:rPr lang="fr-FR" sz="2800" dirty="0" smtClean="0">
                <a:latin typeface="Times New Roman" pitchFamily="18" charset="0"/>
                <a:cs typeface="Times New Roman" pitchFamily="18" charset="0"/>
              </a:rPr>
              <a:t>Dans les années 60, le psychiatre américain Stephen</a:t>
            </a:r>
            <a:r>
              <a:rPr lang="fr-FR" sz="2800" smtClean="0">
                <a:latin typeface="Times New Roman" pitchFamily="18" charset="0"/>
                <a:cs typeface="Times New Roman" pitchFamily="18" charset="0"/>
              </a:rPr>
              <a:t> Karpman (</a:t>
            </a:r>
            <a:r>
              <a:rPr lang="fr-FR" sz="2800" dirty="0" smtClean="0">
                <a:latin typeface="Times New Roman" pitchFamily="18" charset="0"/>
                <a:cs typeface="Times New Roman" pitchFamily="18" charset="0"/>
              </a:rPr>
              <a:t>en Californie), formé à la psychanalyse, découvre que "lorsque les relations sont toxiques, souvent elles se jouent entre trois pôles : le persécuteur, la victime et le sauveur",</a:t>
            </a:r>
          </a:p>
          <a:p>
            <a:r>
              <a:rPr lang="fr-FR" sz="2800" dirty="0" smtClean="0">
                <a:latin typeface="Times New Roman" pitchFamily="18" charset="0"/>
                <a:cs typeface="Times New Roman" pitchFamily="18" charset="0"/>
              </a:rPr>
              <a:t>Il s'inscrit dans la ''famille'' de la théorie des ''Jeux de manipulation'' en Analyse Transactionnelle.</a:t>
            </a:r>
          </a:p>
          <a:p>
            <a:r>
              <a:rPr lang="fr-FR" sz="2800" dirty="0" smtClean="0">
                <a:latin typeface="Times New Roman" pitchFamily="18" charset="0"/>
                <a:cs typeface="Times New Roman" pitchFamily="18" charset="0"/>
              </a:rPr>
              <a:t>Ce triangle met en œuvre au moins trois protagonistes au sein d'une relation résolument dynamique.</a:t>
            </a:r>
          </a:p>
          <a:p>
            <a:r>
              <a:rPr lang="fr-FR" sz="2800" dirty="0" smtClean="0">
                <a:latin typeface="Times New Roman" pitchFamily="18" charset="0"/>
                <a:cs typeface="Times New Roman" pitchFamily="18" charset="0"/>
              </a:rPr>
              <a:t>quand une personne utilise un rôles des trois ,la victime par exemple , elle entraîne de fait l'autre à jouer un rôle complémentaire comme le sauveur ou le persécuteur.</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quoi consiste le rôle de la victime?</a:t>
            </a:r>
            <a:endParaRPr lang="fr-FR" dirty="0"/>
          </a:p>
        </p:txBody>
      </p:sp>
      <p:sp>
        <p:nvSpPr>
          <p:cNvPr id="3" name="Espace réservé du contenu 2"/>
          <p:cNvSpPr>
            <a:spLocks noGrp="1"/>
          </p:cNvSpPr>
          <p:nvPr>
            <p:ph idx="1"/>
          </p:nvPr>
        </p:nvSpPr>
        <p:spPr/>
        <p:txBody>
          <a:bodyPr/>
          <a:lstStyle/>
          <a:p>
            <a:r>
              <a:rPr lang="fr-FR" sz="2800" dirty="0" smtClean="0">
                <a:latin typeface="Times New Roman" pitchFamily="18" charset="0"/>
                <a:cs typeface="Times New Roman" pitchFamily="18" charset="0"/>
              </a:rPr>
              <a:t>Les rôles ne sont pas fixés où l’on  passe et de manière très aisée de la Victime au Persécuteur ou au Sauveur. càd  qu’ils ne sont pas figés, ils sont interchangeables, </a:t>
            </a:r>
          </a:p>
          <a:p>
            <a:r>
              <a:rPr lang="fr-FR" sz="2800" dirty="0" smtClean="0">
                <a:latin typeface="Times New Roman" pitchFamily="18" charset="0"/>
                <a:cs typeface="Times New Roman" pitchFamily="18" charset="0"/>
              </a:rPr>
              <a:t>dans ce Jeu aucun des trois acteurs n’a envie que la situation change. puisque  chacun est satisfait de son rôle et en retire un intérêt personnel, créant ainsi un certain équilibre.</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800" dirty="0">
                <a:latin typeface="Times New Roman" pitchFamily="18" charset="0"/>
                <a:cs typeface="Times New Roman" pitchFamily="18" charset="0"/>
              </a:rPr>
              <a:t>l</a:t>
            </a:r>
            <a:r>
              <a:rPr lang="fr-FR" sz="2800" dirty="0" smtClean="0">
                <a:latin typeface="Times New Roman" pitchFamily="18" charset="0"/>
                <a:cs typeface="Times New Roman" pitchFamily="18" charset="0"/>
              </a:rPr>
              <a:t>es personnes qui jouent les rôles du Triangle Dramatique semblent à la recherche de positions de manière régulière et surtout existentielle en dépit du caractère inconscient</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de leur motivation .</a:t>
            </a:r>
          </a:p>
          <a:p>
            <a:r>
              <a:rPr lang="fr-FR" sz="2800" dirty="0" smtClean="0">
                <a:latin typeface="Times New Roman" pitchFamily="18" charset="0"/>
                <a:cs typeface="Times New Roman" pitchFamily="18" charset="0"/>
              </a:rPr>
              <a:t> Ce sont des rôles récurrents dont les enjeux psychologiques dépassent le cadre d'un simple incident ou d'une situation exceptionnelle. </a:t>
            </a:r>
          </a:p>
          <a:p>
            <a:r>
              <a:rPr lang="fr-FR" sz="2800" dirty="0" smtClean="0">
                <a:latin typeface="Times New Roman" pitchFamily="18" charset="0"/>
                <a:cs typeface="Times New Roman" pitchFamily="18" charset="0"/>
              </a:rPr>
              <a:t>D’où émane ce déséquilibre?</a:t>
            </a:r>
            <a:endParaRPr lang="fr-FR"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lstStyle/>
          <a:p>
            <a:r>
              <a:rPr lang="fr-FR" sz="2800" dirty="0" smtClean="0">
                <a:latin typeface="Times New Roman" pitchFamily="18" charset="0"/>
                <a:cs typeface="Times New Roman" pitchFamily="18" charset="0"/>
              </a:rPr>
              <a:t>le schéma de ce jeu psychologique se met en place et se perpétue à travers la position de dépendance dans laquelle l’enfant se retrouve de fait ,position de passivité par assistanat.</a:t>
            </a:r>
          </a:p>
          <a:p>
            <a:r>
              <a:rPr lang="fr-FR" sz="2800" dirty="0" smtClean="0">
                <a:latin typeface="Times New Roman" pitchFamily="18" charset="0"/>
                <a:cs typeface="Times New Roman" pitchFamily="18" charset="0"/>
              </a:rPr>
              <a:t>Il y a des cas où le parent reproduit ce qu’il a vécu en se montrant soit exigeant, anxieux ou </a:t>
            </a:r>
            <a:r>
              <a:rPr lang="fr-FR" sz="2800" dirty="0" err="1" smtClean="0">
                <a:latin typeface="Times New Roman" pitchFamily="18" charset="0"/>
                <a:cs typeface="Times New Roman" pitchFamily="18" charset="0"/>
              </a:rPr>
              <a:t>répressif,etre</a:t>
            </a:r>
            <a:r>
              <a:rPr lang="fr-FR" sz="2800" dirty="0" smtClean="0">
                <a:latin typeface="Times New Roman" pitchFamily="18" charset="0"/>
                <a:cs typeface="Times New Roman" pitchFamily="18" charset="0"/>
              </a:rPr>
              <a:t> dans ce type de relations enferme l’enfant dans une spirale infernale .</a:t>
            </a:r>
            <a:endParaRPr lang="fr-FR"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la Victime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sz="2800" smtClean="0">
                <a:latin typeface="Times New Roman" pitchFamily="18" charset="0"/>
                <a:cs typeface="Times New Roman" pitchFamily="18" charset="0"/>
              </a:rPr>
              <a:t>Son </a:t>
            </a:r>
            <a:r>
              <a:rPr lang="fr-FR" sz="2800" dirty="0" smtClean="0">
                <a:latin typeface="Times New Roman" pitchFamily="18" charset="0"/>
                <a:cs typeface="Times New Roman" pitchFamily="18" charset="0"/>
              </a:rPr>
              <a:t>rôle est attirer l’attention sur elle parce qu’il y a des problèmes de manque affectif pour recevoir de la protection et de l’attention</a:t>
            </a:r>
          </a:p>
          <a:p>
            <a:pPr lvl="0"/>
            <a:r>
              <a:rPr lang="fr-FR" sz="2800" dirty="0" smtClean="0">
                <a:latin typeface="Times New Roman" pitchFamily="18" charset="0"/>
                <a:cs typeface="Times New Roman" pitchFamily="18" charset="0"/>
              </a:rPr>
              <a:t>tout le mal est dû au Persécuteur, et bien sûr cela lui donne l’image d’une personne irréprochable qui ne veut pas reconnaître ses responsabilités.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Le Sauveur</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sz="2800" dirty="0" smtClean="0">
                <a:latin typeface="Times New Roman" pitchFamily="18" charset="0"/>
                <a:cs typeface="Times New Roman" pitchFamily="18" charset="0"/>
              </a:rPr>
              <a:t>Etre Sauveur c’est tenir un rôle valorisant. Il permet d’avoir une bonne image de Soi, (pour soi et pour les autres). C’est mettre la victime en situation de dépendance et avoir le contrôle sur elle. Elle est donc placée en incapacité .</a:t>
            </a:r>
          </a:p>
          <a:p>
            <a:r>
              <a:rPr lang="fr-FR" sz="2800" dirty="0" smtClean="0">
                <a:latin typeface="Times New Roman" pitchFamily="18" charset="0"/>
                <a:cs typeface="Times New Roman" pitchFamily="18" charset="0"/>
              </a:rPr>
              <a:t>Souvent le sauveur est une ancienne Victime d’un autre Jeu qui ressent du mal-être en voyant la même situation se produire chez autrui.la prise de </a:t>
            </a:r>
            <a:r>
              <a:rPr lang="fr-FR" sz="2800" dirty="0" err="1" smtClean="0">
                <a:latin typeface="Times New Roman" pitchFamily="18" charset="0"/>
                <a:cs typeface="Times New Roman" pitchFamily="18" charset="0"/>
              </a:rPr>
              <a:t>role</a:t>
            </a:r>
            <a:r>
              <a:rPr lang="fr-FR" sz="2800" dirty="0" smtClean="0">
                <a:latin typeface="Times New Roman" pitchFamily="18" charset="0"/>
                <a:cs typeface="Times New Roman" pitchFamily="18" charset="0"/>
              </a:rPr>
              <a:t> est une manière d’oublier ses propres besoins insatisfaits.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Le Persécuteur</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57298"/>
            <a:ext cx="8229600" cy="5214974"/>
          </a:xfrm>
        </p:spPr>
        <p:txBody>
          <a:bodyPr>
            <a:normAutofit lnSpcReduction="10000"/>
          </a:bodyPr>
          <a:lstStyle/>
          <a:p>
            <a:r>
              <a:rPr lang="fr-FR" b="1" dirty="0" smtClean="0"/>
              <a:t> </a:t>
            </a:r>
            <a:r>
              <a:rPr lang="fr-FR" sz="2800" dirty="0" smtClean="0">
                <a:latin typeface="Times New Roman" pitchFamily="18" charset="0"/>
                <a:cs typeface="Times New Roman" pitchFamily="18" charset="0"/>
              </a:rPr>
              <a:t>libérer ses pulsions agressives sur quelqu’un d’autre, la Victime lui permet de tirer son intérêt. généralement c’est un Sauveur déçu ou une Victime qui a décidé de se protéger.</a:t>
            </a:r>
          </a:p>
          <a:p>
            <a:r>
              <a:rPr lang="fr-FR" sz="2800" dirty="0" smtClean="0">
                <a:latin typeface="Times New Roman" pitchFamily="18" charset="0"/>
                <a:cs typeface="Times New Roman" pitchFamily="18" charset="0"/>
              </a:rPr>
              <a:t>C’est lui qui établit les règles, décide et  dirige et au moindre écart il tient des propos dévalorisants afin de mettre son interlocuteur en position d’infériorité, à faire culpabiliser.</a:t>
            </a:r>
          </a:p>
          <a:p>
            <a:r>
              <a:rPr lang="fr-FR" sz="2800" dirty="0" smtClean="0">
                <a:latin typeface="Times New Roman" pitchFamily="18" charset="0"/>
                <a:cs typeface="Times New Roman" pitchFamily="18" charset="0"/>
              </a:rPr>
              <a:t>Derrière ce rôle le persécuteur cache une personne pétrifiée de peur face aux relations qui cherche à se défendre d’un ennemi imaginaire. La </a:t>
            </a:r>
            <a:r>
              <a:rPr lang="fr-FR" sz="2800" dirty="0" err="1" smtClean="0">
                <a:latin typeface="Times New Roman" pitchFamily="18" charset="0"/>
                <a:cs typeface="Times New Roman" pitchFamily="18" charset="0"/>
              </a:rPr>
              <a:t>victimelui</a:t>
            </a:r>
            <a:r>
              <a:rPr lang="fr-FR" sz="2800" dirty="0" smtClean="0">
                <a:latin typeface="Times New Roman" pitchFamily="18" charset="0"/>
                <a:cs typeface="Times New Roman" pitchFamily="18" charset="0"/>
              </a:rPr>
              <a:t> permet de  se sentir fort et capable .</a:t>
            </a:r>
          </a:p>
          <a:p>
            <a:pPr>
              <a:buNone/>
            </a:pPr>
            <a:endParaRPr lang="fr-FR"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218</Words>
  <Application>Microsoft Office PowerPoint</Application>
  <PresentationFormat>Affichage à l'écran (4:3)</PresentationFormat>
  <Paragraphs>25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Le Triangle de Karpman  </vt:lpstr>
      <vt:lpstr>Un Jeu psychologique, un agissement inconscient. </vt:lpstr>
      <vt:lpstr>En quoi consiste le rôle de la victime?</vt:lpstr>
      <vt:lpstr>Diapositive 4</vt:lpstr>
      <vt:lpstr>Diapositive 5</vt:lpstr>
      <vt:lpstr>la Victime</vt:lpstr>
      <vt:lpstr>Le Sauveur</vt:lpstr>
      <vt:lpstr>Le Persécuteur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Triangle de Karpman</dc:title>
  <dc:creator>A</dc:creator>
  <cp:lastModifiedBy>A</cp:lastModifiedBy>
  <cp:revision>169</cp:revision>
  <dcterms:created xsi:type="dcterms:W3CDTF">2019-12-01T16:24:08Z</dcterms:created>
  <dcterms:modified xsi:type="dcterms:W3CDTF">2021-02-05T17:22:50Z</dcterms:modified>
</cp:coreProperties>
</file>