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309A6D-C09C-4548-B29A-6CF363A7E532}" type="datetimeFigureOut">
              <a:rPr lang="fr-FR" smtClean="0"/>
              <a:pPr/>
              <a:t>09/04/2021</a:t>
            </a:fld>
            <a:endParaRPr lang="fr-BE"/>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BE"/>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a:xfrm>
            <a:off x="457201" y="6248207"/>
            <a:ext cx="5573483" cy="365125"/>
          </a:xfrm>
        </p:spPr>
        <p:txBody>
          <a:bodyPr/>
          <a:lstStyle/>
          <a:p>
            <a:endParaRPr lang="fr-BE"/>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0" name="Espace réservé du numéro de diapositive 9"/>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2" name="Espace réservé du pied de page 11"/>
          <p:cNvSpPr>
            <a:spLocks noGrp="1"/>
          </p:cNvSpPr>
          <p:nvPr>
            <p:ph type="ftr" sz="quarter" idx="17"/>
          </p:nvPr>
        </p:nvSpPr>
        <p:spPr/>
        <p:txBody>
          <a:bodyPr rtlCol="0"/>
          <a:lstStyle/>
          <a:p>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AA309A6D-C09C-4548-B29A-6CF363A7E532}" type="datetimeFigureOut">
              <a:rPr lang="fr-FR" smtClean="0"/>
              <a:pPr/>
              <a:t>09/04/2021</a:t>
            </a:fld>
            <a:endParaRPr lang="fr-BE"/>
          </a:p>
        </p:txBody>
      </p:sp>
      <p:sp>
        <p:nvSpPr>
          <p:cNvPr id="12" name="Espace réservé du numéro de diapositive 11"/>
          <p:cNvSpPr>
            <a:spLocks noGrp="1"/>
          </p:cNvSpPr>
          <p:nvPr>
            <p:ph type="sldNum" sz="quarter" idx="16"/>
          </p:nvPr>
        </p:nvSpPr>
        <p:spPr/>
        <p:txBody>
          <a:bodyPr rtlCol="0"/>
          <a:lstStyle/>
          <a:p>
            <a:fld id="{CF4668DC-857F-487D-BFFA-8C0CA5037977}" type="slidenum">
              <a:rPr lang="fr-BE" smtClean="0"/>
              <a:pPr/>
              <a:t>‹N°›</a:t>
            </a:fld>
            <a:endParaRPr lang="fr-BE"/>
          </a:p>
        </p:txBody>
      </p:sp>
      <p:sp>
        <p:nvSpPr>
          <p:cNvPr id="14" name="Espace réservé du pied de page 13"/>
          <p:cNvSpPr>
            <a:spLocks noGrp="1"/>
          </p:cNvSpPr>
          <p:nvPr>
            <p:ph type="ftr" sz="quarter" idx="17"/>
          </p:nvPr>
        </p:nvSpPr>
        <p:spPr/>
        <p:txBody>
          <a:bodyPr rtlCol="0"/>
          <a:lstStyle/>
          <a:p>
            <a:endParaRPr lang="fr-BE"/>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‹N°›</a:t>
            </a:fld>
            <a:endParaRPr lang="fr-BE"/>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AA309A6D-C09C-4548-B29A-6CF363A7E532}" type="datetimeFigureOut">
              <a:rPr lang="fr-FR" smtClean="0"/>
              <a:pPr/>
              <a:t>09/04/2021</a:t>
            </a:fld>
            <a:endParaRPr lang="fr-BE"/>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F4668DC-857F-487D-BFFA-8C0CA5037977}" type="slidenum">
              <a:rPr lang="fr-BE" smtClean="0"/>
              <a:pPr/>
              <a:t>‹N°›</a:t>
            </a:fld>
            <a:endParaRPr lang="fr-BE"/>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BE"/>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309A6D-C09C-4548-B29A-6CF363A7E532}" type="datetimeFigureOut">
              <a:rPr lang="fr-FR" smtClean="0"/>
              <a:pPr/>
              <a:t>09/04/2021</a:t>
            </a:fld>
            <a:endParaRPr lang="fr-BE"/>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BE"/>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4" name="Titre 1"/>
          <p:cNvSpPr txBox="1">
            <a:spLocks/>
          </p:cNvSpPr>
          <p:nvPr/>
        </p:nvSpPr>
        <p:spPr>
          <a:xfrm>
            <a:off x="2157418" y="285728"/>
            <a:ext cx="6986582" cy="1470025"/>
          </a:xfrm>
          <a:prstGeom prst="rect">
            <a:avLst/>
          </a:prstGeom>
        </p:spPr>
        <p:txBody>
          <a:bodyPr vert="horz" lIns="91440" tIns="45720" rIns="91440" bIns="45720" rtlCol="0" anchor="ctr">
            <a:normAutofit fontScale="82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مقياس إعلام آلي</a:t>
            </a:r>
            <a:r>
              <a:rPr lang="fr-CA" sz="4400" dirty="0" smtClean="0">
                <a:latin typeface="+mj-lt"/>
                <a:ea typeface="+mj-ea"/>
                <a:cs typeface="+mj-cs"/>
              </a:rPr>
              <a:t>2</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r>
            <a:br>
              <a:rPr kumimoji="0" lang="ar-DZ" sz="4400" b="0" i="0" u="none" strike="noStrike" kern="1200" cap="none" spc="0" normalizeH="0" baseline="0" noProof="0" dirty="0" smtClean="0">
                <a:ln>
                  <a:noFill/>
                </a:ln>
                <a:solidFill>
                  <a:schemeClr val="tx1"/>
                </a:solidFill>
                <a:effectLst/>
                <a:uLnTx/>
                <a:uFillTx/>
                <a:latin typeface="+mj-lt"/>
                <a:ea typeface="+mj-ea"/>
                <a:cs typeface="+mj-cs"/>
              </a:rPr>
            </a:br>
            <a:r>
              <a:rPr kumimoji="0" lang="ar-DZ" sz="4400" b="0" i="0" u="none" strike="noStrike" kern="1200" cap="none" spc="0" normalizeH="0" baseline="0" noProof="0" dirty="0" smtClean="0">
                <a:ln>
                  <a:noFill/>
                </a:ln>
                <a:solidFill>
                  <a:schemeClr val="tx1"/>
                </a:solidFill>
                <a:effectLst/>
                <a:uLnTx/>
                <a:uFillTx/>
                <a:latin typeface="+mj-lt"/>
                <a:ea typeface="+mj-ea"/>
                <a:cs typeface="+mj-cs"/>
              </a:rPr>
              <a:t>سنة أولي </a:t>
            </a:r>
            <a:r>
              <a:rPr lang="ar-DZ" sz="4400" dirty="0" smtClean="0">
                <a:latin typeface="+mj-lt"/>
                <a:ea typeface="+mj-ea"/>
                <a:cs typeface="+mj-cs"/>
              </a:rPr>
              <a:t>جدع مشترك</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0" i="0" u="none" strike="noStrike" kern="1200" cap="none" spc="0" normalizeH="0" baseline="0" noProof="0" dirty="0" smtClean="0">
                <a:ln>
                  <a:noFill/>
                </a:ln>
                <a:solidFill>
                  <a:schemeClr val="tx1"/>
                </a:solidFill>
                <a:effectLst/>
                <a:uLnTx/>
                <a:uFillTx/>
                <a:latin typeface="+mj-lt"/>
                <a:ea typeface="+mj-ea"/>
                <a:cs typeface="+mj-cs"/>
              </a:rPr>
              <a:t>علوم اجتماعية</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re 1"/>
          <p:cNvSpPr txBox="1">
            <a:spLocks/>
          </p:cNvSpPr>
          <p:nvPr/>
        </p:nvSpPr>
        <p:spPr>
          <a:xfrm>
            <a:off x="2667000" y="2571744"/>
            <a:ext cx="6477000" cy="1828800"/>
          </a:xfrm>
          <a:prstGeom prst="rect">
            <a:avLst/>
          </a:prstGeom>
        </p:spPr>
        <p:txBody>
          <a:bodyPr vert="horz" anchor="b">
            <a:normAutofit fontScale="900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400" b="1" i="0" u="none" strike="noStrike" kern="1200" cap="all" spc="0" normalizeH="0" baseline="0" noProof="0" dirty="0" smtClean="0">
                <a:ln>
                  <a:noFill/>
                </a:ln>
                <a:solidFill>
                  <a:schemeClr val="tx2"/>
                </a:solidFill>
                <a:effectLst/>
                <a:uLnTx/>
                <a:uFillTx/>
                <a:latin typeface="+mj-lt"/>
                <a:ea typeface="+mj-ea"/>
                <a:cs typeface="+mj-cs"/>
              </a:rPr>
              <a:t>المحاضرة </a:t>
            </a:r>
            <a:r>
              <a:rPr kumimoji="0" lang="fr-CA" sz="4400" b="1" i="0" u="none" strike="noStrike" kern="1200" cap="all" spc="0" normalizeH="0" baseline="0" noProof="0" dirty="0" smtClean="0">
                <a:ln>
                  <a:noFill/>
                </a:ln>
                <a:solidFill>
                  <a:schemeClr val="tx2"/>
                </a:solidFill>
                <a:effectLst/>
                <a:uLnTx/>
                <a:uFillTx/>
                <a:latin typeface="+mj-lt"/>
                <a:ea typeface="+mj-ea"/>
                <a:cs typeface="+mj-cs"/>
              </a:rPr>
              <a:t>06</a:t>
            </a:r>
            <a:r>
              <a:rPr kumimoji="0" lang="ar-DZ" sz="4400" b="1" i="0" u="none" strike="noStrike" kern="1200" cap="all" spc="0" normalizeH="0" baseline="0" noProof="0" dirty="0" smtClean="0">
                <a:ln>
                  <a:noFill/>
                </a:ln>
                <a:solidFill>
                  <a:schemeClr val="tx2"/>
                </a:solidFill>
                <a:effectLst/>
                <a:uLnTx/>
                <a:uFillTx/>
                <a:latin typeface="+mj-lt"/>
                <a:ea typeface="+mj-ea"/>
                <a:cs typeface="+mj-cs"/>
              </a:rPr>
              <a:t>:</a:t>
            </a:r>
            <a:r>
              <a:rPr kumimoji="0" lang="fr-CA" sz="4400" b="1" i="0" u="none" strike="noStrike" kern="1200" cap="all" spc="0" normalizeH="0" baseline="0" noProof="0" dirty="0" smtClean="0">
                <a:ln>
                  <a:noFill/>
                </a:ln>
                <a:solidFill>
                  <a:schemeClr val="tx2"/>
                </a:solidFill>
                <a:effectLst/>
                <a:uLnTx/>
                <a:uFillTx/>
                <a:latin typeface="+mj-lt"/>
                <a:ea typeface="+mj-ea"/>
                <a:cs typeface="+mj-cs"/>
              </a:rPr>
              <a:t/>
            </a:r>
            <a:br>
              <a:rPr kumimoji="0" lang="fr-CA" sz="4400" b="1" i="0" u="none" strike="noStrike" kern="1200" cap="all" spc="0" normalizeH="0" baseline="0" noProof="0" dirty="0" smtClean="0">
                <a:ln>
                  <a:noFill/>
                </a:ln>
                <a:solidFill>
                  <a:schemeClr val="tx2"/>
                </a:solidFill>
                <a:effectLst/>
                <a:uLnTx/>
                <a:uFillTx/>
                <a:latin typeface="+mj-lt"/>
                <a:ea typeface="+mj-ea"/>
                <a:cs typeface="+mj-cs"/>
              </a:rPr>
            </a:br>
            <a:r>
              <a:rPr kumimoji="0" lang="ar-SA" sz="4400" b="1" i="0" u="none" strike="noStrike" kern="1200" cap="all" spc="0" normalizeH="0" baseline="0" noProof="0" dirty="0" smtClean="0">
                <a:ln>
                  <a:noFill/>
                </a:ln>
                <a:solidFill>
                  <a:schemeClr val="tx2"/>
                </a:solidFill>
                <a:effectLst/>
                <a:uLnTx/>
                <a:uFillTx/>
                <a:latin typeface="+mj-lt"/>
                <a:ea typeface="+mj-ea"/>
                <a:cs typeface="+mj-cs"/>
              </a:rPr>
              <a:t> </a:t>
            </a:r>
            <a:r>
              <a:rPr kumimoji="0" lang="ar-DZ" sz="4400" b="1" i="0" u="none" strike="noStrike" kern="1200" cap="all" spc="0" normalizeH="0" baseline="0" noProof="0" dirty="0" smtClean="0">
                <a:ln>
                  <a:noFill/>
                </a:ln>
                <a:solidFill>
                  <a:schemeClr val="tx2"/>
                </a:solidFill>
                <a:effectLst/>
                <a:uLnTx/>
                <a:uFillTx/>
                <a:latin typeface="+mj-lt"/>
                <a:ea typeface="+mj-ea"/>
                <a:cs typeface="+mj-cs"/>
              </a:rPr>
              <a:t>أهم</a:t>
            </a:r>
            <a:r>
              <a:rPr kumimoji="0" lang="ar-DZ" sz="4400" b="1" i="0" u="none" strike="noStrike" kern="1200" cap="all" spc="0" normalizeH="0" noProof="0" dirty="0" smtClean="0">
                <a:ln>
                  <a:noFill/>
                </a:ln>
                <a:solidFill>
                  <a:schemeClr val="tx2"/>
                </a:solidFill>
                <a:effectLst/>
                <a:uLnTx/>
                <a:uFillTx/>
                <a:latin typeface="+mj-lt"/>
                <a:ea typeface="+mj-ea"/>
                <a:cs typeface="+mj-cs"/>
              </a:rPr>
              <a:t> </a:t>
            </a:r>
            <a:r>
              <a:rPr kumimoji="0" lang="ar-SA" sz="4400" b="1" i="0" u="none" strike="noStrike" kern="1200" cap="all" spc="0" normalizeH="0" baseline="0" noProof="0" dirty="0" smtClean="0">
                <a:ln>
                  <a:noFill/>
                </a:ln>
                <a:solidFill>
                  <a:schemeClr val="tx2"/>
                </a:solidFill>
                <a:effectLst/>
                <a:uLnTx/>
                <a:uFillTx/>
                <a:latin typeface="+mj-lt"/>
                <a:ea typeface="+mj-ea"/>
                <a:cs typeface="+mj-cs"/>
              </a:rPr>
              <a:t>مواقع التّواصُل الاجتماعيّ</a:t>
            </a:r>
            <a:r>
              <a:rPr kumimoji="0" lang="fr-FR" sz="4400" b="0" i="0" u="none" strike="noStrike" kern="1200" cap="all" spc="0" normalizeH="0" baseline="0" noProof="0" dirty="0" smtClean="0">
                <a:ln>
                  <a:noFill/>
                </a:ln>
                <a:solidFill>
                  <a:schemeClr val="tx2"/>
                </a:solidFill>
                <a:effectLst/>
                <a:uLnTx/>
                <a:uFillTx/>
                <a:latin typeface="+mj-lt"/>
                <a:ea typeface="+mj-ea"/>
                <a:cs typeface="+mj-cs"/>
              </a:rPr>
              <a:t/>
            </a:r>
            <a:br>
              <a:rPr kumimoji="0" lang="fr-FR" sz="4400" b="0" i="0" u="none" strike="noStrike" kern="1200" cap="all" spc="0" normalizeH="0" baseline="0" noProof="0" dirty="0" smtClean="0">
                <a:ln>
                  <a:noFill/>
                </a:ln>
                <a:solidFill>
                  <a:schemeClr val="tx2"/>
                </a:solidFill>
                <a:effectLst/>
                <a:uLnTx/>
                <a:uFillTx/>
                <a:latin typeface="+mj-lt"/>
                <a:ea typeface="+mj-ea"/>
                <a:cs typeface="+mj-cs"/>
              </a:rPr>
            </a:br>
            <a:endParaRPr kumimoji="0" lang="fr-FR" sz="4400" b="0" i="0" u="none" strike="noStrike" kern="1200" cap="all" spc="0" normalizeH="0" baseline="0" noProof="0" dirty="0">
              <a:ln>
                <a:noFill/>
              </a:ln>
              <a:solidFill>
                <a:schemeClr val="tx2"/>
              </a:solidFill>
              <a:effectLst/>
              <a:uLnTx/>
              <a:uFillTx/>
              <a:latin typeface="+mj-lt"/>
              <a:ea typeface="+mj-ea"/>
              <a:cs typeface="+mj-cs"/>
            </a:endParaRPr>
          </a:p>
        </p:txBody>
      </p:sp>
      <p:sp>
        <p:nvSpPr>
          <p:cNvPr id="6" name="Sous-titre 4"/>
          <p:cNvSpPr txBox="1">
            <a:spLocks/>
          </p:cNvSpPr>
          <p:nvPr/>
        </p:nvSpPr>
        <p:spPr>
          <a:xfrm>
            <a:off x="2438400" y="5429264"/>
            <a:ext cx="6705600" cy="523220"/>
          </a:xfrm>
          <a:prstGeom prst="rect">
            <a:avLst/>
          </a:prstGeom>
          <a:noFill/>
        </p:spPr>
        <p:txBody>
          <a:bodyPr vert="horz" wrap="square" rtlCol="0" anchor="ctr">
            <a:spAutoFit/>
          </a:bodyPr>
          <a:lstStyle/>
          <a:p>
            <a:pPr marL="0" marR="0" lvl="0" indent="0" algn="r" defTabSz="914400" rtl="1" eaLnBrk="1" fontAlgn="auto" latinLnBrk="0" hangingPunct="1">
              <a:lnSpc>
                <a:spcPct val="100000"/>
              </a:lnSpc>
              <a:spcBef>
                <a:spcPts val="700"/>
              </a:spcBef>
              <a:spcAft>
                <a:spcPts val="0"/>
              </a:spcAft>
              <a:buClr>
                <a:schemeClr val="accent2"/>
              </a:buClr>
              <a:buSzPct val="60000"/>
              <a:buFont typeface="Wingdings"/>
              <a:buNone/>
              <a:tabLst/>
              <a:defRPr/>
            </a:pPr>
            <a:r>
              <a:rPr kumimoji="0" lang="ar-DZ" sz="2800" b="1" i="0" u="none" strike="noStrike" kern="1200" cap="none" spc="0" normalizeH="0" baseline="0" noProof="0" dirty="0" smtClean="0">
                <a:ln>
                  <a:noFill/>
                </a:ln>
                <a:solidFill>
                  <a:srgbClr val="FFFFFF"/>
                </a:solidFill>
                <a:effectLst/>
                <a:uLnTx/>
                <a:uFillTx/>
                <a:latin typeface="+mn-lt"/>
                <a:ea typeface="+mn-ea"/>
                <a:cs typeface="+mn-cs"/>
              </a:rPr>
              <a:t>الأستاذة بريشي</a:t>
            </a:r>
            <a:endParaRPr kumimoji="0" lang="fr-FR" sz="2800" b="1" i="0" u="none" strike="noStrike" kern="1200" cap="none" spc="0" normalizeH="0" baseline="0" noProof="0" dirty="0">
              <a:ln>
                <a:noFill/>
              </a:ln>
              <a:solidFill>
                <a:srgbClr val="FFFFFF"/>
              </a:solidFill>
              <a:effectLst/>
              <a:uLnTx/>
              <a:uFillTx/>
              <a:latin typeface="+mn-lt"/>
              <a:ea typeface="+mn-ea"/>
              <a:cs typeface="+mn-cs"/>
            </a:endParaRPr>
          </a:p>
        </p:txBody>
      </p:sp>
      <p:pic>
        <p:nvPicPr>
          <p:cNvPr id="17410" name="Picture 2" descr="تعريف الفيس بوك"/>
          <p:cNvPicPr>
            <a:picLocks noChangeAspect="1" noChangeArrowheads="1"/>
          </p:cNvPicPr>
          <p:nvPr/>
        </p:nvPicPr>
        <p:blipFill>
          <a:blip r:embed="rId2"/>
          <a:srcRect/>
          <a:stretch>
            <a:fillRect/>
          </a:stretch>
        </p:blipFill>
        <p:spPr bwMode="auto">
          <a:xfrm>
            <a:off x="0" y="0"/>
            <a:ext cx="3286116" cy="2728898"/>
          </a:xfrm>
          <a:prstGeom prst="rect">
            <a:avLst/>
          </a:prstGeom>
          <a:noFill/>
        </p:spPr>
      </p:pic>
      <p:pic>
        <p:nvPicPr>
          <p:cNvPr id="8" name="Picture 2" descr="بحث عن اليوتيوب"/>
          <p:cNvPicPr>
            <a:picLocks noChangeAspect="1" noChangeArrowheads="1"/>
          </p:cNvPicPr>
          <p:nvPr/>
        </p:nvPicPr>
        <p:blipFill>
          <a:blip r:embed="rId3"/>
          <a:srcRect/>
          <a:stretch>
            <a:fillRect/>
          </a:stretch>
        </p:blipFill>
        <p:spPr bwMode="auto">
          <a:xfrm>
            <a:off x="0" y="4214818"/>
            <a:ext cx="3286116" cy="1857392"/>
          </a:xfrm>
          <a:prstGeom prst="rect">
            <a:avLst/>
          </a:prstGeom>
          <a:noFill/>
        </p:spPr>
      </p:pic>
      <p:pic>
        <p:nvPicPr>
          <p:cNvPr id="9" name="Picture 2" descr="تويتر - ويكيبيديا"/>
          <p:cNvPicPr>
            <a:picLocks noChangeAspect="1" noChangeArrowheads="1"/>
          </p:cNvPicPr>
          <p:nvPr/>
        </p:nvPicPr>
        <p:blipFill>
          <a:blip r:embed="rId4" cstate="print"/>
          <a:srcRect/>
          <a:stretch>
            <a:fillRect/>
          </a:stretch>
        </p:blipFill>
        <p:spPr bwMode="auto">
          <a:xfrm>
            <a:off x="214282" y="2428868"/>
            <a:ext cx="3071834" cy="17859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b="1" dirty="0" err="1" smtClean="0"/>
              <a:t>LinkedIn</a:t>
            </a:r>
            <a:r>
              <a:rPr lang="fr-FR" b="1" dirty="0" smtClean="0"/>
              <a:t> </a:t>
            </a:r>
            <a:r>
              <a:rPr lang="ar-DZ" b="1" dirty="0" smtClean="0"/>
              <a:t>مميزات </a:t>
            </a:r>
            <a:endParaRPr lang="fr-FR" b="1" dirty="0"/>
          </a:p>
        </p:txBody>
      </p:sp>
      <p:sp>
        <p:nvSpPr>
          <p:cNvPr id="3" name="Espace réservé du contenu 2"/>
          <p:cNvSpPr>
            <a:spLocks noGrp="1"/>
          </p:cNvSpPr>
          <p:nvPr>
            <p:ph sz="quarter" idx="1"/>
          </p:nvPr>
        </p:nvSpPr>
        <p:spPr/>
        <p:txBody>
          <a:bodyPr>
            <a:normAutofit/>
          </a:bodyPr>
          <a:lstStyle/>
          <a:p>
            <a:pPr algn="just" rtl="1"/>
            <a:r>
              <a:rPr lang="ar-DZ" dirty="0" smtClean="0"/>
              <a:t>يختلف موقع </a:t>
            </a:r>
            <a:r>
              <a:rPr lang="fr-FR" dirty="0" err="1" smtClean="0"/>
              <a:t>LinkedIn</a:t>
            </a:r>
            <a:r>
              <a:rPr lang="fr-FR" dirty="0" smtClean="0"/>
              <a:t> </a:t>
            </a:r>
            <a:r>
              <a:rPr lang="ar-DZ" dirty="0" smtClean="0"/>
              <a:t>عن غيره من الشبكات الاجتماعية الترفيهية </a:t>
            </a:r>
            <a:r>
              <a:rPr lang="ar-DZ" dirty="0" smtClean="0"/>
              <a:t>مثل:</a:t>
            </a:r>
            <a:r>
              <a:rPr lang="fr-FR" dirty="0" err="1" smtClean="0"/>
              <a:t>Faceboo</a:t>
            </a:r>
            <a:r>
              <a:rPr lang="ar-DZ" dirty="0" smtClean="0"/>
              <a:t> و</a:t>
            </a:r>
            <a:r>
              <a:rPr lang="fr-FR" dirty="0" err="1" smtClean="0"/>
              <a:t>Myspace</a:t>
            </a:r>
            <a:r>
              <a:rPr lang="fr-FR" b="1" dirty="0" smtClean="0"/>
              <a:t> </a:t>
            </a:r>
            <a:r>
              <a:rPr lang="ar-DZ" b="1" dirty="0" smtClean="0"/>
              <a:t>...</a:t>
            </a:r>
            <a:r>
              <a:rPr lang="ar-DZ" dirty="0" smtClean="0"/>
              <a:t>كونه </a:t>
            </a:r>
            <a:r>
              <a:rPr lang="ar-DZ" dirty="0" smtClean="0"/>
              <a:t>يوفّر الاتصالات المهنية لمستخدميه، ويُمكن للمستخدم إنشاء ملف شخصي له مشابه للسيرة الذاتية، وتلخيص حياته المهنيّة فيه، والإعلان عن مهاراته الخاصة، والمؤهلات العلمية والخبرات </a:t>
            </a:r>
            <a:r>
              <a:rPr lang="ar-DZ" dirty="0" smtClean="0"/>
              <a:t>العملية، </a:t>
            </a:r>
            <a:r>
              <a:rPr lang="ar-DZ" dirty="0" smtClean="0"/>
              <a:t>ويُسمح للمُستخدمين بتطوير وظائفهم من خلال البحث عن الوظائف، والخدمة في هذا الموقع </a:t>
            </a:r>
            <a:r>
              <a:rPr lang="ar-DZ" dirty="0" smtClean="0"/>
              <a:t>المجاني.</a:t>
            </a:r>
            <a:r>
              <a:rPr lang="ar-DZ" dirty="0" smtClean="0"/>
              <a:t/>
            </a:r>
            <a:br>
              <a:rPr lang="ar-DZ"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err="1" smtClean="0"/>
              <a:t>الفيسبوك</a:t>
            </a:r>
            <a:r>
              <a:rPr lang="ar-DZ" b="1" dirty="0" smtClean="0"/>
              <a:t>:</a:t>
            </a:r>
            <a:endParaRPr lang="fr-FR" dirty="0"/>
          </a:p>
        </p:txBody>
      </p:sp>
      <p:sp>
        <p:nvSpPr>
          <p:cNvPr id="3" name="Espace réservé du contenu 2"/>
          <p:cNvSpPr>
            <a:spLocks noGrp="1"/>
          </p:cNvSpPr>
          <p:nvPr>
            <p:ph sz="quarter" idx="1"/>
          </p:nvPr>
        </p:nvSpPr>
        <p:spPr/>
        <p:txBody>
          <a:bodyPr>
            <a:normAutofit/>
          </a:bodyPr>
          <a:lstStyle/>
          <a:p>
            <a:pPr algn="r" rtl="1"/>
            <a:r>
              <a:rPr lang="ar-DZ" dirty="0" smtClean="0"/>
              <a:t>هو موقع تواصل اجتماعيّ مجّاني، متوفِّر بسبعٍ وثلاثين لغةً مختلفةً </a:t>
            </a:r>
            <a:r>
              <a:rPr lang="ar-DZ" dirty="0" smtClean="0"/>
              <a:t>يُعتبر </a:t>
            </a:r>
            <a:r>
              <a:rPr lang="ar-DZ" dirty="0" smtClean="0"/>
              <a:t>موقع </a:t>
            </a:r>
            <a:r>
              <a:rPr lang="ar-DZ" dirty="0" err="1" smtClean="0"/>
              <a:t>الفيسبوك</a:t>
            </a:r>
            <a:r>
              <a:rPr lang="ar-DZ" dirty="0" smtClean="0"/>
              <a:t> من المواقع الأكثر شهرةً في قائمة مواقع التواصل الاجتماعي والأكثر استخداماً على </a:t>
            </a:r>
            <a:r>
              <a:rPr lang="ar-DZ" dirty="0" smtClean="0"/>
              <a:t>الإطلاق.</a:t>
            </a:r>
            <a:endParaRPr lang="fr-FR" dirty="0"/>
          </a:p>
        </p:txBody>
      </p:sp>
      <p:pic>
        <p:nvPicPr>
          <p:cNvPr id="16386" name="Picture 2" descr="إيجابيات وسلبيات الفيس بوك"/>
          <p:cNvPicPr>
            <a:picLocks noChangeAspect="1" noChangeArrowheads="1"/>
          </p:cNvPicPr>
          <p:nvPr/>
        </p:nvPicPr>
        <p:blipFill>
          <a:blip r:embed="rId2"/>
          <a:srcRect/>
          <a:stretch>
            <a:fillRect/>
          </a:stretch>
        </p:blipFill>
        <p:spPr bwMode="auto">
          <a:xfrm>
            <a:off x="0" y="3286124"/>
            <a:ext cx="6000750" cy="2857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تعريف </a:t>
            </a:r>
            <a:r>
              <a:rPr lang="ar-DZ" b="1" dirty="0" err="1" smtClean="0"/>
              <a:t>الفايسبوك</a:t>
            </a:r>
            <a:endParaRPr lang="fr-FR" b="1" dirty="0"/>
          </a:p>
        </p:txBody>
      </p:sp>
      <p:sp>
        <p:nvSpPr>
          <p:cNvPr id="3" name="Espace réservé du contenu 2"/>
          <p:cNvSpPr>
            <a:spLocks noGrp="1"/>
          </p:cNvSpPr>
          <p:nvPr>
            <p:ph sz="quarter" idx="1"/>
          </p:nvPr>
        </p:nvSpPr>
        <p:spPr/>
        <p:txBody>
          <a:bodyPr>
            <a:normAutofit/>
          </a:bodyPr>
          <a:lstStyle/>
          <a:p>
            <a:pPr algn="r" rtl="1"/>
            <a:r>
              <a:rPr lang="ar-DZ" dirty="0" err="1" smtClean="0"/>
              <a:t>الفيس</a:t>
            </a:r>
            <a:r>
              <a:rPr lang="ar-DZ" dirty="0" smtClean="0"/>
              <a:t> </a:t>
            </a:r>
            <a:r>
              <a:rPr lang="ar-DZ" dirty="0" err="1" smtClean="0"/>
              <a:t>بوك</a:t>
            </a:r>
            <a:r>
              <a:rPr lang="ar-DZ" dirty="0" smtClean="0"/>
              <a:t> </a:t>
            </a:r>
            <a:r>
              <a:rPr lang="ar-DZ" dirty="0" smtClean="0"/>
              <a:t>بالإنجليزيّة</a:t>
            </a:r>
            <a:r>
              <a:rPr lang="ar-DZ" dirty="0" smtClean="0"/>
              <a:t>: </a:t>
            </a:r>
            <a:r>
              <a:rPr lang="fr-FR" dirty="0" err="1" smtClean="0"/>
              <a:t>Facebook</a:t>
            </a:r>
            <a:r>
              <a:rPr lang="fr-FR" dirty="0" smtClean="0"/>
              <a:t>، </a:t>
            </a:r>
            <a:r>
              <a:rPr lang="ar-DZ" dirty="0" smtClean="0"/>
              <a:t>واختصاره </a:t>
            </a:r>
            <a:r>
              <a:rPr lang="fr-FR" dirty="0" smtClean="0"/>
              <a:t>FB، </a:t>
            </a:r>
            <a:r>
              <a:rPr lang="ar-DZ" dirty="0" smtClean="0"/>
              <a:t>أو </a:t>
            </a:r>
            <a:r>
              <a:rPr lang="fr-FR" dirty="0" smtClean="0"/>
              <a:t>fb </a:t>
            </a:r>
            <a:r>
              <a:rPr lang="ar-DZ" dirty="0" smtClean="0"/>
              <a:t>هو: موقع إلكترونيّ تمّ إطلاقه رسميّاً في </a:t>
            </a:r>
            <a:r>
              <a:rPr lang="ar-DZ" dirty="0" smtClean="0"/>
              <a:t>4فبراير </a:t>
            </a:r>
            <a:r>
              <a:rPr lang="ar-DZ" dirty="0" smtClean="0"/>
              <a:t>2004م، وهو يُستخدَم؛ للتواصُل الاجتماعيّ، ويُعتبَر الشبكة الاجتماعيّة الأكثر شعبيّة، وشُهرة على شبكة </a:t>
            </a:r>
            <a:r>
              <a:rPr lang="ar-DZ" dirty="0" smtClean="0"/>
              <a:t>الإنترنت.</a:t>
            </a:r>
          </a:p>
          <a:p>
            <a:pPr algn="r" rtl="1"/>
            <a:r>
              <a:rPr lang="ar-DZ" dirty="0" smtClean="0"/>
              <a:t>يتيح </a:t>
            </a:r>
            <a:r>
              <a:rPr lang="ar-DZ" dirty="0" smtClean="0"/>
              <a:t>الموقع لمُستخدميه إمكانيّة إنشاء صفحات شخصيّة، بالإضافة إلى رفع الصور ومقاطع الفيديو عبره، كما يمكن للمستخدمين التراسل مع بعضهم البعض عن طريق إرسال الرسائل </a:t>
            </a:r>
            <a:r>
              <a:rPr lang="ar-DZ" dirty="0" smtClean="0"/>
              <a:t>الشخصيّة. </a:t>
            </a:r>
            <a:r>
              <a:rPr lang="ar-DZ" dirty="0" smtClean="0"/>
              <a:t/>
            </a:r>
            <a:br>
              <a:rPr lang="ar-DZ"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نشأة وتطور </a:t>
            </a:r>
            <a:r>
              <a:rPr lang="ar-DZ" b="1" dirty="0" err="1" smtClean="0"/>
              <a:t>الفيسبوك</a:t>
            </a:r>
            <a:r>
              <a:rPr lang="ar-DZ" dirty="0" smtClean="0"/>
              <a:t>:</a:t>
            </a: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rtl="1"/>
            <a:r>
              <a:rPr lang="ar-DZ" dirty="0" smtClean="0"/>
              <a:t>وتَرجع فكرة إنشاء موقع </a:t>
            </a:r>
            <a:r>
              <a:rPr lang="ar-DZ" dirty="0" err="1" smtClean="0"/>
              <a:t>الفيسبوك</a:t>
            </a:r>
            <a:r>
              <a:rPr lang="ar-DZ" dirty="0" smtClean="0"/>
              <a:t> إلى الأمريكي </a:t>
            </a:r>
            <a:r>
              <a:rPr lang="fr-FR" dirty="0" smtClean="0"/>
              <a:t>Mark </a:t>
            </a:r>
            <a:r>
              <a:rPr lang="fr-FR" dirty="0" err="1" smtClean="0"/>
              <a:t>Zuckerberg</a:t>
            </a:r>
            <a:r>
              <a:rPr lang="ar-DZ" dirty="0" smtClean="0"/>
              <a:t>؛ </a:t>
            </a:r>
            <a:r>
              <a:rPr lang="ar-DZ" dirty="0" smtClean="0"/>
              <a:t>وقد كان طالباً بجامعة هارفارد الأمريكية، وقد استعان باثنين من زملائه بالجامعة وهما: (</a:t>
            </a:r>
            <a:r>
              <a:rPr lang="ar-DZ" dirty="0" err="1" smtClean="0"/>
              <a:t>داستين</a:t>
            </a:r>
            <a:r>
              <a:rPr lang="ar-DZ" dirty="0" smtClean="0"/>
              <a:t> </a:t>
            </a:r>
            <a:r>
              <a:rPr lang="ar-DZ" dirty="0" err="1" smtClean="0"/>
              <a:t>موسكوفيتز</a:t>
            </a:r>
            <a:r>
              <a:rPr lang="ar-DZ" dirty="0" smtClean="0"/>
              <a:t>، وكريس </a:t>
            </a:r>
            <a:r>
              <a:rPr lang="ar-DZ" dirty="0" err="1" smtClean="0"/>
              <a:t>هيوز</a:t>
            </a:r>
            <a:r>
              <a:rPr lang="ar-DZ" dirty="0" smtClean="0"/>
              <a:t>)، حيث قاموا بتصميم موقعاً للتواصل بين طلاب الجامعة ليمكنهم من تبادل أخبارهم وصورهم وآرائهم</a:t>
            </a:r>
            <a:r>
              <a:rPr lang="ar-DZ" dirty="0" smtClean="0"/>
              <a:t>.</a:t>
            </a:r>
          </a:p>
          <a:p>
            <a:pPr algn="just" rtl="1"/>
            <a:r>
              <a:rPr lang="ar-DZ" dirty="0" smtClean="0"/>
              <a:t>واستمر موقع </a:t>
            </a:r>
            <a:r>
              <a:rPr lang="ar-DZ" dirty="0" err="1" smtClean="0"/>
              <a:t>الفيسبوك</a:t>
            </a:r>
            <a:r>
              <a:rPr lang="ar-DZ" dirty="0" smtClean="0"/>
              <a:t> في اقتصاره على طلاب الجامعات والمدارس الثانوية لمدة سنتين، ثم قرر </a:t>
            </a:r>
            <a:r>
              <a:rPr lang="ar-DZ" dirty="0" err="1" smtClean="0"/>
              <a:t>جزكربيرج</a:t>
            </a:r>
            <a:r>
              <a:rPr lang="ar-DZ" dirty="0" smtClean="0"/>
              <a:t> أن يخطو خطوة أخرى للأمام؛ وهى أن يفتح أبواب موقعه أمام كل من يرغب في </a:t>
            </a:r>
            <a:r>
              <a:rPr lang="ar-DZ" dirty="0" smtClean="0"/>
              <a:t>استخدامه.</a:t>
            </a:r>
            <a:r>
              <a:rPr lang="ar-DZ" dirty="0" smtClean="0"/>
              <a:t> </a:t>
            </a:r>
            <a:r>
              <a:rPr lang="ar-DZ" dirty="0" smtClean="0"/>
              <a:t>أخد </a:t>
            </a:r>
            <a:r>
              <a:rPr lang="ar-DZ" dirty="0" smtClean="0"/>
              <a:t>موقع </a:t>
            </a:r>
            <a:r>
              <a:rPr lang="ar-DZ" dirty="0" err="1" smtClean="0"/>
              <a:t>الفيسبوك</a:t>
            </a:r>
            <a:r>
              <a:rPr lang="ar-DZ" dirty="0" smtClean="0"/>
              <a:t> في الانتشار والتطوير في تقنياته، وتعددت اللغات التي يدعمها حتى أصبح </a:t>
            </a:r>
            <a:r>
              <a:rPr lang="ar-DZ" dirty="0" err="1" smtClean="0"/>
              <a:t>الفيسبوك</a:t>
            </a:r>
            <a:r>
              <a:rPr lang="ar-DZ" dirty="0" smtClean="0"/>
              <a:t> أكثر مواقع التواصل الاجتماعي </a:t>
            </a:r>
            <a:r>
              <a:rPr lang="ar-DZ" dirty="0" smtClean="0"/>
              <a:t>استخداماً</a:t>
            </a:r>
            <a:r>
              <a:rPr lang="ar-DZ" dirty="0" smtClean="0"/>
              <a:t> ، وانتهى </a:t>
            </a:r>
            <a:r>
              <a:rPr lang="ar-DZ" dirty="0" err="1" smtClean="0"/>
              <a:t>به</a:t>
            </a:r>
            <a:r>
              <a:rPr lang="ar-DZ" dirty="0" smtClean="0"/>
              <a:t> الأمر كموقع متاح </a:t>
            </a:r>
            <a:r>
              <a:rPr lang="ar-DZ" dirty="0" smtClean="0"/>
              <a:t>للجميع.</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t/>
            </a:r>
            <a:br>
              <a:rPr lang="ar-DZ" b="1" dirty="0" smtClean="0"/>
            </a:br>
            <a:r>
              <a:rPr lang="ar-DZ" b="1" dirty="0" err="1" smtClean="0"/>
              <a:t>تويتر</a:t>
            </a:r>
            <a:r>
              <a:rPr lang="fr-CA" b="1" dirty="0" err="1" smtClean="0"/>
              <a:t>twitter</a:t>
            </a:r>
            <a:r>
              <a:rPr lang="fr-CA" b="1" dirty="0" smtClean="0"/>
              <a:t> </a:t>
            </a:r>
            <a:r>
              <a:rPr lang="ar-DZ" b="1" dirty="0" smtClean="0"/>
              <a:t/>
            </a:r>
            <a:br>
              <a:rPr lang="ar-DZ" b="1" dirty="0" smtClean="0"/>
            </a:br>
            <a:endParaRPr lang="fr-FR" dirty="0"/>
          </a:p>
        </p:txBody>
      </p:sp>
      <p:sp>
        <p:nvSpPr>
          <p:cNvPr id="3" name="Espace réservé du contenu 2"/>
          <p:cNvSpPr>
            <a:spLocks noGrp="1"/>
          </p:cNvSpPr>
          <p:nvPr>
            <p:ph sz="quarter" idx="1"/>
          </p:nvPr>
        </p:nvSpPr>
        <p:spPr/>
        <p:txBody>
          <a:bodyPr>
            <a:noAutofit/>
          </a:bodyPr>
          <a:lstStyle/>
          <a:p>
            <a:pPr algn="just" rtl="1"/>
            <a:r>
              <a:rPr lang="ar-DZ" sz="3200" dirty="0" smtClean="0"/>
              <a:t>يُعدّ </a:t>
            </a:r>
            <a:r>
              <a:rPr lang="ar-DZ" sz="3200" dirty="0" err="1" smtClean="0"/>
              <a:t>تويتر</a:t>
            </a:r>
            <a:r>
              <a:rPr lang="ar-DZ" sz="3200" dirty="0" smtClean="0"/>
              <a:t> </a:t>
            </a:r>
            <a:r>
              <a:rPr lang="fr-FR" sz="3200" dirty="0" err="1" smtClean="0"/>
              <a:t>Twitter</a:t>
            </a:r>
            <a:r>
              <a:rPr lang="fr-FR" sz="3200" dirty="0" smtClean="0"/>
              <a:t>) </a:t>
            </a:r>
            <a:r>
              <a:rPr lang="ar-DZ" sz="3200" dirty="0" smtClean="0"/>
              <a:t>موقعَ تواصل اجتماعيّ يسمح للمستخدمين بتبادل الأفكار، والرّوابط، والصور، والفيديو، كما يعرض الأخبار المختلفة من أيّ مكان في العالم، حيث إنّ كلّ مشاركة في </a:t>
            </a:r>
            <a:r>
              <a:rPr lang="ar-DZ" sz="3200" dirty="0" err="1" smtClean="0"/>
              <a:t>تويتر</a:t>
            </a:r>
            <a:r>
              <a:rPr lang="ar-DZ" sz="3200" dirty="0" smtClean="0"/>
              <a:t> تسمّى </a:t>
            </a:r>
            <a:r>
              <a:rPr lang="ar-DZ" sz="3200" dirty="0" err="1" smtClean="0"/>
              <a:t>تغريدةً</a:t>
            </a:r>
            <a:r>
              <a:rPr lang="ar-DZ" sz="3200" dirty="0" smtClean="0"/>
              <a:t> </a:t>
            </a:r>
            <a:r>
              <a:rPr lang="fr-FR" sz="3200" dirty="0" err="1" smtClean="0"/>
              <a:t>Tweet</a:t>
            </a:r>
            <a:r>
              <a:rPr lang="fr-FR" sz="3200" dirty="0" smtClean="0"/>
              <a:t>، </a:t>
            </a:r>
            <a:r>
              <a:rPr lang="ar-DZ" sz="3200" dirty="0" smtClean="0"/>
              <a:t>ويمكن أن تحتوي على صورة، أو فيديو، أو كلمات، ومن الجدير بالذكر ضرورة امتلاك بريد إلكترونيّ </a:t>
            </a:r>
            <a:r>
              <a:rPr lang="ar-DZ" sz="3200" dirty="0" smtClean="0"/>
              <a:t>.</a:t>
            </a:r>
          </a:p>
          <a:p>
            <a:pPr algn="just" rtl="1"/>
            <a:r>
              <a:rPr lang="ar-DZ" sz="3200" dirty="0" smtClean="0"/>
              <a:t>يمكن </a:t>
            </a:r>
            <a:r>
              <a:rPr lang="ar-DZ" sz="3200" dirty="0" smtClean="0"/>
              <a:t>لمستخدمي </a:t>
            </a:r>
            <a:r>
              <a:rPr lang="ar-DZ" sz="3200" dirty="0" err="1" smtClean="0"/>
              <a:t>تويتر</a:t>
            </a:r>
            <a:r>
              <a:rPr lang="ar-DZ" sz="3200" dirty="0" smtClean="0"/>
              <a:t> كتابة </a:t>
            </a:r>
            <a:r>
              <a:rPr lang="ar-DZ" sz="3200" dirty="0" err="1" smtClean="0"/>
              <a:t>التغريدات</a:t>
            </a:r>
            <a:r>
              <a:rPr lang="ar-DZ" sz="3200" dirty="0" smtClean="0"/>
              <a:t> ونشرها والتي يُمكن أن يصل عدد حروفها إلى 280 </a:t>
            </a:r>
            <a:r>
              <a:rPr lang="ar-DZ" sz="3200" dirty="0" smtClean="0"/>
              <a:t>حرف.</a:t>
            </a:r>
            <a:r>
              <a:rPr lang="ar-DZ" sz="3200" dirty="0" smtClean="0"/>
              <a:t> مما يجعل قرأتها سهلاً وسريعاً، كما أنّ ذلك يُجبر المُغرّد على جعل </a:t>
            </a:r>
            <a:r>
              <a:rPr lang="ar-DZ" sz="3200" dirty="0" err="1" smtClean="0"/>
              <a:t>تغريدته</a:t>
            </a:r>
            <a:r>
              <a:rPr lang="ar-DZ" sz="3200" dirty="0" smtClean="0"/>
              <a:t> مُختصرة وذات مغزىً </a:t>
            </a:r>
            <a:r>
              <a:rPr lang="ar-DZ" sz="3200" dirty="0" smtClean="0"/>
              <a:t>ومعنىً.</a:t>
            </a:r>
            <a:r>
              <a:rPr lang="ar-DZ" sz="3200" dirty="0" smtClean="0"/>
              <a:t/>
            </a:r>
            <a:br>
              <a:rPr lang="ar-DZ" sz="3200" dirty="0" smtClean="0"/>
            </a:br>
            <a:r>
              <a:rPr lang="ar-DZ" sz="3200" dirty="0" smtClean="0"/>
              <a:t/>
            </a:r>
            <a:br>
              <a:rPr lang="ar-DZ" sz="3200" dirty="0" smtClean="0"/>
            </a:br>
            <a:r>
              <a:rPr lang="ar-DZ" sz="3200" dirty="0" smtClean="0"/>
              <a:t/>
            </a:r>
            <a:br>
              <a:rPr lang="ar-DZ" sz="3200" dirty="0" smtClean="0"/>
            </a:br>
            <a:r>
              <a:rPr lang="ar-DZ" sz="3200" dirty="0" smtClean="0"/>
              <a:t/>
            </a:r>
            <a:br>
              <a:rPr lang="ar-DZ" sz="3200" dirty="0" smtClean="0"/>
            </a:br>
            <a:endParaRPr lang="ar-DZ" sz="3200" dirty="0" smtClean="0"/>
          </a:p>
        </p:txBody>
      </p:sp>
      <p:pic>
        <p:nvPicPr>
          <p:cNvPr id="13314" name="Picture 2" descr="تويتر - ويكيبيديا"/>
          <p:cNvPicPr>
            <a:picLocks noChangeAspect="1" noChangeArrowheads="1"/>
          </p:cNvPicPr>
          <p:nvPr/>
        </p:nvPicPr>
        <p:blipFill>
          <a:blip r:embed="rId2" cstate="print"/>
          <a:srcRect/>
          <a:stretch>
            <a:fillRect/>
          </a:stretch>
        </p:blipFill>
        <p:spPr bwMode="auto">
          <a:xfrm>
            <a:off x="214282" y="142852"/>
            <a:ext cx="2201847" cy="15001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نشأة </a:t>
            </a:r>
            <a:r>
              <a:rPr lang="ar-DZ" b="1" dirty="0" err="1" smtClean="0"/>
              <a:t>وتطورتويتر</a:t>
            </a:r>
            <a:endParaRPr lang="fr-FR" dirty="0"/>
          </a:p>
        </p:txBody>
      </p:sp>
      <p:sp>
        <p:nvSpPr>
          <p:cNvPr id="3" name="Espace réservé du contenu 2"/>
          <p:cNvSpPr>
            <a:spLocks noGrp="1"/>
          </p:cNvSpPr>
          <p:nvPr>
            <p:ph sz="quarter" idx="1"/>
          </p:nvPr>
        </p:nvSpPr>
        <p:spPr/>
        <p:txBody>
          <a:bodyPr>
            <a:normAutofit/>
          </a:bodyPr>
          <a:lstStyle/>
          <a:p>
            <a:pPr algn="just" rtl="1"/>
            <a:r>
              <a:rPr lang="ar-DZ" sz="3200" dirty="0" smtClean="0"/>
              <a:t>وتمّت برمجة موقع </a:t>
            </a:r>
            <a:r>
              <a:rPr lang="ar-DZ" sz="3200" dirty="0" err="1" smtClean="0"/>
              <a:t>تويتر</a:t>
            </a:r>
            <a:r>
              <a:rPr lang="ar-DZ" sz="3200" dirty="0" smtClean="0"/>
              <a:t> عام 2006م من قِبَل </a:t>
            </a:r>
            <a:r>
              <a:rPr lang="fr-FR" sz="3200" dirty="0" err="1" smtClean="0"/>
              <a:t>Evan</a:t>
            </a:r>
            <a:r>
              <a:rPr lang="fr-FR" sz="3200" dirty="0" smtClean="0"/>
              <a:t> Williams </a:t>
            </a:r>
            <a:r>
              <a:rPr lang="ar-DZ" sz="3200" dirty="0" smtClean="0"/>
              <a:t>و </a:t>
            </a:r>
            <a:r>
              <a:rPr lang="fr-FR" sz="3200" dirty="0" err="1" smtClean="0"/>
              <a:t>Biz</a:t>
            </a:r>
            <a:r>
              <a:rPr lang="fr-FR" sz="3200" dirty="0" smtClean="0"/>
              <a:t> Stone </a:t>
            </a:r>
            <a:r>
              <a:rPr lang="ar-DZ" sz="3200" dirty="0" smtClean="0"/>
              <a:t>باستخدام لغة تُدعى </a:t>
            </a:r>
            <a:r>
              <a:rPr lang="fr-FR" sz="3200" dirty="0" smtClean="0"/>
              <a:t>Ruby </a:t>
            </a:r>
            <a:r>
              <a:rPr lang="fr-FR" sz="3200" dirty="0" smtClean="0"/>
              <a:t>on </a:t>
            </a:r>
            <a:r>
              <a:rPr lang="fr-FR" sz="3200" dirty="0" smtClean="0"/>
              <a:t>Rails، </a:t>
            </a:r>
            <a:r>
              <a:rPr lang="ar-DZ" sz="3200" dirty="0" smtClean="0"/>
              <a:t>في البداية كان </a:t>
            </a:r>
            <a:r>
              <a:rPr lang="ar-DZ" sz="3200" dirty="0" err="1" smtClean="0"/>
              <a:t>تويتر</a:t>
            </a:r>
            <a:r>
              <a:rPr lang="ar-DZ" sz="3200" dirty="0" smtClean="0"/>
              <a:t> برنامج رسائل قصيرة </a:t>
            </a:r>
            <a:r>
              <a:rPr lang="ar-DZ" sz="3200" dirty="0" smtClean="0"/>
              <a:t>مجّانيّة</a:t>
            </a:r>
            <a:r>
              <a:rPr lang="fr-FR" sz="3200" dirty="0" smtClean="0"/>
              <a:t>SMS، </a:t>
            </a:r>
            <a:r>
              <a:rPr lang="ar-DZ" sz="3200" dirty="0" smtClean="0"/>
              <a:t>عام </a:t>
            </a:r>
            <a:r>
              <a:rPr lang="ar-DZ" sz="3200" dirty="0" smtClean="0"/>
              <a:t>2009م حقق </a:t>
            </a:r>
            <a:r>
              <a:rPr lang="ar-DZ" sz="3200" dirty="0" err="1" smtClean="0"/>
              <a:t>تويتر</a:t>
            </a:r>
            <a:r>
              <a:rPr lang="ar-DZ" sz="3200" dirty="0" smtClean="0"/>
              <a:t> نجاحاً باهراً، متجاوزاً فيسبوك في الإيرادات لأول مرة، وعام 2010 </a:t>
            </a:r>
            <a:r>
              <a:rPr lang="ar-DZ" sz="3200" dirty="0" err="1" smtClean="0"/>
              <a:t>م</a:t>
            </a:r>
            <a:r>
              <a:rPr lang="ar-DZ" sz="3200" dirty="0" smtClean="0"/>
              <a:t> تمّت إضافة خدمة </a:t>
            </a:r>
            <a:r>
              <a:rPr lang="ar-DZ" sz="3200" dirty="0" err="1" smtClean="0"/>
              <a:t>التغريدات</a:t>
            </a:r>
            <a:r>
              <a:rPr lang="ar-DZ" sz="3200" dirty="0" smtClean="0"/>
              <a:t> التي يتمّ الترويج </a:t>
            </a:r>
            <a:r>
              <a:rPr lang="ar-DZ" sz="3200" dirty="0" smtClean="0"/>
              <a:t>لها وهي </a:t>
            </a:r>
            <a:r>
              <a:rPr lang="ar-DZ" sz="3200" dirty="0" smtClean="0"/>
              <a:t>الإعلانات التي ستظهر في نتائج </a:t>
            </a:r>
            <a:r>
              <a:rPr lang="ar-DZ" sz="3200" dirty="0" smtClean="0"/>
              <a:t>البحث لتصبح </a:t>
            </a:r>
            <a:r>
              <a:rPr lang="ar-DZ" sz="3200" dirty="0" smtClean="0"/>
              <a:t>المصدر الأساسيّ لإيرادات </a:t>
            </a:r>
            <a:r>
              <a:rPr lang="ar-DZ" sz="3200" dirty="0" err="1" smtClean="0"/>
              <a:t>تويتر</a:t>
            </a:r>
            <a:r>
              <a:rPr lang="ar-DZ" sz="3200" dirty="0" smtClean="0"/>
              <a:t>.</a:t>
            </a:r>
            <a:r>
              <a:rPr lang="ar-DZ" sz="3200" dirty="0" smtClean="0"/>
              <a:t/>
            </a:r>
            <a:br>
              <a:rPr lang="ar-DZ" sz="3200" dirty="0" smtClean="0"/>
            </a:br>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تعريف </a:t>
            </a:r>
            <a:r>
              <a:rPr lang="ar-DZ" b="1" dirty="0" err="1" smtClean="0"/>
              <a:t>اليوتوب</a:t>
            </a:r>
            <a:endParaRPr lang="fr-FR" b="1" dirty="0"/>
          </a:p>
        </p:txBody>
      </p:sp>
      <p:sp>
        <p:nvSpPr>
          <p:cNvPr id="3" name="Espace réservé du contenu 2"/>
          <p:cNvSpPr>
            <a:spLocks noGrp="1"/>
          </p:cNvSpPr>
          <p:nvPr>
            <p:ph sz="quarter" idx="1"/>
          </p:nvPr>
        </p:nvSpPr>
        <p:spPr/>
        <p:txBody>
          <a:bodyPr/>
          <a:lstStyle/>
          <a:p>
            <a:pPr algn="r" rtl="1"/>
            <a:r>
              <a:rPr lang="ar-DZ" dirty="0" smtClean="0"/>
              <a:t>يُعرَف </a:t>
            </a:r>
            <a:r>
              <a:rPr lang="ar-DZ" dirty="0" err="1" smtClean="0"/>
              <a:t>يوتيوب</a:t>
            </a:r>
            <a:r>
              <a:rPr lang="ar-DZ" dirty="0" smtClean="0"/>
              <a:t> </a:t>
            </a:r>
            <a:r>
              <a:rPr lang="fr-FR" dirty="0" err="1" smtClean="0"/>
              <a:t>Youtube</a:t>
            </a:r>
            <a:r>
              <a:rPr lang="fr-FR" dirty="0" smtClean="0"/>
              <a:t> </a:t>
            </a:r>
            <a:r>
              <a:rPr lang="ar-DZ" dirty="0" smtClean="0"/>
              <a:t>بأنّه عبارة عن موقع إلكتروني يُمكن استخدامه بشكل </a:t>
            </a:r>
            <a:r>
              <a:rPr lang="ar-DZ" dirty="0" smtClean="0"/>
              <a:t>مجاني.يتمّ </a:t>
            </a:r>
            <a:r>
              <a:rPr lang="ar-DZ" dirty="0" smtClean="0"/>
              <a:t>من خلاله السماح بمشاهدة مقاطع الفيديو التي يتمّ نشرها من قِبل المُستخدِمين الآخرين لهذا </a:t>
            </a:r>
            <a:r>
              <a:rPr lang="ar-DZ" dirty="0" smtClean="0"/>
              <a:t>الموقع.</a:t>
            </a:r>
          </a:p>
          <a:p>
            <a:pPr algn="r" rtl="1"/>
            <a:r>
              <a:rPr lang="ar-DZ" dirty="0" smtClean="0"/>
              <a:t/>
            </a:r>
            <a:br>
              <a:rPr lang="ar-DZ" dirty="0" smtClean="0"/>
            </a:br>
            <a:r>
              <a:rPr lang="ar-DZ" dirty="0" smtClean="0"/>
              <a:t/>
            </a:r>
            <a:br>
              <a:rPr lang="ar-DZ" dirty="0" smtClean="0"/>
            </a:br>
            <a:endParaRPr lang="fr-FR" dirty="0"/>
          </a:p>
        </p:txBody>
      </p:sp>
      <p:pic>
        <p:nvPicPr>
          <p:cNvPr id="19458" name="Picture 2" descr="بحث عن اليوتيوب"/>
          <p:cNvPicPr>
            <a:picLocks noChangeAspect="1" noChangeArrowheads="1"/>
          </p:cNvPicPr>
          <p:nvPr/>
        </p:nvPicPr>
        <p:blipFill>
          <a:blip r:embed="rId2"/>
          <a:srcRect/>
          <a:stretch>
            <a:fillRect/>
          </a:stretch>
        </p:blipFill>
        <p:spPr bwMode="auto">
          <a:xfrm>
            <a:off x="0" y="4000500"/>
            <a:ext cx="4800642" cy="22860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t>نشأة </a:t>
            </a:r>
            <a:r>
              <a:rPr lang="ar-DZ" b="1" dirty="0" smtClean="0"/>
              <a:t>وتطور </a:t>
            </a:r>
            <a:r>
              <a:rPr lang="ar-DZ" b="1" dirty="0" err="1" smtClean="0"/>
              <a:t>يوتيوب</a:t>
            </a: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rtl="1"/>
            <a:r>
              <a:rPr lang="ar-DZ" dirty="0" smtClean="0"/>
              <a:t>وتمّ تأسيس هذا الموقع في شهر فبراير من عام 2005م من قِبل كل من</a:t>
            </a:r>
            <a:r>
              <a:rPr lang="fr-FR" dirty="0" smtClean="0"/>
              <a:t>Steve Chen</a:t>
            </a:r>
            <a:r>
              <a:rPr lang="ar-DZ" dirty="0" smtClean="0"/>
              <a:t>  </a:t>
            </a:r>
            <a:r>
              <a:rPr lang="fr-FR" dirty="0" smtClean="0"/>
              <a:t>، </a:t>
            </a:r>
            <a:r>
              <a:rPr lang="fr-FR" dirty="0" err="1" smtClean="0"/>
              <a:t>Chad</a:t>
            </a:r>
            <a:r>
              <a:rPr lang="fr-FR" dirty="0" smtClean="0"/>
              <a:t> Hurley</a:t>
            </a:r>
            <a:r>
              <a:rPr lang="ar-DZ" dirty="0" smtClean="0"/>
              <a:t> و </a:t>
            </a:r>
            <a:r>
              <a:rPr lang="fr-FR" dirty="0" smtClean="0"/>
              <a:t> </a:t>
            </a:r>
            <a:r>
              <a:rPr lang="fr-FR" dirty="0" err="1" smtClean="0"/>
              <a:t>Jawed</a:t>
            </a:r>
            <a:r>
              <a:rPr lang="fr-FR" dirty="0" smtClean="0"/>
              <a:t> Karim</a:t>
            </a:r>
            <a:r>
              <a:rPr lang="ar-DZ" dirty="0" smtClean="0"/>
              <a:t>وكانوا عمال بشركة </a:t>
            </a:r>
            <a:r>
              <a:rPr lang="ar-DZ" dirty="0" err="1" smtClean="0"/>
              <a:t>بايبال</a:t>
            </a:r>
            <a:r>
              <a:rPr lang="ar-DZ" dirty="0" smtClean="0"/>
              <a:t> </a:t>
            </a:r>
            <a:r>
              <a:rPr lang="fr-FR" dirty="0" smtClean="0"/>
              <a:t> </a:t>
            </a:r>
            <a:r>
              <a:rPr lang="ar-DZ" dirty="0" smtClean="0"/>
              <a:t>إلّا أنّ شركة </a:t>
            </a:r>
            <a:r>
              <a:rPr lang="ar-DZ" dirty="0" err="1" smtClean="0"/>
              <a:t>جوجل</a:t>
            </a:r>
            <a:r>
              <a:rPr lang="ar-DZ" dirty="0" smtClean="0"/>
              <a:t> قامت بشرائه بعد عام واحد من تأسيسه أيّ عام 2006م. فقد أصبح ثاني أكبر محرك بحث على الإنترنت بعد محرك بحث </a:t>
            </a:r>
            <a:r>
              <a:rPr lang="ar-DZ" dirty="0" err="1" smtClean="0"/>
              <a:t>جوجل</a:t>
            </a:r>
            <a:r>
              <a:rPr lang="ar-DZ" dirty="0" smtClean="0"/>
              <a:t>.</a:t>
            </a:r>
          </a:p>
          <a:p>
            <a:pPr algn="just" rtl="1"/>
            <a:r>
              <a:rPr lang="ar-DZ" dirty="0" smtClean="0"/>
              <a:t>يُعدّ </a:t>
            </a:r>
            <a:r>
              <a:rPr lang="ar-DZ" dirty="0" smtClean="0"/>
              <a:t>مقطع الفيديو الذي تمّ نشره من قِبل </a:t>
            </a:r>
            <a:r>
              <a:rPr lang="ar-DZ" dirty="0" err="1" smtClean="0"/>
              <a:t>جاويد</a:t>
            </a:r>
            <a:r>
              <a:rPr lang="ar-DZ" dirty="0" smtClean="0"/>
              <a:t> كريم أحد مؤسسي </a:t>
            </a:r>
            <a:r>
              <a:rPr lang="ar-DZ" dirty="0" err="1" smtClean="0"/>
              <a:t>يوتيوب</a:t>
            </a:r>
            <a:r>
              <a:rPr lang="ar-DZ" dirty="0" smtClean="0"/>
              <a:t> عام 2005م هو مقطع الفيديو الأول الذي تمّ نشره على </a:t>
            </a:r>
            <a:r>
              <a:rPr lang="ar-DZ" dirty="0" err="1" smtClean="0"/>
              <a:t>يوتيوب</a:t>
            </a:r>
            <a:r>
              <a:rPr lang="ar-DZ" dirty="0" smtClean="0"/>
              <a:t>، وتبلغ مدة الفيديو 18 ثانية فقط ظهر خلالها </a:t>
            </a:r>
            <a:r>
              <a:rPr lang="ar-DZ" dirty="0" err="1" smtClean="0"/>
              <a:t>جاويد</a:t>
            </a:r>
            <a:r>
              <a:rPr lang="ar-DZ" dirty="0" smtClean="0"/>
              <a:t> واقفاً أمام قفص لفيل في حديقة حيوانات سان </a:t>
            </a:r>
            <a:r>
              <a:rPr lang="ar-DZ" dirty="0" err="1" smtClean="0"/>
              <a:t>دييغو</a:t>
            </a:r>
            <a:r>
              <a:rPr lang="ar-DZ" dirty="0" smtClean="0"/>
              <a:t> </a:t>
            </a:r>
            <a:r>
              <a:rPr lang="ar-DZ" dirty="0" smtClean="0"/>
              <a:t>الأمريكية.</a:t>
            </a:r>
            <a:r>
              <a:rPr lang="ar-DZ" dirty="0" smtClean="0"/>
              <a:t/>
            </a:r>
            <a:br>
              <a:rPr lang="ar-DZ" dirty="0" smtClean="0"/>
            </a:br>
            <a:r>
              <a:rPr lang="ar-DZ" dirty="0" smtClean="0"/>
              <a:t/>
            </a:r>
            <a:br>
              <a:rPr lang="ar-DZ"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err="1" smtClean="0"/>
              <a:t>ليكند</a:t>
            </a:r>
            <a:r>
              <a:rPr lang="ar-DZ" b="1" dirty="0" smtClean="0"/>
              <a:t> </a:t>
            </a:r>
            <a:r>
              <a:rPr lang="ar-DZ" b="1" dirty="0" err="1" smtClean="0"/>
              <a:t>ان</a:t>
            </a:r>
            <a:r>
              <a:rPr lang="ar-DZ" b="1" dirty="0" smtClean="0"/>
              <a:t> </a:t>
            </a:r>
            <a:r>
              <a:rPr lang="fr-FR" b="1" dirty="0" smtClean="0"/>
              <a:t> </a:t>
            </a:r>
            <a:r>
              <a:rPr lang="fr-FR" b="1" dirty="0" err="1" smtClean="0"/>
              <a:t>LinkedIn</a:t>
            </a:r>
            <a:endParaRPr lang="fr-FR" b="1" dirty="0"/>
          </a:p>
        </p:txBody>
      </p:sp>
      <p:sp>
        <p:nvSpPr>
          <p:cNvPr id="3" name="Espace réservé du contenu 2"/>
          <p:cNvSpPr>
            <a:spLocks noGrp="1"/>
          </p:cNvSpPr>
          <p:nvPr>
            <p:ph sz="quarter" idx="1"/>
          </p:nvPr>
        </p:nvSpPr>
        <p:spPr/>
        <p:txBody>
          <a:bodyPr>
            <a:normAutofit/>
          </a:bodyPr>
          <a:lstStyle/>
          <a:p>
            <a:pPr algn="r" rtl="1"/>
            <a:r>
              <a:rPr lang="ar-DZ" smtClean="0"/>
              <a:t> </a:t>
            </a:r>
            <a:r>
              <a:rPr lang="ar-DZ" dirty="0" smtClean="0"/>
              <a:t>موقع لينكد </a:t>
            </a:r>
            <a:r>
              <a:rPr lang="ar-DZ" dirty="0" smtClean="0"/>
              <a:t>إن </a:t>
            </a:r>
            <a:r>
              <a:rPr lang="ar-DZ" dirty="0" smtClean="0"/>
              <a:t>هو </a:t>
            </a:r>
            <a:r>
              <a:rPr lang="ar-DZ" dirty="0" smtClean="0"/>
              <a:t>أكبر موقع للشبكات المهنيّة متوفر اليوم، وهو وسيلة للتواصل مع المهنيين الآخرين، والبقاء على اتصال مع الملايين من المُستخدمين؛ حيث يستخدم لتبادل المعرفة، والأفكار، وفرص العمل، وهو وسيلة رائدة لمُساعدة الأفراد لتوسيع شبكاتهم، والعثور على العديد من الوظائف في مجال عملهم</a:t>
            </a:r>
            <a:r>
              <a:rPr lang="ar-DZ" dirty="0" smtClean="0"/>
              <a:t>، تأسّس </a:t>
            </a:r>
            <a:r>
              <a:rPr lang="ar-DZ" dirty="0" smtClean="0"/>
              <a:t>في عام 2002م، ومقره في </a:t>
            </a:r>
            <a:r>
              <a:rPr lang="ar-DZ" dirty="0" err="1" smtClean="0"/>
              <a:t>ماونتن</a:t>
            </a:r>
            <a:r>
              <a:rPr lang="ar-DZ" dirty="0" smtClean="0"/>
              <a:t> </a:t>
            </a:r>
            <a:r>
              <a:rPr lang="ar-DZ" dirty="0" err="1" smtClean="0"/>
              <a:t>فيو</a:t>
            </a:r>
            <a:r>
              <a:rPr lang="ar-DZ" dirty="0" smtClean="0"/>
              <a:t> </a:t>
            </a:r>
            <a:r>
              <a:rPr lang="fr-FR" dirty="0" err="1" smtClean="0"/>
              <a:t>Mountain</a:t>
            </a:r>
            <a:r>
              <a:rPr lang="fr-FR" dirty="0" smtClean="0"/>
              <a:t> </a:t>
            </a:r>
            <a:r>
              <a:rPr lang="fr-FR" dirty="0" err="1" smtClean="0"/>
              <a:t>View</a:t>
            </a:r>
            <a:r>
              <a:rPr lang="fr-FR" dirty="0" smtClean="0"/>
              <a:t> </a:t>
            </a:r>
            <a:r>
              <a:rPr lang="ar-DZ" dirty="0" smtClean="0"/>
              <a:t>في </a:t>
            </a:r>
            <a:r>
              <a:rPr lang="ar-DZ" dirty="0" smtClean="0"/>
              <a:t>كاليفورنيا.</a:t>
            </a:r>
            <a:r>
              <a:rPr lang="ar-DZ" dirty="0" smtClean="0"/>
              <a:t/>
            </a:r>
            <a:br>
              <a:rPr lang="ar-DZ" dirty="0" smtClean="0"/>
            </a:br>
            <a:r>
              <a:rPr lang="ar-DZ" dirty="0" smtClean="0"/>
              <a:t/>
            </a:r>
            <a:br>
              <a:rPr lang="ar-DZ" dirty="0" smtClean="0"/>
            </a:br>
            <a:endParaRPr lang="fr-FR" dirty="0"/>
          </a:p>
        </p:txBody>
      </p:sp>
      <p:pic>
        <p:nvPicPr>
          <p:cNvPr id="21506" name="Picture 2" descr="13 نصيحة لحساب لينكد إن أكثر احترافية وجاذبية"/>
          <p:cNvPicPr>
            <a:picLocks noChangeAspect="1" noChangeArrowheads="1"/>
          </p:cNvPicPr>
          <p:nvPr/>
        </p:nvPicPr>
        <p:blipFill>
          <a:blip r:embed="rId2"/>
          <a:srcRect/>
          <a:stretch>
            <a:fillRect/>
          </a:stretch>
        </p:blipFill>
        <p:spPr bwMode="auto">
          <a:xfrm>
            <a:off x="0" y="0"/>
            <a:ext cx="4667250" cy="157163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33934</TotalTime>
  <Words>652</Words>
  <PresentationFormat>Affichage à l'écran (4:3)</PresentationFormat>
  <Paragraphs>27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Médian</vt:lpstr>
      <vt:lpstr>Diapositive 1</vt:lpstr>
      <vt:lpstr>الفيسبوك:</vt:lpstr>
      <vt:lpstr>تعريف الفايسبوك</vt:lpstr>
      <vt:lpstr>نشأة وتطور الفيسبوك:</vt:lpstr>
      <vt:lpstr> تويترtwitter  </vt:lpstr>
      <vt:lpstr>نشأة وتطورتويتر</vt:lpstr>
      <vt:lpstr>تعريف اليوتوب</vt:lpstr>
      <vt:lpstr>نشأة وتطور يوتيوب</vt:lpstr>
      <vt:lpstr>ليكند ان  LinkedIn</vt:lpstr>
      <vt:lpstr>LinkedIn مميزات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compaq</dc:creator>
  <cp:lastModifiedBy>compaq</cp:lastModifiedBy>
  <cp:revision>24</cp:revision>
  <dcterms:created xsi:type="dcterms:W3CDTF">2021-04-09T21:55:24Z</dcterms:created>
  <dcterms:modified xsi:type="dcterms:W3CDTF">2021-05-03T11:01:08Z</dcterms:modified>
</cp:coreProperties>
</file>