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3F489-A7E2-4B4F-B26F-36CF0471D62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E5C8D-E289-4B67-A953-0EEA1E042B3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37AA14F-FD1F-445A-B006-1DC11BA0A106}"/>
              </a:ext>
            </a:extLst>
          </p:cNvPr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>
                <a:latin typeface="Comic Sans MS" pitchFamily="66" charset="0"/>
              </a:rPr>
              <a:t>التفاعل المتناظر والمتكامل</a:t>
            </a:r>
            <a:endParaRPr lang="fr-FR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08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9D519B50-308D-44EF-B8DF-01AB92248E4F}"/>
              </a:ext>
            </a:extLst>
          </p:cNvPr>
          <p:cNvSpPr txBox="1"/>
          <p:nvPr/>
        </p:nvSpPr>
        <p:spPr>
          <a:xfrm>
            <a:off x="1007604" y="2348880"/>
            <a:ext cx="712879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r-FR" sz="2800" dirty="0"/>
              <a:t>عندما يتم تثبيت الصلابة </a:t>
            </a:r>
            <a:r>
              <a:rPr lang="ar-DZ" sz="2800" dirty="0"/>
              <a:t>(</a:t>
            </a:r>
            <a:r>
              <a:rPr lang="fr-FR" sz="2800" dirty="0"/>
              <a:t>التكامل الشديد</a:t>
            </a:r>
            <a:r>
              <a:rPr lang="ar-DZ" sz="2800" dirty="0"/>
              <a:t>)</a:t>
            </a:r>
            <a:r>
              <a:rPr lang="fr-FR" sz="2800" dirty="0"/>
              <a:t> تنتقل جميع الموارد إلى جانب واحد فقط وتكون النتيجة السلبية على الجانب الآخر ، أو الاكتئاب أو حتى العبودية.</a:t>
            </a:r>
          </a:p>
        </p:txBody>
      </p:sp>
    </p:spTree>
    <p:extLst>
      <p:ext uri="{BB962C8B-B14F-4D97-AF65-F5344CB8AC3E}">
        <p14:creationId xmlns="" xmlns:p14="http://schemas.microsoft.com/office/powerpoint/2010/main" val="908012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C5F16D8A-01CC-4AF2-8294-77BD3F9FAA53}"/>
              </a:ext>
            </a:extLst>
          </p:cNvPr>
          <p:cNvSpPr txBox="1"/>
          <p:nvPr/>
        </p:nvSpPr>
        <p:spPr>
          <a:xfrm>
            <a:off x="467544" y="2060848"/>
            <a:ext cx="820891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2800" b="1" dirty="0"/>
              <a:t>الزوجان في علاقة تناوب </a:t>
            </a:r>
            <a:r>
              <a:rPr lang="fr-FR" sz="2800" dirty="0"/>
              <a:t>متناسقة ومتكاملة</a:t>
            </a:r>
            <a:endParaRPr lang="ar-DZ" sz="2800" dirty="0"/>
          </a:p>
          <a:p>
            <a:pPr algn="r" rtl="1"/>
            <a:r>
              <a:rPr lang="fr-FR" sz="2800" dirty="0"/>
              <a:t>يسعى كلا الزوجين إلى الحفاظ على علاقة دافئة وداعمة من خلال التبادلات المتناسقة والمتكاملة. </a:t>
            </a:r>
            <a:r>
              <a:rPr lang="ar-DZ" sz="2800" dirty="0"/>
              <a:t>الوضعيات</a:t>
            </a:r>
            <a:r>
              <a:rPr lang="fr-FR" sz="2800" dirty="0"/>
              <a:t> </a:t>
            </a:r>
            <a:r>
              <a:rPr lang="ar-DZ" sz="2800" dirty="0"/>
              <a:t>العليا والدنيا </a:t>
            </a:r>
            <a:r>
              <a:rPr lang="fr-FR" sz="2800" dirty="0"/>
              <a:t>تختلف وتتحرك. يتعرف كل منهما على الآخر ولا يمثل تهديدًا </a:t>
            </a:r>
            <a:r>
              <a:rPr lang="ar-DZ" sz="2800" dirty="0"/>
              <a:t>(</a:t>
            </a:r>
            <a:r>
              <a:rPr lang="fr-FR" sz="2800" dirty="0"/>
              <a:t>أهمية ردود الفعل السلبية</a:t>
            </a:r>
            <a:r>
              <a:rPr lang="ar-DZ" sz="2800" dirty="0"/>
              <a:t>)</a:t>
            </a:r>
            <a:r>
              <a:rPr lang="fr-FR" sz="2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940200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D6A18D15-F0B8-4E7D-8147-7BAAF7FFDB69}"/>
              </a:ext>
            </a:extLst>
          </p:cNvPr>
          <p:cNvSpPr txBox="1"/>
          <p:nvPr/>
        </p:nvSpPr>
        <p:spPr>
          <a:xfrm>
            <a:off x="1187624" y="2060848"/>
            <a:ext cx="676875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2800" dirty="0"/>
              <a:t>يمكن أن تتسبب هذه الخاصية في "</a:t>
            </a:r>
            <a:r>
              <a:rPr lang="ar-DZ" sz="2800" dirty="0"/>
              <a:t>تعبئة"</a:t>
            </a:r>
            <a:r>
              <a:rPr lang="fr-FR" sz="2800" dirty="0"/>
              <a:t> </a:t>
            </a:r>
            <a:r>
              <a:rPr lang="ar-DZ" sz="2800" dirty="0"/>
              <a:t> (</a:t>
            </a:r>
            <a:r>
              <a:rPr lang="fr-FR" sz="2800" dirty="0"/>
              <a:t>بمعنى حماس</a:t>
            </a:r>
            <a:r>
              <a:rPr lang="ar-DZ" sz="2800" dirty="0"/>
              <a:t>ة)</a:t>
            </a:r>
            <a:r>
              <a:rPr lang="fr-FR" sz="2800" dirty="0"/>
              <a:t> </a:t>
            </a:r>
            <a:r>
              <a:rPr lang="ar-DZ" sz="2800" dirty="0"/>
              <a:t>ا</a:t>
            </a:r>
            <a:r>
              <a:rPr lang="fr-FR" sz="2800" dirty="0"/>
              <a:t>لنظام ، كما هو الحال في </a:t>
            </a:r>
            <a:r>
              <a:rPr lang="fr-FR" sz="2800" dirty="0">
                <a:solidFill>
                  <a:srgbClr val="FF0000"/>
                </a:solidFill>
              </a:rPr>
              <a:t>النزاعات</a:t>
            </a:r>
            <a:r>
              <a:rPr lang="fr-FR" sz="2800" dirty="0"/>
              <a:t> الزوجية </a:t>
            </a:r>
            <a:r>
              <a:rPr lang="ar-DZ" sz="2800" dirty="0"/>
              <a:t>(العمل على </a:t>
            </a:r>
            <a:r>
              <a:rPr lang="fr-FR" sz="2800" dirty="0"/>
              <a:t>هذا المفهوم</a:t>
            </a:r>
            <a:r>
              <a:rPr lang="ar-DZ" sz="2800" dirty="0"/>
              <a:t>)</a:t>
            </a:r>
            <a:r>
              <a:rPr lang="fr-FR" sz="2800" dirty="0"/>
              <a:t> حيث يكون هناك زيادة في الإحباط وحيث </a:t>
            </a:r>
            <a:r>
              <a:rPr lang="ar-DZ" sz="2800" dirty="0"/>
              <a:t>تتموضع ال</a:t>
            </a:r>
            <a:r>
              <a:rPr lang="fr-FR" sz="2800" dirty="0"/>
              <a:t>آليات الدفاع</a:t>
            </a:r>
            <a:r>
              <a:rPr lang="ar-DZ" sz="2800" dirty="0"/>
              <a:t>ية</a:t>
            </a:r>
            <a:r>
              <a:rPr lang="fr-FR" sz="2800" dirty="0"/>
              <a:t>. هذا الأخير لا يخلو من العواقب.</a:t>
            </a:r>
          </a:p>
        </p:txBody>
      </p:sp>
    </p:spTree>
    <p:extLst>
      <p:ext uri="{BB962C8B-B14F-4D97-AF65-F5344CB8AC3E}">
        <p14:creationId xmlns="" xmlns:p14="http://schemas.microsoft.com/office/powerpoint/2010/main" val="1545410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="" xmlns:a16="http://schemas.microsoft.com/office/drawing/2014/main" id="{63722DE4-D477-42D2-A6B2-8E7164B3A104}"/>
              </a:ext>
            </a:extLst>
          </p:cNvPr>
          <p:cNvSpPr txBox="1">
            <a:spLocks/>
          </p:cNvSpPr>
          <p:nvPr/>
        </p:nvSpPr>
        <p:spPr>
          <a:xfrm>
            <a:off x="457200" y="1916832"/>
            <a:ext cx="8229600" cy="26928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800" dirty="0">
                <a:latin typeface="Comic Sans MS" pitchFamily="66" charset="0"/>
              </a:rPr>
              <a:t>ينشأ الصراع داخل النفس من المعارضة، أو التناقض بين مطلبين. </a:t>
            </a:r>
          </a:p>
          <a:p>
            <a:pPr algn="r" rtl="1"/>
            <a:r>
              <a:rPr lang="ar-DZ" sz="2800" dirty="0">
                <a:latin typeface="Comic Sans MS" pitchFamily="66" charset="0"/>
              </a:rPr>
              <a:t>على سبيل المثال، بين الحاجة إلى التبعية، والرغبة في الاستقلالية. </a:t>
            </a:r>
          </a:p>
          <a:p>
            <a:pPr algn="r" rtl="1"/>
            <a:r>
              <a:rPr lang="ar-DZ" sz="2800" dirty="0">
                <a:latin typeface="Comic Sans MS" pitchFamily="66" charset="0"/>
              </a:rPr>
              <a:t>صراع التناقض: التعايش مع المشاعر الإيجابية والسلبية لنفس الشخص. </a:t>
            </a:r>
          </a:p>
          <a:p>
            <a:pPr algn="r" rtl="1"/>
            <a:r>
              <a:rPr lang="ar-DZ" sz="2800" dirty="0">
                <a:latin typeface="Comic Sans MS" pitchFamily="66" charset="0"/>
              </a:rPr>
              <a:t>من المهم الإشارة إلى أن أي صراع داخل النفس يولد المعاناة والكرب.</a:t>
            </a:r>
            <a:endParaRPr lang="fr-F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6632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="" xmlns:a16="http://schemas.microsoft.com/office/drawing/2014/main" id="{62317963-064B-4A35-9940-7EE15DDFCF44}"/>
              </a:ext>
            </a:extLst>
          </p:cNvPr>
          <p:cNvSpPr txBox="1">
            <a:spLocks/>
          </p:cNvSpPr>
          <p:nvPr/>
        </p:nvSpPr>
        <p:spPr>
          <a:xfrm>
            <a:off x="442898" y="1916832"/>
            <a:ext cx="8258204" cy="2281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800" dirty="0">
                <a:latin typeface="Comic Sans MS" pitchFamily="66" charset="0"/>
              </a:rPr>
              <a:t>تتميز الاضطرابات المرضية في العلاقة المتناظرة بحالة من المواجهة الدائمة (الانشقاق وفقًا لـ </a:t>
            </a:r>
            <a:r>
              <a:rPr lang="fr-FR" sz="2800" dirty="0">
                <a:latin typeface="Comic Sans MS" pitchFamily="66" charset="0"/>
              </a:rPr>
              <a:t>T. LIDZ </a:t>
            </a:r>
            <a:r>
              <a:rPr lang="ar-DZ" sz="2800" dirty="0">
                <a:latin typeface="Comic Sans MS" pitchFamily="66" charset="0"/>
              </a:rPr>
              <a:t>في دراسته عن الفصام). التمزق في العلاقة المتناظرة له أيضا عواقب مثل الرفض والإنكار (في الواقع </a:t>
            </a:r>
            <a:r>
              <a:rPr lang="fr-FR" sz="2800" dirty="0"/>
              <a:t>يكون </a:t>
            </a:r>
            <a:r>
              <a:rPr lang="ar-DZ" sz="2800" dirty="0"/>
              <a:t>للأول </a:t>
            </a:r>
            <a:r>
              <a:rPr lang="fr-FR" sz="2800" dirty="0"/>
              <a:t>تردد أعلى من </a:t>
            </a:r>
            <a:r>
              <a:rPr lang="ar-DZ" sz="2800" dirty="0">
                <a:latin typeface="Comic Sans MS" pitchFamily="66" charset="0"/>
              </a:rPr>
              <a:t>الثاني)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41882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0D12DC91-6C28-4299-80A3-01C7BCD96023}"/>
              </a:ext>
            </a:extLst>
          </p:cNvPr>
          <p:cNvSpPr txBox="1"/>
          <p:nvPr/>
        </p:nvSpPr>
        <p:spPr>
          <a:xfrm>
            <a:off x="2286000" y="908720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DZ" sz="2800" b="1" dirty="0"/>
              <a:t>فئات التبادلات</a:t>
            </a:r>
            <a:endParaRPr lang="fr-FR" sz="2800" b="1" dirty="0"/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767F0F7F-3607-40ED-9566-60E3F7F282E6}"/>
              </a:ext>
            </a:extLst>
          </p:cNvPr>
          <p:cNvSpPr txBox="1"/>
          <p:nvPr/>
        </p:nvSpPr>
        <p:spPr>
          <a:xfrm>
            <a:off x="791580" y="2420888"/>
            <a:ext cx="75608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r-FR" sz="2800" dirty="0"/>
              <a:t> مجال الاتصالات، فإن </a:t>
            </a:r>
            <a:r>
              <a:rPr lang="ar-DZ" sz="2800" b="1" dirty="0"/>
              <a:t>التناظر</a:t>
            </a:r>
            <a:r>
              <a:rPr lang="fr-FR" sz="2800" b="1" dirty="0"/>
              <a:t> والتكامل </a:t>
            </a:r>
            <a:r>
              <a:rPr lang="fr-FR" sz="2800" dirty="0"/>
              <a:t>ليسا </a:t>
            </a:r>
            <a:r>
              <a:rPr lang="fr-FR" sz="2800" b="1" dirty="0"/>
              <a:t>جيدين أو سيئين</a:t>
            </a:r>
            <a:r>
              <a:rPr lang="fr-FR" sz="2800" dirty="0"/>
              <a:t>، بل هما في الواقع الفئات التي يتم فيها توزيع جميع عمليات تبادل الاتصالات.</a:t>
            </a:r>
          </a:p>
        </p:txBody>
      </p:sp>
    </p:spTree>
    <p:extLst>
      <p:ext uri="{BB962C8B-B14F-4D97-AF65-F5344CB8AC3E}">
        <p14:creationId xmlns="" xmlns:p14="http://schemas.microsoft.com/office/powerpoint/2010/main" val="3664181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="" xmlns:a16="http://schemas.microsoft.com/office/drawing/2014/main" id="{26F656A9-D64B-47D7-867C-B1FDEF8B1AD2}"/>
              </a:ext>
            </a:extLst>
          </p:cNvPr>
          <p:cNvSpPr txBox="1">
            <a:spLocks/>
          </p:cNvSpPr>
          <p:nvPr/>
        </p:nvSpPr>
        <p:spPr>
          <a:xfrm>
            <a:off x="457200" y="1844824"/>
            <a:ext cx="8229600" cy="25202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800" dirty="0">
                <a:latin typeface="Comic Sans MS" pitchFamily="66" charset="0"/>
              </a:rPr>
              <a:t>يمكن ملاحظة أنه في العلاقات "الصحية"، يجب أن </a:t>
            </a:r>
            <a:r>
              <a:rPr lang="ar-DZ" sz="2800" b="1" dirty="0">
                <a:latin typeface="Comic Sans MS" pitchFamily="66" charset="0"/>
              </a:rPr>
              <a:t>تكون موجودة</a:t>
            </a:r>
            <a:r>
              <a:rPr lang="ar-DZ" sz="2800" dirty="0">
                <a:latin typeface="Comic Sans MS" pitchFamily="66" charset="0"/>
              </a:rPr>
              <a:t>، وفي مجالات مختلفة </a:t>
            </a:r>
            <a:r>
              <a:rPr lang="ar-DZ" sz="2800" b="1" dirty="0">
                <a:latin typeface="Comic Sans MS" pitchFamily="66" charset="0"/>
              </a:rPr>
              <a:t>بالتناوب أو في حركة متبادلة</a:t>
            </a:r>
            <a:r>
              <a:rPr lang="ar-DZ" sz="2800" dirty="0">
                <a:latin typeface="Comic Sans MS" pitchFamily="66" charset="0"/>
              </a:rPr>
              <a:t>.  </a:t>
            </a:r>
            <a:endParaRPr lang="fr-FR" sz="2800" dirty="0">
              <a:latin typeface="Comic Sans MS" pitchFamily="66" charset="0"/>
            </a:endParaRPr>
          </a:p>
          <a:p>
            <a:pPr algn="r" rtl="1"/>
            <a:r>
              <a:rPr lang="ar-DZ" sz="2800" dirty="0">
                <a:latin typeface="Comic Sans MS" pitchFamily="66" charset="0"/>
              </a:rPr>
              <a:t>من </a:t>
            </a:r>
            <a:r>
              <a:rPr lang="ar-DZ" sz="2800" b="1" dirty="0">
                <a:latin typeface="Comic Sans MS" pitchFamily="66" charset="0"/>
              </a:rPr>
              <a:t>الضروري أن تكون العلاقة </a:t>
            </a:r>
            <a:r>
              <a:rPr lang="ar-DZ" sz="2800" dirty="0">
                <a:latin typeface="Comic Sans MS" pitchFamily="66" charset="0"/>
              </a:rPr>
              <a:t>بين الشركاء متكاملة أو متناظرة بالتناوب .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86642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E8EDBA3D-83FC-4D1C-93AF-2FB06165E6DF}"/>
              </a:ext>
            </a:extLst>
          </p:cNvPr>
          <p:cNvSpPr txBox="1"/>
          <p:nvPr/>
        </p:nvSpPr>
        <p:spPr>
          <a:xfrm>
            <a:off x="1007604" y="1844824"/>
            <a:ext cx="712879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r-FR" sz="2800" dirty="0"/>
              <a:t>في علاقة متناسقة أو </a:t>
            </a:r>
            <a:r>
              <a:rPr lang="ar-DZ" sz="2800" dirty="0"/>
              <a:t>تكاملية </a:t>
            </a:r>
            <a:r>
              <a:rPr lang="fr-FR" sz="2800" dirty="0"/>
              <a:t>صحية ، يستطيع الشركاء </a:t>
            </a:r>
            <a:r>
              <a:rPr lang="ar-DZ" sz="2800" b="1" dirty="0"/>
              <a:t>تقبّل</a:t>
            </a:r>
            <a:r>
              <a:rPr lang="ar-DZ" sz="2800" dirty="0"/>
              <a:t> </a:t>
            </a:r>
            <a:r>
              <a:rPr lang="fr-FR" sz="2800" dirty="0"/>
              <a:t> بعضهم البعض كما هم و</a:t>
            </a:r>
            <a:r>
              <a:rPr lang="fr-FR" sz="2800" b="1" dirty="0"/>
              <a:t>التعرف</a:t>
            </a:r>
            <a:r>
              <a:rPr lang="fr-FR" sz="2800" dirty="0"/>
              <a:t> على بعضهم البعض </a:t>
            </a:r>
            <a:r>
              <a:rPr lang="ar-DZ" sz="2800" dirty="0"/>
              <a:t>(</a:t>
            </a:r>
            <a:r>
              <a:rPr lang="fr-FR" sz="2800" dirty="0"/>
              <a:t>تأكيد متبادل للأنا</a:t>
            </a:r>
            <a:r>
              <a:rPr lang="ar-DZ" sz="2800" dirty="0"/>
              <a:t>)</a:t>
            </a:r>
            <a:r>
              <a:rPr lang="fr-FR" sz="2800" dirty="0"/>
              <a:t>. دعونا نأخذ مثال الزوجين:</a:t>
            </a:r>
          </a:p>
        </p:txBody>
      </p:sp>
    </p:spTree>
    <p:extLst>
      <p:ext uri="{BB962C8B-B14F-4D97-AF65-F5344CB8AC3E}">
        <p14:creationId xmlns="" xmlns:p14="http://schemas.microsoft.com/office/powerpoint/2010/main" val="298914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45C2B346-B4B5-44FB-8C9F-F386E2ACB9AC}"/>
              </a:ext>
            </a:extLst>
          </p:cNvPr>
          <p:cNvSpPr txBox="1"/>
          <p:nvPr/>
        </p:nvSpPr>
        <p:spPr>
          <a:xfrm>
            <a:off x="683568" y="1700808"/>
            <a:ext cx="77768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DZ" sz="2800" dirty="0"/>
              <a:t>عند زوجين في علاقة متناظرة </a:t>
            </a:r>
            <a:r>
              <a:rPr lang="fr-FR" sz="2800" dirty="0"/>
              <a:t>منذ البداية ، </a:t>
            </a:r>
            <a:r>
              <a:rPr lang="ar-DZ" sz="2800" dirty="0"/>
              <a:t>ت</a:t>
            </a:r>
            <a:r>
              <a:rPr lang="fr-FR" sz="2800" dirty="0"/>
              <a:t>كون </a:t>
            </a:r>
            <a:r>
              <a:rPr lang="ar-DZ" sz="2800" dirty="0"/>
              <a:t>قصّة اللقاء </a:t>
            </a:r>
            <a:r>
              <a:rPr lang="fr-FR" sz="2800" dirty="0"/>
              <a:t>ثانوي</a:t>
            </a:r>
            <a:r>
              <a:rPr lang="ar-DZ" sz="2800" dirty="0"/>
              <a:t>ة</a:t>
            </a:r>
            <a:r>
              <a:rPr lang="fr-FR" sz="2800" dirty="0"/>
              <a:t> </a:t>
            </a:r>
            <a:r>
              <a:rPr lang="fr-FR" sz="2800" u="sng" dirty="0"/>
              <a:t>المهم هو من له الحق في التحدث مع الآخر وعن الآخر</a:t>
            </a:r>
            <a:r>
              <a:rPr lang="fr-FR" sz="2800" dirty="0"/>
              <a:t>. ما هو أساسي ليس المحتوى بل العلاقة. </a:t>
            </a:r>
            <a:r>
              <a:rPr lang="ar-DZ" sz="2800" dirty="0"/>
              <a:t>ينمذج</a:t>
            </a:r>
            <a:r>
              <a:rPr lang="fr-FR" sz="2800" dirty="0"/>
              <a:t> هذا التناظر علاقاتهم</a:t>
            </a:r>
            <a:r>
              <a:rPr lang="ar-DZ" sz="2800" dirty="0"/>
              <a:t>ا</a:t>
            </a:r>
            <a:r>
              <a:rPr lang="fr-FR" sz="2800" dirty="0"/>
              <a:t> في جميع المجالات ، ولا يمكن</a:t>
            </a:r>
            <a:r>
              <a:rPr lang="ar-DZ" sz="2800" dirty="0"/>
              <a:t>هما توظيف </a:t>
            </a:r>
            <a:r>
              <a:rPr lang="fr-FR" sz="2800" dirty="0"/>
              <a:t>التكامل</a:t>
            </a:r>
            <a:r>
              <a:rPr lang="ar-DZ" sz="2800" dirty="0"/>
              <a:t>.</a:t>
            </a:r>
            <a:r>
              <a:rPr lang="fr-FR" sz="2800" dirty="0"/>
              <a:t> </a:t>
            </a:r>
            <a:r>
              <a:rPr lang="ar-DZ" sz="2800" dirty="0"/>
              <a:t>(</a:t>
            </a:r>
            <a:r>
              <a:rPr lang="fr-FR" sz="2800" dirty="0"/>
              <a:t>خطر التنافس</a:t>
            </a:r>
            <a:r>
              <a:rPr lang="ar-DZ" sz="2800" dirty="0"/>
              <a:t>)</a:t>
            </a:r>
            <a:r>
              <a:rPr lang="fr-FR" sz="2800" dirty="0"/>
              <a:t>.</a:t>
            </a:r>
            <a:endParaRPr lang="ar-DZ" sz="2800" dirty="0"/>
          </a:p>
          <a:p>
            <a:pPr algn="r" rtl="1"/>
            <a:endParaRPr lang="ar-DZ" sz="2800" dirty="0"/>
          </a:p>
          <a:p>
            <a:pPr algn="r" rtl="1"/>
            <a:endParaRPr lang="ar-DZ" sz="2800" dirty="0"/>
          </a:p>
        </p:txBody>
      </p:sp>
    </p:spTree>
    <p:extLst>
      <p:ext uri="{BB962C8B-B14F-4D97-AF65-F5344CB8AC3E}">
        <p14:creationId xmlns="" xmlns:p14="http://schemas.microsoft.com/office/powerpoint/2010/main" val="412551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8223258-788F-43B7-97CB-67913408D94B}"/>
              </a:ext>
            </a:extLst>
          </p:cNvPr>
          <p:cNvSpPr txBox="1">
            <a:spLocks/>
          </p:cNvSpPr>
          <p:nvPr/>
        </p:nvSpPr>
        <p:spPr>
          <a:xfrm>
            <a:off x="457200" y="112474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>
                <a:latin typeface="Comic Sans MS" pitchFamily="66" charset="0"/>
              </a:rPr>
              <a:t>الخصائص</a:t>
            </a:r>
            <a:endParaRPr lang="fr-FR" sz="3600" b="1" dirty="0">
              <a:latin typeface="Comic Sans MS" pitchFamily="66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819CD07-8E62-4787-B2AB-21B865DEAC86}"/>
              </a:ext>
            </a:extLst>
          </p:cNvPr>
          <p:cNvSpPr txBox="1">
            <a:spLocks/>
          </p:cNvSpPr>
          <p:nvPr/>
        </p:nvSpPr>
        <p:spPr>
          <a:xfrm>
            <a:off x="457200" y="1138569"/>
            <a:ext cx="8229600" cy="32689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 rtl="1">
              <a:buFont typeface="+mj-lt"/>
              <a:buAutoNum type="arabicParenR"/>
            </a:pPr>
            <a:endParaRPr lang="fr-FR" sz="2800" dirty="0"/>
          </a:p>
          <a:p>
            <a:pPr marL="514350" indent="-514350" algn="r" rtl="1">
              <a:buFont typeface="+mj-lt"/>
              <a:buAutoNum type="arabicParenR"/>
            </a:pPr>
            <a:r>
              <a:rPr lang="ar-DZ" dirty="0"/>
              <a:t>تبادل محتوى معلومات التفاعل (الآراء).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DZ" dirty="0"/>
              <a:t>الاتساق = الإبداع والبناء المشترك للعلاقة.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DZ" dirty="0"/>
              <a:t> الرضا والاحترام المتبادل.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4719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8E091CBA-3BA5-43B0-AB0C-F0A7105A5348}"/>
              </a:ext>
            </a:extLst>
          </p:cNvPr>
          <p:cNvSpPr txBox="1"/>
          <p:nvPr/>
        </p:nvSpPr>
        <p:spPr>
          <a:xfrm>
            <a:off x="395536" y="1700808"/>
            <a:ext cx="835292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2800" dirty="0"/>
              <a:t>الزوجان في علاقة تكاملية. كل منها يعتمد دور</a:t>
            </a:r>
            <a:r>
              <a:rPr lang="ar-DZ" sz="2800" dirty="0"/>
              <a:t>ا:</a:t>
            </a:r>
            <a:r>
              <a:rPr lang="fr-FR" sz="2800" dirty="0"/>
              <a:t> </a:t>
            </a:r>
            <a:r>
              <a:rPr lang="ar-DZ" sz="2800" dirty="0"/>
              <a:t>وضعية</a:t>
            </a:r>
            <a:r>
              <a:rPr lang="fr-FR" sz="2800" dirty="0"/>
              <a:t> "</a:t>
            </a:r>
            <a:r>
              <a:rPr lang="ar-DZ" sz="2800" dirty="0"/>
              <a:t>عُليا</a:t>
            </a:r>
            <a:r>
              <a:rPr lang="fr-FR" sz="2800" dirty="0"/>
              <a:t>" للزوج (one-up) ، وضع</a:t>
            </a:r>
            <a:r>
              <a:rPr lang="ar-DZ" sz="2800" dirty="0"/>
              <a:t>ية</a:t>
            </a:r>
            <a:r>
              <a:rPr lang="fr-FR" sz="2800" dirty="0"/>
              <a:t> "</a:t>
            </a:r>
            <a:r>
              <a:rPr lang="ar-DZ" sz="2800" dirty="0"/>
              <a:t>دُنيا</a:t>
            </a:r>
            <a:r>
              <a:rPr lang="fr-FR" sz="2800" dirty="0"/>
              <a:t>" للزوجة</a:t>
            </a:r>
            <a:r>
              <a:rPr lang="ar-DZ" sz="2800" dirty="0"/>
              <a:t> </a:t>
            </a:r>
            <a:r>
              <a:rPr lang="fr-FR" sz="2800" dirty="0"/>
              <a:t>(one-down)</a:t>
            </a:r>
            <a:r>
              <a:rPr lang="ar-DZ" sz="2800" dirty="0"/>
              <a:t> </a:t>
            </a:r>
            <a:r>
              <a:rPr lang="fr-FR" sz="2800" dirty="0"/>
              <a:t>ولكن هذا ليس علامة على القوة أو الضعف. على العكس من ذلك ، فإن موقف المرأة ، إذا كان يعزز مكانة الرجل ، يضعه أيضًا في مأزق. يبدو هنا أن العلاقة تشير إلى اعتراف مشوه بين الأشخاص.</a:t>
            </a:r>
          </a:p>
        </p:txBody>
      </p:sp>
    </p:spTree>
    <p:extLst>
      <p:ext uri="{BB962C8B-B14F-4D97-AF65-F5344CB8AC3E}">
        <p14:creationId xmlns="" xmlns:p14="http://schemas.microsoft.com/office/powerpoint/2010/main" val="68640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2EB731F2-4966-42E0-AAFE-A6727E81758F}"/>
              </a:ext>
            </a:extLst>
          </p:cNvPr>
          <p:cNvSpPr txBox="1"/>
          <p:nvPr/>
        </p:nvSpPr>
        <p:spPr>
          <a:xfrm>
            <a:off x="683568" y="836712"/>
            <a:ext cx="777686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DZ" sz="2800" dirty="0"/>
              <a:t>إنّ مصطلحي</a:t>
            </a:r>
            <a:r>
              <a:rPr lang="fr-FR" sz="2800" dirty="0"/>
              <a:t> </a:t>
            </a:r>
            <a:r>
              <a:rPr lang="ar-DZ" sz="2800" dirty="0"/>
              <a:t>المكانة العالية </a:t>
            </a:r>
            <a:r>
              <a:rPr lang="fr-FR" sz="2800" dirty="0"/>
              <a:t>و</a:t>
            </a:r>
            <a:r>
              <a:rPr lang="ar-DZ" sz="2800" dirty="0"/>
              <a:t>المكانة المتدنية</a:t>
            </a:r>
            <a:r>
              <a:rPr lang="fr-FR" sz="2800" dirty="0"/>
              <a:t> في العلاقة</a:t>
            </a:r>
            <a:r>
              <a:rPr lang="ar-DZ" sz="2800" dirty="0"/>
              <a:t> هي</a:t>
            </a:r>
            <a:r>
              <a:rPr lang="fr-FR" sz="2800" dirty="0"/>
              <a:t> محايدة ومتوافقة مع فكرة المرونة والاختيار.</a:t>
            </a:r>
            <a:endParaRPr lang="ar-DZ" sz="28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r-FR" sz="2800" dirty="0"/>
              <a:t>أيا كان دور </a:t>
            </a:r>
            <a:r>
              <a:rPr lang="ar-DZ" sz="2800" dirty="0"/>
              <a:t>الطرف الفاعل</a:t>
            </a:r>
            <a:r>
              <a:rPr lang="fr-FR" sz="2800" dirty="0"/>
              <a:t> ، فلكل منهما خيار التواصل من موقع "؟</a:t>
            </a:r>
            <a:r>
              <a:rPr lang="ar-DZ" sz="2800" dirty="0"/>
              <a:t>"</a:t>
            </a:r>
            <a:r>
              <a:rPr lang="fr-FR" sz="2800" dirty="0"/>
              <a:t> X أو الآخر حسب اختياره ، أي من المكان الذي يضع فيه نفسه </a:t>
            </a:r>
            <a:r>
              <a:rPr lang="ar-DZ" sz="2800" dirty="0"/>
              <a:t>(</a:t>
            </a:r>
            <a:r>
              <a:rPr lang="fr-FR" sz="2800" dirty="0"/>
              <a:t>الأنسب وفقًا لأهدافه الشخصية</a:t>
            </a:r>
            <a:r>
              <a:rPr lang="ar-DZ" sz="2800" dirty="0"/>
              <a:t>)</a:t>
            </a:r>
            <a:r>
              <a:rPr lang="fr-FR" sz="2800" dirty="0"/>
              <a:t>.</a:t>
            </a:r>
            <a:endParaRPr lang="ar-DZ" sz="28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r-FR" sz="2800" dirty="0"/>
              <a:t>إن فكرة المسيط</a:t>
            </a:r>
            <a:r>
              <a:rPr lang="ar-DZ" sz="2800" dirty="0"/>
              <a:t>ِ</a:t>
            </a:r>
            <a:r>
              <a:rPr lang="fr-FR" sz="2800" dirty="0"/>
              <a:t>ر و / أو المسيط</a:t>
            </a:r>
            <a:r>
              <a:rPr lang="ar-DZ" sz="2800" dirty="0"/>
              <a:t>َ</a:t>
            </a:r>
            <a:r>
              <a:rPr lang="fr-FR" sz="2800" dirty="0"/>
              <a:t>ر</a:t>
            </a:r>
            <a:r>
              <a:rPr lang="ar-DZ" sz="2800" dirty="0"/>
              <a:t> عليه</a:t>
            </a:r>
            <a:r>
              <a:rPr lang="fr-FR" sz="2800" dirty="0"/>
              <a:t> ليست مرادفة لهذه المواقف ؛ بل على العكس ، تعبر عن توازن القوى.</a:t>
            </a:r>
          </a:p>
        </p:txBody>
      </p:sp>
    </p:spTree>
    <p:extLst>
      <p:ext uri="{BB962C8B-B14F-4D97-AF65-F5344CB8AC3E}">
        <p14:creationId xmlns="" xmlns:p14="http://schemas.microsoft.com/office/powerpoint/2010/main" val="127718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101D7B7-7370-46C7-B42E-DC01E711CB62}"/>
              </a:ext>
            </a:extLst>
          </p:cNvPr>
          <p:cNvSpPr txBox="1">
            <a:spLocks/>
          </p:cNvSpPr>
          <p:nvPr/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dirty="0">
                <a:latin typeface="Comic Sans MS" pitchFamily="66" charset="0"/>
              </a:rPr>
              <a:t>الخصائص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80C10E0-4C12-43CB-BC5C-B54DF4F5D836}"/>
              </a:ext>
            </a:extLst>
          </p:cNvPr>
          <p:cNvSpPr txBox="1">
            <a:spLocks/>
          </p:cNvSpPr>
          <p:nvPr/>
        </p:nvSpPr>
        <p:spPr>
          <a:xfrm>
            <a:off x="457200" y="2204864"/>
            <a:ext cx="8229600" cy="21888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 rtl="1">
              <a:buFont typeface="+mj-lt"/>
              <a:buAutoNum type="arabicPeriod"/>
            </a:pPr>
            <a:r>
              <a:rPr lang="ar-DZ" sz="2800" dirty="0">
                <a:latin typeface="Comic Sans MS" pitchFamily="66" charset="0"/>
              </a:rPr>
              <a:t>الانسجام عندما يكون هناك قبول متبادل وتأكيد الموقف من كليهما.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sz="2800" dirty="0">
                <a:latin typeface="Comic Sans MS" pitchFamily="66" charset="0"/>
              </a:rPr>
              <a:t> عندما يكون هناك مرونة في التكامل، فالنتيجة هي إمكانية التحول من موقف إلى آخر (منخفضة أو عالية) اعتمادا على طبيعة التبادلات وعلى أساس منتظم.</a:t>
            </a:r>
            <a:endParaRPr lang="fr-F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3950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565</Words>
  <Application>Microsoft Office PowerPoint</Application>
  <PresentationFormat>Affichage à l'écran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</cp:lastModifiedBy>
  <cp:revision>3</cp:revision>
  <dcterms:created xsi:type="dcterms:W3CDTF">2021-02-10T08:25:06Z</dcterms:created>
  <dcterms:modified xsi:type="dcterms:W3CDTF">2021-02-10T08:27:11Z</dcterms:modified>
</cp:coreProperties>
</file>