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0" r:id="rId7"/>
    <p:sldId id="265" r:id="rId8"/>
    <p:sldId id="266" r:id="rId9"/>
    <p:sldId id="268" r:id="rId10"/>
    <p:sldId id="269" r:id="rId11"/>
    <p:sldId id="270" r:id="rId12"/>
    <p:sldId id="271" r:id="rId13"/>
    <p:sldId id="272" r:id="rId14"/>
    <p:sldId id="273" r:id="rId15"/>
    <p:sldId id="277" r:id="rId16"/>
    <p:sldId id="276" r:id="rId17"/>
    <p:sldId id="278" r:id="rId18"/>
    <p:sldId id="279" r:id="rId19"/>
    <p:sldId id="2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233273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91113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562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2399770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0262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37945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78946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19247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215829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721CFB-BD68-449C-B9C9-F08F90C3123D}" type="datetimeFigureOut">
              <a:rPr lang="fr-FR" smtClean="0"/>
              <a:t>22/05/2020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237663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E721CFB-BD68-449C-B9C9-F08F90C3123D}" type="datetimeFigureOut">
              <a:rPr lang="fr-FR" smtClean="0"/>
              <a:t>22/05/2020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413677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E721CFB-BD68-449C-B9C9-F08F90C3123D}" type="datetimeFigureOut">
              <a:rPr lang="fr-FR" smtClean="0"/>
              <a:t>22/05/2020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24497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E721CFB-BD68-449C-B9C9-F08F90C3123D}" type="datetimeFigureOut">
              <a:rPr lang="fr-FR" smtClean="0"/>
              <a:t>22/05/2020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254132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21CFB-BD68-449C-B9C9-F08F90C3123D}" type="datetimeFigureOut">
              <a:rPr lang="fr-FR" smtClean="0"/>
              <a:t>22/05/2020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389472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E721CFB-BD68-449C-B9C9-F08F90C3123D}" type="datetimeFigureOut">
              <a:rPr lang="fr-FR" smtClean="0"/>
              <a:t>22/05/2020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182267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E721CFB-BD68-449C-B9C9-F08F90C3123D}" type="datetimeFigureOut">
              <a:rPr lang="fr-FR" smtClean="0"/>
              <a:t>22/05/2020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AF0E2-2432-46CE-ADAA-44925708267C}" type="slidenum">
              <a:rPr lang="fr-FR" smtClean="0"/>
              <a:t>‹N°›</a:t>
            </a:fld>
            <a:endParaRPr lang="fr-FR"/>
          </a:p>
        </p:txBody>
      </p:sp>
    </p:spTree>
    <p:extLst>
      <p:ext uri="{BB962C8B-B14F-4D97-AF65-F5344CB8AC3E}">
        <p14:creationId xmlns:p14="http://schemas.microsoft.com/office/powerpoint/2010/main" val="383326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721CFB-BD68-449C-B9C9-F08F90C3123D}" type="datetimeFigureOut">
              <a:rPr lang="fr-FR" smtClean="0"/>
              <a:t>22/05/2020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AAF0E2-2432-46CE-ADAA-44925708267C}" type="slidenum">
              <a:rPr lang="fr-FR" smtClean="0"/>
              <a:t>‹N°›</a:t>
            </a:fld>
            <a:endParaRPr lang="fr-FR"/>
          </a:p>
        </p:txBody>
      </p:sp>
    </p:spTree>
    <p:extLst>
      <p:ext uri="{BB962C8B-B14F-4D97-AF65-F5344CB8AC3E}">
        <p14:creationId xmlns:p14="http://schemas.microsoft.com/office/powerpoint/2010/main" val="2902917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3lim.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academia.edu/" TargetMode="External"/><Relationship Id="rId3" Type="http://schemas.openxmlformats.org/officeDocument/2006/relationships/hyperlink" Target="https://www.springer.com/authors/oba?SGWID=0-1726313-0-0-0" TargetMode="External"/><Relationship Id="rId7" Type="http://schemas.openxmlformats.org/officeDocument/2006/relationships/hyperlink" Target="https://www.researchgate.net/" TargetMode="External"/><Relationship Id="rId2" Type="http://schemas.openxmlformats.org/officeDocument/2006/relationships/hyperlink" Target="http://www.bib-alex.com/" TargetMode="External"/><Relationship Id="rId1" Type="http://schemas.openxmlformats.org/officeDocument/2006/relationships/slideLayout" Target="../slideLayouts/slideLayout2.xml"/><Relationship Id="rId6" Type="http://schemas.openxmlformats.org/officeDocument/2006/relationships/hyperlink" Target="http://ieeexplore.ieee.org/Xplore/guesthome.jsp?reload=true" TargetMode="External"/><Relationship Id="rId5" Type="http://schemas.openxmlformats.org/officeDocument/2006/relationships/hyperlink" Target="https://www.sciencedirect.com/" TargetMode="External"/><Relationship Id="rId4" Type="http://schemas.openxmlformats.org/officeDocument/2006/relationships/hyperlink" Target="http://books.google.com/bkshp?hl=en&amp;tab=w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أهمية تكنولوجيا المعلومات والاتصال في البحث العلمي </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24888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نصائح عن طرق البحث في الانترنيت </a:t>
            </a:r>
            <a:endParaRPr lang="fr-FR" dirty="0"/>
          </a:p>
        </p:txBody>
      </p:sp>
      <p:sp>
        <p:nvSpPr>
          <p:cNvPr id="3" name="Espace réservé du contenu 2"/>
          <p:cNvSpPr>
            <a:spLocks noGrp="1"/>
          </p:cNvSpPr>
          <p:nvPr>
            <p:ph idx="1"/>
          </p:nvPr>
        </p:nvSpPr>
        <p:spPr/>
        <p:txBody>
          <a:bodyPr>
            <a:normAutofit/>
          </a:bodyPr>
          <a:lstStyle/>
          <a:p>
            <a:pPr marL="0" indent="0" algn="just" rtl="1">
              <a:buNone/>
            </a:pPr>
            <a:r>
              <a:rPr lang="ar-DZ" dirty="0" smtClean="0"/>
              <a:t>1.</a:t>
            </a:r>
            <a:r>
              <a:rPr lang="ar-DZ" dirty="0"/>
              <a:t>  كلمة  </a:t>
            </a:r>
            <a:r>
              <a:rPr lang="fr-FR" dirty="0"/>
              <a:t>And </a:t>
            </a:r>
            <a:r>
              <a:rPr lang="ar-DZ" dirty="0" smtClean="0"/>
              <a:t>  أي و تستخدم </a:t>
            </a:r>
            <a:r>
              <a:rPr lang="ar-DZ" dirty="0"/>
              <a:t>للبحث بكلمتين أو أكثر مثال: </a:t>
            </a:r>
            <a:r>
              <a:rPr lang="fr-FR" dirty="0" smtClean="0"/>
              <a:t>population </a:t>
            </a:r>
            <a:r>
              <a:rPr lang="fr-FR" dirty="0"/>
              <a:t>and </a:t>
            </a:r>
            <a:r>
              <a:rPr lang="fr-FR" dirty="0" err="1" smtClean="0"/>
              <a:t>healt</a:t>
            </a:r>
            <a:r>
              <a:rPr lang="fr-FR" dirty="0"/>
              <a:t>  </a:t>
            </a:r>
            <a:r>
              <a:rPr lang="ar-DZ" dirty="0"/>
              <a:t>أي انك تريد البحث في مواقع الشبكة العنكبوتية عن الوثائق التي توجد بها كلمة </a:t>
            </a:r>
            <a:r>
              <a:rPr lang="fr-FR" dirty="0" smtClean="0"/>
              <a:t>population </a:t>
            </a:r>
            <a:r>
              <a:rPr lang="fr-FR" dirty="0"/>
              <a:t>  </a:t>
            </a:r>
            <a:r>
              <a:rPr lang="ar-DZ" dirty="0"/>
              <a:t>وكلمة </a:t>
            </a:r>
            <a:r>
              <a:rPr lang="fr-FR" dirty="0" err="1" smtClean="0"/>
              <a:t>healt</a:t>
            </a:r>
            <a:r>
              <a:rPr lang="fr-FR" dirty="0" smtClean="0"/>
              <a:t> </a:t>
            </a:r>
            <a:r>
              <a:rPr lang="fr-FR" dirty="0"/>
              <a:t>  </a:t>
            </a:r>
            <a:r>
              <a:rPr lang="ar-DZ" dirty="0"/>
              <a:t>في اي مكان داخل الوثيقة.</a:t>
            </a:r>
          </a:p>
          <a:p>
            <a:pPr marL="0" indent="0" algn="just" rtl="1">
              <a:buNone/>
            </a:pPr>
            <a:r>
              <a:rPr lang="ar-DZ" dirty="0"/>
              <a:t>2.  كلمة </a:t>
            </a:r>
            <a:r>
              <a:rPr lang="fr-FR" dirty="0"/>
              <a:t>Near  </a:t>
            </a:r>
            <a:r>
              <a:rPr lang="fr-FR" dirty="0" smtClean="0"/>
              <a:t>  </a:t>
            </a:r>
            <a:r>
              <a:rPr lang="ar-DZ" dirty="0" smtClean="0"/>
              <a:t>تستخدم </a:t>
            </a:r>
            <a:r>
              <a:rPr lang="ar-DZ" dirty="0"/>
              <a:t>للبحث بأكثر من كلمة ولكن لابد ان تكون هذه الكلمات متقاربة في الوثيقة التي ستظهر في نتيجة البحث مثال: </a:t>
            </a:r>
            <a:r>
              <a:rPr lang="fr-FR" dirty="0" smtClean="0"/>
              <a:t>population </a:t>
            </a:r>
            <a:r>
              <a:rPr lang="fr-FR" dirty="0" err="1" smtClean="0"/>
              <a:t>near</a:t>
            </a:r>
            <a:r>
              <a:rPr lang="fr-FR" dirty="0" smtClean="0"/>
              <a:t> people</a:t>
            </a:r>
            <a:r>
              <a:rPr lang="ar-DZ" dirty="0" smtClean="0"/>
              <a:t>أي </a:t>
            </a:r>
            <a:r>
              <a:rPr lang="ar-DZ" dirty="0"/>
              <a:t>يجب الا يفصل بين كلمة </a:t>
            </a:r>
            <a:r>
              <a:rPr lang="fr-FR" dirty="0" err="1" smtClean="0"/>
              <a:t>poulation</a:t>
            </a:r>
            <a:r>
              <a:rPr lang="ar-DZ" dirty="0" smtClean="0"/>
              <a:t>وكلمة</a:t>
            </a:r>
            <a:r>
              <a:rPr lang="ar-DZ" dirty="0"/>
              <a:t> </a:t>
            </a:r>
            <a:r>
              <a:rPr lang="fr-FR" dirty="0" smtClean="0"/>
              <a:t>people</a:t>
            </a:r>
            <a:r>
              <a:rPr lang="fr-FR" dirty="0"/>
              <a:t>  </a:t>
            </a:r>
            <a:r>
              <a:rPr lang="ar-DZ" dirty="0"/>
              <a:t>الا كلمات قلية اما اذا زادت على سطر فلن تظهر هذه الوثيقة في نتيجة البحث.</a:t>
            </a:r>
          </a:p>
          <a:p>
            <a:pPr marL="0" indent="0" algn="just" rtl="1">
              <a:buNone/>
            </a:pPr>
            <a:r>
              <a:rPr lang="ar-DZ" dirty="0"/>
              <a:t>3.  كلمة </a:t>
            </a:r>
            <a:r>
              <a:rPr lang="fr-FR" dirty="0"/>
              <a:t>Or  </a:t>
            </a:r>
            <a:r>
              <a:rPr lang="ar-DZ" dirty="0" smtClean="0"/>
              <a:t> أي او وهي </a:t>
            </a:r>
            <a:r>
              <a:rPr lang="ar-DZ" dirty="0"/>
              <a:t>تستخدم لبحث داخل الوثيقة عن اي كلمة من الكلمات التي يتكون بها امر البحث فوجود كلمة واحدة من الكلمات التي تكتب في الوثيقة تجعلها تظهر في القائمة نتيجة البحث مثال </a:t>
            </a:r>
            <a:r>
              <a:rPr lang="fr-FR" dirty="0" smtClean="0"/>
              <a:t>population  </a:t>
            </a:r>
            <a:r>
              <a:rPr lang="fr-FR" dirty="0"/>
              <a:t>or </a:t>
            </a:r>
            <a:r>
              <a:rPr lang="fr-FR" dirty="0" err="1" smtClean="0"/>
              <a:t>peapole</a:t>
            </a:r>
            <a:r>
              <a:rPr lang="fr-FR" dirty="0"/>
              <a:t>  </a:t>
            </a:r>
            <a:r>
              <a:rPr lang="ar-DZ" dirty="0"/>
              <a:t>أي اننا سنبحث عن الوثائق التي توجد بها كلمة  </a:t>
            </a:r>
            <a:r>
              <a:rPr lang="fr-FR" dirty="0" smtClean="0"/>
              <a:t>population</a:t>
            </a:r>
            <a:r>
              <a:rPr lang="fr-FR" dirty="0"/>
              <a:t>  </a:t>
            </a:r>
            <a:r>
              <a:rPr lang="ar-DZ" dirty="0"/>
              <a:t>أو كلمة </a:t>
            </a:r>
            <a:r>
              <a:rPr lang="fr-FR" dirty="0" err="1" smtClean="0"/>
              <a:t>peapole</a:t>
            </a:r>
            <a:r>
              <a:rPr lang="fr-FR" dirty="0" smtClean="0"/>
              <a:t> </a:t>
            </a:r>
            <a:r>
              <a:rPr lang="fr-FR" dirty="0"/>
              <a:t>  </a:t>
            </a:r>
            <a:r>
              <a:rPr lang="ar-DZ" dirty="0"/>
              <a:t>أو الكلمتين معا.</a:t>
            </a:r>
          </a:p>
          <a:p>
            <a:pPr marL="0" indent="0" algn="just" rtl="1">
              <a:buNone/>
            </a:pPr>
            <a:endParaRPr lang="fr-FR" dirty="0"/>
          </a:p>
        </p:txBody>
      </p:sp>
    </p:spTree>
    <p:extLst>
      <p:ext uri="{BB962C8B-B14F-4D97-AF65-F5344CB8AC3E}">
        <p14:creationId xmlns:p14="http://schemas.microsoft.com/office/powerpoint/2010/main" val="259782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lstStyle/>
          <a:p>
            <a:pPr algn="r" rtl="1"/>
            <a:r>
              <a:rPr lang="ar-DZ" dirty="0" smtClean="0"/>
              <a:t>4-.  كلمة </a:t>
            </a:r>
            <a:r>
              <a:rPr lang="fr-FR" dirty="0" smtClean="0"/>
              <a:t> Not  </a:t>
            </a:r>
            <a:r>
              <a:rPr lang="ar-DZ" dirty="0" smtClean="0"/>
              <a:t> أي ليس هي تستخدم في البحث داخل الوثائق التي </a:t>
            </a:r>
            <a:r>
              <a:rPr lang="ar-DZ" dirty="0" err="1" smtClean="0"/>
              <a:t>لايوجد</a:t>
            </a:r>
            <a:r>
              <a:rPr lang="ar-DZ" dirty="0" smtClean="0"/>
              <a:t> بها كلمة معينة مثال :  </a:t>
            </a:r>
            <a:r>
              <a:rPr lang="fr-FR" dirty="0" err="1" smtClean="0"/>
              <a:t>demography</a:t>
            </a:r>
            <a:r>
              <a:rPr lang="fr-FR" dirty="0" smtClean="0"/>
              <a:t> and not migration  </a:t>
            </a:r>
            <a:r>
              <a:rPr lang="ar-DZ" dirty="0" smtClean="0"/>
              <a:t>أ ي اننا نبحث عن الوثائق التي بها كلمة </a:t>
            </a:r>
            <a:r>
              <a:rPr lang="fr-FR" dirty="0" err="1" smtClean="0"/>
              <a:t>demography</a:t>
            </a:r>
            <a:r>
              <a:rPr lang="fr-FR" dirty="0" smtClean="0"/>
              <a:t>  </a:t>
            </a:r>
            <a:r>
              <a:rPr lang="ar-DZ" dirty="0" smtClean="0"/>
              <a:t>ولا توجد بها كلمة </a:t>
            </a:r>
            <a:r>
              <a:rPr lang="fr-FR" dirty="0" smtClean="0"/>
              <a:t>migration</a:t>
            </a:r>
          </a:p>
          <a:p>
            <a:pPr marL="0" indent="0" algn="just" rtl="1">
              <a:buNone/>
            </a:pPr>
            <a:r>
              <a:rPr lang="ar-DZ" dirty="0" smtClean="0"/>
              <a:t>5-كلمة</a:t>
            </a:r>
            <a:r>
              <a:rPr lang="ar-DZ" dirty="0"/>
              <a:t> </a:t>
            </a:r>
            <a:r>
              <a:rPr lang="fr-FR" dirty="0" err="1"/>
              <a:t>related</a:t>
            </a:r>
            <a:r>
              <a:rPr lang="fr-FR" dirty="0"/>
              <a:t>  </a:t>
            </a:r>
            <a:r>
              <a:rPr lang="ar-DZ" dirty="0"/>
              <a:t>تكتب قبل الموقع لإظهار اي نتائج يراها محرك البحث ذات صلة بالمواقع المبحوث عنه: فعند البحث عن </a:t>
            </a:r>
            <a:r>
              <a:rPr lang="fr-FR" dirty="0" err="1"/>
              <a:t>related</a:t>
            </a:r>
            <a:r>
              <a:rPr lang="fr-FR" dirty="0"/>
              <a:t> :www.cnn.com  </a:t>
            </a:r>
            <a:r>
              <a:rPr lang="ar-DZ" dirty="0"/>
              <a:t>تظهر لك في النتيجة الصفحات التي ترتبط بموقع القناه الاخبارية الامريكية </a:t>
            </a:r>
            <a:r>
              <a:rPr lang="fr-FR" dirty="0"/>
              <a:t>CNN</a:t>
            </a:r>
          </a:p>
          <a:p>
            <a:pPr marL="0" indent="0" algn="just" rtl="1">
              <a:buNone/>
            </a:pPr>
            <a:r>
              <a:rPr lang="fr-FR" dirty="0"/>
              <a:t>6.  </a:t>
            </a:r>
            <a:r>
              <a:rPr lang="ar-DZ" dirty="0" smtClean="0"/>
              <a:t> كلمة</a:t>
            </a:r>
            <a:r>
              <a:rPr lang="ar-DZ" dirty="0"/>
              <a:t> </a:t>
            </a:r>
            <a:r>
              <a:rPr lang="fr-FR" dirty="0" err="1"/>
              <a:t>define</a:t>
            </a:r>
            <a:r>
              <a:rPr lang="fr-FR" dirty="0"/>
              <a:t>  </a:t>
            </a:r>
            <a:r>
              <a:rPr lang="ar-DZ" dirty="0"/>
              <a:t>متبوعة بالكلمة المبحوث عنها للحصول على تعريف لها: مثال  </a:t>
            </a:r>
            <a:r>
              <a:rPr lang="fr-FR" dirty="0" err="1"/>
              <a:t>define</a:t>
            </a:r>
            <a:r>
              <a:rPr lang="fr-FR" dirty="0"/>
              <a:t> :LCD  </a:t>
            </a:r>
            <a:r>
              <a:rPr lang="ar-DZ" dirty="0"/>
              <a:t>مثلا تكون نتيجة البحث على تعريف خاص بتقنية </a:t>
            </a:r>
            <a:r>
              <a:rPr lang="ar-DZ" dirty="0" err="1"/>
              <a:t>الكرستال</a:t>
            </a:r>
            <a:r>
              <a:rPr lang="ar-DZ" dirty="0"/>
              <a:t> السائل  </a:t>
            </a:r>
            <a:r>
              <a:rPr lang="fr-FR" dirty="0"/>
              <a:t>LCD  </a:t>
            </a:r>
            <a:r>
              <a:rPr lang="ar-DZ" dirty="0"/>
              <a:t>مقتبسة من العديد من المواقع على الانترنيت.</a:t>
            </a:r>
          </a:p>
          <a:p>
            <a:pPr marL="0" indent="0" algn="just" rtl="1">
              <a:buNone/>
            </a:pPr>
            <a:endParaRPr lang="fr-FR" dirty="0"/>
          </a:p>
        </p:txBody>
      </p:sp>
    </p:spTree>
    <p:extLst>
      <p:ext uri="{BB962C8B-B14F-4D97-AF65-F5344CB8AC3E}">
        <p14:creationId xmlns:p14="http://schemas.microsoft.com/office/powerpoint/2010/main" val="305342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lstStyle/>
          <a:p>
            <a:pPr algn="just" rtl="1"/>
            <a:r>
              <a:rPr lang="ar-DZ" dirty="0" smtClean="0"/>
              <a:t>.7 </a:t>
            </a:r>
            <a:r>
              <a:rPr lang="ar-DZ" dirty="0"/>
              <a:t>    كلمة </a:t>
            </a:r>
            <a:r>
              <a:rPr lang="fr-FR" dirty="0" err="1"/>
              <a:t>Author</a:t>
            </a:r>
            <a:r>
              <a:rPr lang="fr-FR" dirty="0"/>
              <a:t>  </a:t>
            </a:r>
            <a:r>
              <a:rPr lang="ar-DZ" dirty="0"/>
              <a:t>تكتب للحصول على معلومات عن صفحة ألفها مؤلف معين.</a:t>
            </a:r>
          </a:p>
          <a:p>
            <a:pPr algn="just" rtl="1"/>
            <a:r>
              <a:rPr lang="ar-DZ" dirty="0"/>
              <a:t>8.  كلمة </a:t>
            </a:r>
            <a:r>
              <a:rPr lang="fr-FR" dirty="0" err="1"/>
              <a:t>Intitle</a:t>
            </a:r>
            <a:r>
              <a:rPr lang="ar-DZ" dirty="0"/>
              <a:t>تعمل على البحث عن كلمة ما داخل وان الصفحة </a:t>
            </a:r>
            <a:r>
              <a:rPr lang="fr-FR" dirty="0"/>
              <a:t>URL  </a:t>
            </a:r>
            <a:r>
              <a:rPr lang="ar-DZ" dirty="0"/>
              <a:t>الذي  يظهر في خانه العنوان بنافذة المتصفح ، بينما </a:t>
            </a:r>
            <a:r>
              <a:rPr lang="fr-FR" dirty="0" err="1"/>
              <a:t>allintitle</a:t>
            </a:r>
            <a:r>
              <a:rPr lang="fr-FR" dirty="0"/>
              <a:t>  </a:t>
            </a:r>
            <a:r>
              <a:rPr lang="ar-DZ" dirty="0"/>
              <a:t>فلها ذات التأثير السابق ولكن للبحث عن عدة كلمات داخل عنوان الصفحة بدلا من كلمة واحدة.</a:t>
            </a:r>
          </a:p>
          <a:p>
            <a:pPr algn="just" rtl="1"/>
            <a:r>
              <a:rPr lang="ar-DZ" dirty="0"/>
              <a:t>9.  كلمة  </a:t>
            </a:r>
            <a:r>
              <a:rPr lang="fr-FR" dirty="0" err="1"/>
              <a:t>Allintext</a:t>
            </a:r>
            <a:r>
              <a:rPr lang="ar-DZ" dirty="0"/>
              <a:t>للتأثير العكسي في حالة البحث بأكثر من كلمة ضمن النصوص الواردة بالمواقع وليس في عنوانه، فيكفي كتابة  </a:t>
            </a:r>
            <a:r>
              <a:rPr lang="fr-FR" dirty="0" err="1"/>
              <a:t>allintext</a:t>
            </a:r>
            <a:r>
              <a:rPr lang="fr-FR" dirty="0"/>
              <a:t>: tsunami  </a:t>
            </a:r>
            <a:r>
              <a:rPr lang="ar-DZ" dirty="0"/>
              <a:t>للبحث عن كلمة </a:t>
            </a:r>
            <a:r>
              <a:rPr lang="fr-FR" dirty="0" err="1"/>
              <a:t>Tusunami</a:t>
            </a:r>
            <a:r>
              <a:rPr lang="fr-FR" dirty="0"/>
              <a:t>  </a:t>
            </a:r>
            <a:r>
              <a:rPr lang="ar-DZ" dirty="0"/>
              <a:t>ككلمة نصية في النتائج التي يرجعها جوجل دون الاشارة الى الكم الهائل من المواقع التي تضم هذه الكلمة في عناوينها.</a:t>
            </a:r>
          </a:p>
          <a:p>
            <a:pPr algn="just" rtl="1"/>
            <a:endParaRPr lang="fr-FR" dirty="0"/>
          </a:p>
        </p:txBody>
      </p:sp>
    </p:spTree>
    <p:extLst>
      <p:ext uri="{BB962C8B-B14F-4D97-AF65-F5344CB8AC3E}">
        <p14:creationId xmlns:p14="http://schemas.microsoft.com/office/powerpoint/2010/main" val="300810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lstStyle/>
          <a:p>
            <a:pPr algn="just" rtl="1"/>
            <a:r>
              <a:rPr lang="ar-DZ" dirty="0"/>
              <a:t>كلمة </a:t>
            </a:r>
            <a:r>
              <a:rPr lang="fr-FR" dirty="0"/>
              <a:t>info  </a:t>
            </a:r>
            <a:r>
              <a:rPr lang="ar-DZ" dirty="0"/>
              <a:t>تكتب قبل عنوان موقع البحث للحصول على معلومات عن هذا الموقع.</a:t>
            </a:r>
          </a:p>
          <a:p>
            <a:pPr algn="just" rtl="1"/>
            <a:r>
              <a:rPr lang="ar-DZ" dirty="0"/>
              <a:t>11. كلمة </a:t>
            </a:r>
            <a:r>
              <a:rPr lang="fr-FR" dirty="0" err="1"/>
              <a:t>filetype</a:t>
            </a:r>
            <a:r>
              <a:rPr lang="fr-FR" dirty="0"/>
              <a:t>  </a:t>
            </a:r>
            <a:r>
              <a:rPr lang="ar-DZ" dirty="0"/>
              <a:t>هي طريقة فعالة للبحث عن كلمات في نوعية معينة من الملفات، فالبحث عن </a:t>
            </a:r>
            <a:r>
              <a:rPr lang="fr-FR" dirty="0"/>
              <a:t>file type :</a:t>
            </a:r>
            <a:r>
              <a:rPr lang="fr-FR" dirty="0" err="1"/>
              <a:t>pdf</a:t>
            </a:r>
            <a:r>
              <a:rPr lang="fr-FR" dirty="0"/>
              <a:t> power  </a:t>
            </a:r>
            <a:r>
              <a:rPr lang="ar-DZ" dirty="0"/>
              <a:t>تحصل في النتيجة على جميع الملفات من نوع </a:t>
            </a:r>
            <a:r>
              <a:rPr lang="ar-DZ" dirty="0" err="1"/>
              <a:t>حيب</a:t>
            </a:r>
            <a:r>
              <a:rPr lang="ar-DZ" dirty="0"/>
              <a:t> المحتوية على كلمة </a:t>
            </a:r>
            <a:r>
              <a:rPr lang="fr-FR" dirty="0"/>
              <a:t>power</a:t>
            </a:r>
          </a:p>
          <a:p>
            <a:pPr algn="just" rtl="1"/>
            <a:r>
              <a:rPr lang="fr-FR" dirty="0"/>
              <a:t>12.   </a:t>
            </a:r>
            <a:r>
              <a:rPr lang="ar-DZ" dirty="0"/>
              <a:t>العلامة + الفائدة منها هي البحث عن المواقع التي تحتوي على جميع الكلمات مثال : </a:t>
            </a:r>
            <a:r>
              <a:rPr lang="fr-FR" dirty="0" err="1"/>
              <a:t>Power+electronic</a:t>
            </a:r>
            <a:r>
              <a:rPr lang="fr-FR" dirty="0"/>
              <a:t>  </a:t>
            </a:r>
            <a:r>
              <a:rPr lang="ar-DZ" dirty="0"/>
              <a:t>لكي تبحث عن المواقع التي تحتوي على الكلمتين  </a:t>
            </a:r>
            <a:r>
              <a:rPr lang="fr-FR" dirty="0"/>
              <a:t>power , </a:t>
            </a:r>
            <a:r>
              <a:rPr lang="fr-FR" dirty="0" err="1"/>
              <a:t>electronic</a:t>
            </a:r>
            <a:endParaRPr lang="fr-FR" dirty="0"/>
          </a:p>
          <a:p>
            <a:pPr algn="just" rtl="1"/>
            <a:endParaRPr lang="fr-FR" dirty="0"/>
          </a:p>
        </p:txBody>
      </p:sp>
    </p:spTree>
    <p:extLst>
      <p:ext uri="{BB962C8B-B14F-4D97-AF65-F5344CB8AC3E}">
        <p14:creationId xmlns:p14="http://schemas.microsoft.com/office/powerpoint/2010/main" val="419173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lstStyle/>
          <a:p>
            <a:pPr algn="just" rtl="1"/>
            <a:r>
              <a:rPr lang="ar-DZ" dirty="0"/>
              <a:t>العلامة – الفائدة منها هو البحث عن المواقع التي تحوي كلمة </a:t>
            </a:r>
            <a:r>
              <a:rPr lang="ar-DZ" dirty="0" err="1"/>
              <a:t>ولاتحوي</a:t>
            </a:r>
            <a:r>
              <a:rPr lang="ar-DZ" dirty="0"/>
              <a:t> كلمة اخرى  مثال: </a:t>
            </a:r>
            <a:r>
              <a:rPr lang="fr-FR" dirty="0" err="1" smtClean="0"/>
              <a:t>popultion</a:t>
            </a:r>
            <a:r>
              <a:rPr lang="fr-FR" dirty="0" smtClean="0"/>
              <a:t>-people</a:t>
            </a:r>
            <a:r>
              <a:rPr lang="ar-DZ" dirty="0" smtClean="0"/>
              <a:t>لكي </a:t>
            </a:r>
            <a:r>
              <a:rPr lang="ar-DZ" dirty="0"/>
              <a:t>نبحث عن المواقع التي تحوي على كلمة </a:t>
            </a:r>
            <a:r>
              <a:rPr lang="fr-FR" dirty="0" smtClean="0"/>
              <a:t>population</a:t>
            </a:r>
            <a:r>
              <a:rPr lang="fr-FR" dirty="0"/>
              <a:t>  </a:t>
            </a:r>
            <a:r>
              <a:rPr lang="ar-DZ" dirty="0"/>
              <a:t>ولا تحتوي على كلمة </a:t>
            </a:r>
            <a:r>
              <a:rPr lang="fr-FR" dirty="0" smtClean="0"/>
              <a:t>people</a:t>
            </a:r>
            <a:endParaRPr lang="fr-FR" dirty="0"/>
          </a:p>
          <a:p>
            <a:pPr algn="just" rtl="1"/>
            <a:r>
              <a:rPr lang="fr-FR" dirty="0"/>
              <a:t>14.  </a:t>
            </a:r>
            <a:r>
              <a:rPr lang="ar-DZ" dirty="0"/>
              <a:t>العلامة ” ” الفائدة منها هو البحث عن الموضوع الذي يكتب بداخلها وبنفس الترتيب مثال: </a:t>
            </a:r>
            <a:r>
              <a:rPr lang="ar-DZ" dirty="0" smtClean="0"/>
              <a:t>“</a:t>
            </a:r>
            <a:r>
              <a:rPr lang="fr-FR" dirty="0" smtClean="0"/>
              <a:t>population </a:t>
            </a:r>
            <a:r>
              <a:rPr lang="fr-FR" dirty="0" err="1" smtClean="0"/>
              <a:t>sible</a:t>
            </a:r>
            <a:endParaRPr lang="fr-FR" dirty="0"/>
          </a:p>
          <a:p>
            <a:pPr algn="just" rtl="1"/>
            <a:r>
              <a:rPr lang="fr-FR" dirty="0"/>
              <a:t>15. </a:t>
            </a:r>
            <a:r>
              <a:rPr lang="ar-DZ" dirty="0"/>
              <a:t>العلامة ّ ~  توضع للحصول على مرادفات اخرى للكلمة المطلوب البحث عنها مثال: </a:t>
            </a:r>
            <a:r>
              <a:rPr lang="fr-FR" dirty="0"/>
              <a:t>car ~  </a:t>
            </a:r>
            <a:r>
              <a:rPr lang="ar-DZ" dirty="0"/>
              <a:t>يتسع مجال البحث ليشمل مواقع تضم مرادفات </a:t>
            </a:r>
            <a:r>
              <a:rPr lang="fr-FR" dirty="0"/>
              <a:t>car   </a:t>
            </a:r>
            <a:r>
              <a:rPr lang="ar-DZ" dirty="0"/>
              <a:t>مثل اوتوموبيل</a:t>
            </a:r>
          </a:p>
          <a:p>
            <a:pPr algn="just" rtl="1"/>
            <a:r>
              <a:rPr lang="ar-DZ" dirty="0"/>
              <a:t>16.  العلامة * توضع داخل علامة البحث لحل محل جملة مفقودة مثال:” المركز * العلمي ” تظهر نتيجة البحث المركز العربي والعلمي.</a:t>
            </a:r>
          </a:p>
          <a:p>
            <a:pPr algn="just"/>
            <a:endParaRPr lang="fr-FR" dirty="0"/>
          </a:p>
        </p:txBody>
      </p:sp>
    </p:spTree>
    <p:extLst>
      <p:ext uri="{BB962C8B-B14F-4D97-AF65-F5344CB8AC3E}">
        <p14:creationId xmlns:p14="http://schemas.microsoft.com/office/powerpoint/2010/main" val="1148765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t/>
            </a:r>
            <a:br>
              <a:rPr lang="ar-DZ" b="1" dirty="0" smtClean="0"/>
            </a:br>
            <a:r>
              <a:rPr lang="ar-DZ" b="1" dirty="0" smtClean="0"/>
              <a:t>عملية </a:t>
            </a:r>
            <a:r>
              <a:rPr lang="ar-DZ" b="1" dirty="0"/>
              <a:t>التوثيق في البحث الالكتروني</a:t>
            </a:r>
            <a:r>
              <a:rPr lang="ar-DZ" b="1" dirty="0" smtClean="0"/>
              <a:t>:</a:t>
            </a:r>
            <a:r>
              <a:rPr lang="ar-DZ" b="1" dirty="0"/>
              <a:t/>
            </a:r>
            <a:br>
              <a:rPr lang="ar-DZ" b="1" dirty="0"/>
            </a:br>
            <a:r>
              <a:rPr lang="ar-DZ" dirty="0" smtClean="0"/>
              <a:t/>
            </a:r>
            <a:br>
              <a:rPr lang="ar-DZ" dirty="0" smtClean="0"/>
            </a:br>
            <a:endParaRPr lang="fr-FR" dirty="0"/>
          </a:p>
        </p:txBody>
      </p:sp>
      <p:sp>
        <p:nvSpPr>
          <p:cNvPr id="3" name="Espace réservé du contenu 2"/>
          <p:cNvSpPr>
            <a:spLocks noGrp="1"/>
          </p:cNvSpPr>
          <p:nvPr>
            <p:ph idx="1"/>
          </p:nvPr>
        </p:nvSpPr>
        <p:spPr/>
        <p:txBody>
          <a:bodyPr/>
          <a:lstStyle/>
          <a:p>
            <a:pPr algn="r" rtl="1"/>
            <a:r>
              <a:rPr lang="ar-DZ" dirty="0"/>
              <a:t>واما عن عملية التوثيق في مثل هذه المصادر، فانه يتم الاشارة الى الرابط (</a:t>
            </a:r>
            <a:r>
              <a:rPr lang="fr-FR" dirty="0" err="1"/>
              <a:t>link</a:t>
            </a:r>
            <a:r>
              <a:rPr lang="fr-FR" dirty="0"/>
              <a:t>) </a:t>
            </a:r>
            <a:r>
              <a:rPr lang="ar-DZ" dirty="0"/>
              <a:t>كاملا وذلك باستنساخه مباشرة كطريقة سريعة للتوثيق، مع ذكر اسم الموقع ان كان مشهورا كإن يكون موقع مجلة او جريدة او تلفزيون او تابعا لمنظمة او مؤسسة ما، كما ويذكر تاريخ نشره وذلك لان بعض المواقع تعمد الى حذف ما نشرت بعد فترة طويلة وذلك بسبب ضيق المساحة التي تحجزها.</a:t>
            </a:r>
          </a:p>
          <a:p>
            <a:pPr algn="r" rtl="1"/>
            <a:r>
              <a:rPr lang="ar-DZ" dirty="0"/>
              <a:t>لقاعدة العامة لتوثيق المراجع الإلكترونية في البحث هي</a:t>
            </a:r>
            <a:r>
              <a:rPr lang="ar-DZ" dirty="0" smtClean="0"/>
              <a:t>:</a:t>
            </a:r>
          </a:p>
          <a:p>
            <a:pPr marL="0" indent="0" algn="r" rtl="1">
              <a:buNone/>
            </a:pPr>
            <a:r>
              <a:rPr lang="ar-DZ" b="1" dirty="0" smtClean="0"/>
              <a:t>اسم </a:t>
            </a:r>
            <a:r>
              <a:rPr lang="ar-DZ" b="1" dirty="0"/>
              <a:t>مؤلف المرجع الأخير ثم الأول (تاريخ النشر). عنوان المرجع. تاريخ اطلاع الباحث على الإنترنت…./…../….، ويتبع ذلك رابط الموقع الإلكتروني.</a:t>
            </a:r>
            <a:r>
              <a:rPr lang="ar-DZ" dirty="0" smtClean="0"/>
              <a:t/>
            </a:r>
            <a:br>
              <a:rPr lang="ar-DZ" dirty="0" smtClean="0"/>
            </a:br>
            <a:endParaRPr lang="fr-FR" dirty="0"/>
          </a:p>
        </p:txBody>
      </p:sp>
    </p:spTree>
    <p:extLst>
      <p:ext uri="{BB962C8B-B14F-4D97-AF65-F5344CB8AC3E}">
        <p14:creationId xmlns:p14="http://schemas.microsoft.com/office/powerpoint/2010/main" val="283924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t>مراجع الدوريات العلمية الإلكترونية:</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lgn="just" rtl="1">
              <a:buNone/>
            </a:pPr>
            <a:r>
              <a:rPr lang="ar-DZ" b="1" u="sng" dirty="0"/>
              <a:t>أ - مرجع إلكتروني لدورية علمية إلكترونية غير مطبوعة ورقيًّا:</a:t>
            </a:r>
            <a:endParaRPr lang="ar-DZ" dirty="0"/>
          </a:p>
          <a:p>
            <a:pPr marL="0" indent="0" algn="just" rtl="1">
              <a:buNone/>
            </a:pPr>
            <a:r>
              <a:rPr lang="ar-DZ" dirty="0"/>
              <a:t>وفي ذلك يُدوِّن الباحث اسم المؤلف، ثم يلي ذلك تاريخ نشر المرجع، والعنوان، وتوقيت الاطلاع على المرجع، وبعد ذلك يضع الرابط الإلكتروني للمرجع.</a:t>
            </a:r>
          </a:p>
          <a:p>
            <a:pPr marL="0" indent="0" algn="just" rtl="1">
              <a:buNone/>
            </a:pPr>
            <a:r>
              <a:rPr lang="ar-DZ" b="1" u="sng" dirty="0"/>
              <a:t>نموذج:</a:t>
            </a:r>
            <a:endParaRPr lang="ar-DZ" dirty="0"/>
          </a:p>
          <a:p>
            <a:pPr marL="0" indent="0" algn="just" rtl="1">
              <a:buNone/>
            </a:pPr>
            <a:r>
              <a:rPr lang="ar-DZ" dirty="0"/>
              <a:t>بشير، عبد الرحمن (2/10/2009). رد السهام عن عائشة رضي الله عنها. تم الاطلاع عليه في 4/3/2019م. رابط الموقع: </a:t>
            </a:r>
            <a:r>
              <a:rPr lang="ar-DZ" u="sng" dirty="0"/>
              <a:t> /</a:t>
            </a:r>
            <a:r>
              <a:rPr lang="fr-FR" u="sng" dirty="0"/>
              <a:t>https://www.doriat.com</a:t>
            </a:r>
            <a:endParaRPr lang="fr-FR" dirty="0"/>
          </a:p>
          <a:p>
            <a:pPr marL="0" indent="0" algn="just" rtl="1">
              <a:buNone/>
            </a:pPr>
            <a:r>
              <a:rPr lang="ar-DZ" b="1" u="sng" dirty="0"/>
              <a:t>ب- مرجع إلكتروني لإحدى الدوريات العلمية مطبوعة ورقيًّا:</a:t>
            </a:r>
            <a:endParaRPr lang="ar-DZ" dirty="0"/>
          </a:p>
          <a:p>
            <a:pPr marL="0" indent="0" algn="just" rtl="1">
              <a:buNone/>
            </a:pPr>
            <a:r>
              <a:rPr lang="ar-DZ" dirty="0"/>
              <a:t>وفي ذلك يقوم الباحث بذكر المؤلف، ثم تاريخ نشر المرجع، وبعد ذلك العنوان ثم توقيت الاطلاع على المرجع، وبعد ذلك الرابط الإلكتروني، مع ذكر أن تلك النسخة المطلع عليها إلكترونية وليست ورقية.</a:t>
            </a:r>
          </a:p>
          <a:p>
            <a:pPr marL="0" indent="0" algn="just" rtl="1">
              <a:buNone/>
            </a:pPr>
            <a:r>
              <a:rPr lang="ar-DZ" b="1" u="sng" dirty="0"/>
              <a:t>نموذج:</a:t>
            </a:r>
            <a:endParaRPr lang="ar-DZ" dirty="0"/>
          </a:p>
          <a:p>
            <a:pPr marL="0" indent="0" algn="just" rtl="1">
              <a:buNone/>
            </a:pPr>
            <a:r>
              <a:rPr lang="ar-DZ" dirty="0"/>
              <a:t>عبد الله، زينب (3/2/2011). الجدوى الاقتصادية للمشروعات الصغيرة. تم الاطلاع عليه في 25/4/2019م (نسخة إلكترونية)، رابط الموقع: </a:t>
            </a:r>
            <a:r>
              <a:rPr lang="ar-DZ" u="sng" dirty="0"/>
              <a:t> /</a:t>
            </a:r>
            <a:r>
              <a:rPr lang="fr-FR" u="sng" dirty="0"/>
              <a:t>https://www.elmalaqtsad.com</a:t>
            </a:r>
            <a:endParaRPr lang="fr-FR" dirty="0"/>
          </a:p>
          <a:p>
            <a:pPr marL="0" indent="0" algn="just" rtl="1">
              <a:buNone/>
            </a:pPr>
            <a:r>
              <a:rPr lang="fr-FR" dirty="0"/>
              <a:t> </a:t>
            </a:r>
          </a:p>
          <a:p>
            <a:pPr algn="r" rtl="1"/>
            <a:endParaRPr lang="fr-FR" dirty="0"/>
          </a:p>
        </p:txBody>
      </p:sp>
    </p:spTree>
    <p:extLst>
      <p:ext uri="{BB962C8B-B14F-4D97-AF65-F5344CB8AC3E}">
        <p14:creationId xmlns:p14="http://schemas.microsoft.com/office/powerpoint/2010/main" val="404976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a:t>مرجع على شبكة الإنترنت من دون تاريخ نشر:</a:t>
            </a:r>
            <a:endParaRPr lang="fr-FR" dirty="0"/>
          </a:p>
        </p:txBody>
      </p:sp>
      <p:sp>
        <p:nvSpPr>
          <p:cNvPr id="3" name="Espace réservé du contenu 2"/>
          <p:cNvSpPr>
            <a:spLocks noGrp="1"/>
          </p:cNvSpPr>
          <p:nvPr>
            <p:ph idx="1"/>
          </p:nvPr>
        </p:nvSpPr>
        <p:spPr/>
        <p:txBody>
          <a:bodyPr/>
          <a:lstStyle/>
          <a:p>
            <a:pPr marL="0" indent="0" algn="just" rtl="1">
              <a:buNone/>
            </a:pPr>
            <a:r>
              <a:rPr lang="ar-DZ" dirty="0"/>
              <a:t>وفي ذلك يقوم الباحث يقوم الباحث بذكر عنوان الكتاب أو المقال بدلًا من اسم المؤلف، ويكتب من دون تاريخ للنشر، ثم يُدوَّن تاريخ مُطالعة الموقع الإلكتروني، ورابطه.</a:t>
            </a:r>
          </a:p>
          <a:p>
            <a:pPr marL="0" indent="0" algn="just" rtl="1">
              <a:buNone/>
            </a:pPr>
            <a:r>
              <a:rPr lang="ar-DZ" b="1" u="sng" dirty="0"/>
              <a:t>نموذج:</a:t>
            </a:r>
            <a:endParaRPr lang="ar-DZ" dirty="0"/>
          </a:p>
          <a:p>
            <a:pPr marL="0" indent="0" algn="just" rtl="1">
              <a:buNone/>
            </a:pPr>
            <a:r>
              <a:rPr lang="ar-DZ" dirty="0"/>
              <a:t>وسائل التعليم الحديثة (من دون تاريخ نشر). </a:t>
            </a:r>
            <a:r>
              <a:rPr lang="ar-DZ" b="1" dirty="0"/>
              <a:t>تم الاطلاع عليه في 10/8/2019م</a:t>
            </a:r>
            <a:r>
              <a:rPr lang="ar-DZ" dirty="0"/>
              <a:t>. رابط الموقع</a:t>
            </a:r>
            <a:r>
              <a:rPr lang="ar-DZ" b="1" dirty="0"/>
              <a:t>: </a:t>
            </a:r>
            <a:r>
              <a:rPr lang="fr-FR" u="sng" dirty="0">
                <a:hlinkClick r:id="rId2"/>
              </a:rPr>
              <a:t>Http://www.T3LIM.COM</a:t>
            </a:r>
            <a:endParaRPr lang="fr-FR" dirty="0"/>
          </a:p>
          <a:p>
            <a:pPr marL="0" indent="0" algn="just" rtl="1">
              <a:buNone/>
            </a:pPr>
            <a:r>
              <a:rPr lang="fr-FR" dirty="0"/>
              <a:t> </a:t>
            </a:r>
          </a:p>
          <a:p>
            <a:pPr algn="r" rtl="1"/>
            <a:endParaRPr lang="fr-FR" dirty="0"/>
          </a:p>
        </p:txBody>
      </p:sp>
    </p:spTree>
    <p:extLst>
      <p:ext uri="{BB962C8B-B14F-4D97-AF65-F5344CB8AC3E}">
        <p14:creationId xmlns:p14="http://schemas.microsoft.com/office/powerpoint/2010/main" val="3898167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a:t>مرجع على أحد المواقع الرسمية مثل الجامعات أو الجهات الحكومية:</a:t>
            </a:r>
            <a:endParaRPr lang="fr-FR" dirty="0"/>
          </a:p>
        </p:txBody>
      </p:sp>
      <p:sp>
        <p:nvSpPr>
          <p:cNvPr id="3" name="Espace réservé du contenu 2"/>
          <p:cNvSpPr>
            <a:spLocks noGrp="1"/>
          </p:cNvSpPr>
          <p:nvPr>
            <p:ph idx="1"/>
          </p:nvPr>
        </p:nvSpPr>
        <p:spPr/>
        <p:txBody>
          <a:bodyPr/>
          <a:lstStyle/>
          <a:p>
            <a:pPr marL="0" indent="0" algn="just" rtl="1">
              <a:buNone/>
            </a:pPr>
            <a:r>
              <a:rPr lang="ar-DZ" dirty="0"/>
              <a:t>ذكر الاسم الأخير للمؤلف (لقب العائلة)، ثم يتبع ذلك اسم المؤلف الأول، وبعد ذلك تاريخ نشر المقال أو الكتاب، ثم عنوان الموضوع، ثم تاريخ الاطلاع عليه، ورابط الموقع الإلكتروني.</a:t>
            </a:r>
          </a:p>
          <a:p>
            <a:pPr marL="0" indent="0" algn="just" rtl="1">
              <a:buNone/>
            </a:pPr>
            <a:r>
              <a:rPr lang="ar-DZ" b="1" u="sng" dirty="0"/>
              <a:t>نموذج:</a:t>
            </a:r>
            <a:endParaRPr lang="ar-DZ" dirty="0"/>
          </a:p>
          <a:p>
            <a:pPr marL="0" indent="0" algn="just" rtl="1">
              <a:buNone/>
            </a:pPr>
            <a:r>
              <a:rPr lang="ar-DZ" dirty="0"/>
              <a:t>الشعراني، جمال (8/4/2015). آراء المستشرقين في تاريخ العرب. تم الاطلاع عليه في 6/3/2019. من موقع جامعة حلب. قسم الدراسات الإسلامية، ورابط الموقع: </a:t>
            </a:r>
            <a:r>
              <a:rPr lang="ar-DZ" b="1" dirty="0"/>
              <a:t>       /</a:t>
            </a:r>
            <a:r>
              <a:rPr lang="fr-FR" u="sng" dirty="0"/>
              <a:t>https://www.halabuniversity.com</a:t>
            </a:r>
            <a:endParaRPr lang="fr-FR" dirty="0"/>
          </a:p>
          <a:p>
            <a:pPr marL="0" indent="0" algn="just" rtl="1">
              <a:buNone/>
            </a:pPr>
            <a:r>
              <a:rPr lang="fr-FR" dirty="0"/>
              <a:t> </a:t>
            </a:r>
          </a:p>
          <a:p>
            <a:pPr algn="r" rtl="1"/>
            <a:endParaRPr lang="fr-FR" dirty="0"/>
          </a:p>
        </p:txBody>
      </p:sp>
    </p:spTree>
    <p:extLst>
      <p:ext uri="{BB962C8B-B14F-4D97-AF65-F5344CB8AC3E}">
        <p14:creationId xmlns:p14="http://schemas.microsoft.com/office/powerpoint/2010/main" val="211953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أهم المواقع </a:t>
            </a:r>
            <a:r>
              <a:rPr lang="ar-DZ" dirty="0"/>
              <a:t>ومحركات البحث وقواعد البيانات المفيدة </a:t>
            </a:r>
            <a:r>
              <a:rPr lang="ar-DZ" dirty="0" smtClean="0"/>
              <a:t>للباحثين</a:t>
            </a:r>
            <a:endParaRPr lang="fr-FR" dirty="0"/>
          </a:p>
        </p:txBody>
      </p:sp>
      <p:sp>
        <p:nvSpPr>
          <p:cNvPr id="3" name="Espace réservé du contenu 2"/>
          <p:cNvSpPr>
            <a:spLocks noGrp="1"/>
          </p:cNvSpPr>
          <p:nvPr>
            <p:ph idx="1"/>
          </p:nvPr>
        </p:nvSpPr>
        <p:spPr/>
        <p:txBody>
          <a:bodyPr>
            <a:normAutofit fontScale="92500"/>
          </a:bodyPr>
          <a:lstStyle/>
          <a:p>
            <a:pPr algn="r" rtl="1"/>
            <a:r>
              <a:rPr lang="ar-IQ" b="1" dirty="0"/>
              <a:t>محركات </a:t>
            </a:r>
            <a:r>
              <a:rPr lang="ar-IQ" b="1" dirty="0" smtClean="0"/>
              <a:t>البحث</a:t>
            </a:r>
            <a:r>
              <a:rPr lang="ar-DZ" b="1" dirty="0" smtClean="0"/>
              <a:t> </a:t>
            </a:r>
            <a:r>
              <a:rPr lang="ar-DZ" dirty="0" smtClean="0"/>
              <a:t>اشهرها جوجل و لكن يجيب اتباع النصائح السابقة لبحث اكثر سرعة و نفعا</a:t>
            </a:r>
          </a:p>
          <a:p>
            <a:pPr algn="r" rtl="1"/>
            <a:r>
              <a:rPr lang="ar-IQ" b="1" dirty="0" smtClean="0"/>
              <a:t>المكتبات</a:t>
            </a:r>
            <a:r>
              <a:rPr lang="ar-DZ" b="1" dirty="0" smtClean="0"/>
              <a:t> </a:t>
            </a:r>
            <a:r>
              <a:rPr lang="ar-DZ" dirty="0" smtClean="0"/>
              <a:t>من </a:t>
            </a:r>
            <a:r>
              <a:rPr lang="ar-DZ" dirty="0"/>
              <a:t>هذه المكتبات</a:t>
            </a:r>
            <a:r>
              <a:rPr lang="ar-DZ" dirty="0" smtClean="0"/>
              <a:t>:</a:t>
            </a:r>
            <a:r>
              <a:rPr lang="ar-DZ" dirty="0"/>
              <a:t> </a:t>
            </a:r>
            <a:r>
              <a:rPr lang="ar-DZ" b="1" dirty="0">
                <a:hlinkClick r:id="rId2"/>
              </a:rPr>
              <a:t>مكتبة </a:t>
            </a:r>
            <a:r>
              <a:rPr lang="ar-DZ" b="1" dirty="0" smtClean="0">
                <a:hlinkClick r:id="rId2"/>
              </a:rPr>
              <a:t>الإسكندرية</a:t>
            </a:r>
            <a:r>
              <a:rPr lang="ar-DZ" b="1" dirty="0" smtClean="0"/>
              <a:t>،</a:t>
            </a:r>
            <a:r>
              <a:rPr lang="ar-DZ" dirty="0"/>
              <a:t>  </a:t>
            </a:r>
            <a:r>
              <a:rPr lang="fr-FR" b="1" dirty="0" smtClean="0">
                <a:hlinkClick r:id="rId3"/>
              </a:rPr>
              <a:t>Springer</a:t>
            </a:r>
            <a:r>
              <a:rPr lang="ar-DZ" b="1" dirty="0" smtClean="0"/>
              <a:t>،</a:t>
            </a:r>
            <a:r>
              <a:rPr lang="fr-FR" dirty="0"/>
              <a:t> </a:t>
            </a:r>
            <a:r>
              <a:rPr lang="ar-DZ" b="1" dirty="0">
                <a:hlinkClick r:id="rId4"/>
              </a:rPr>
              <a:t>جوجل للكتب</a:t>
            </a:r>
            <a:r>
              <a:rPr lang="ar-DZ" dirty="0"/>
              <a:t> </a:t>
            </a:r>
          </a:p>
          <a:p>
            <a:pPr algn="r" rtl="1"/>
            <a:r>
              <a:rPr lang="ar-DZ" dirty="0"/>
              <a:t>ويمكنك إدخال الكلمة </a:t>
            </a:r>
            <a:r>
              <a:rPr lang="fr-FR" dirty="0"/>
              <a:t>E-Books </a:t>
            </a:r>
            <a:r>
              <a:rPr lang="ar-DZ" dirty="0"/>
              <a:t>في خانة البحث في جوجل وستظهر لك الكثير من المواقع الرائعة</a:t>
            </a:r>
            <a:r>
              <a:rPr lang="ar-DZ" dirty="0" smtClean="0"/>
              <a:t>.</a:t>
            </a:r>
          </a:p>
          <a:p>
            <a:pPr algn="r" rtl="1"/>
            <a:r>
              <a:rPr lang="ar-IQ" b="1" dirty="0"/>
              <a:t>المواقع العلمية </a:t>
            </a:r>
            <a:r>
              <a:rPr lang="ar-IQ" b="1" dirty="0" smtClean="0"/>
              <a:t>الرصينة</a:t>
            </a:r>
            <a:r>
              <a:rPr lang="ar-DZ" b="1" dirty="0" smtClean="0"/>
              <a:t> </a:t>
            </a:r>
            <a:r>
              <a:rPr lang="ar-DZ" dirty="0"/>
              <a:t>الهيئات العلمية ودور النشر ومحركات البحث لديها قواعد بيانات على الإنترنت تحوي ملايين البحوث والمقالات والكتب. </a:t>
            </a:r>
            <a:r>
              <a:rPr lang="ar-DZ" dirty="0" smtClean="0"/>
              <a:t>مثل ،</a:t>
            </a:r>
            <a:r>
              <a:rPr lang="fr-FR" b="1" dirty="0" smtClean="0">
                <a:hlinkClick r:id="rId3"/>
              </a:rPr>
              <a:t>Springer</a:t>
            </a:r>
            <a:r>
              <a:rPr lang="ar-DZ" b="1" dirty="0" smtClean="0"/>
              <a:t> ، </a:t>
            </a:r>
            <a:r>
              <a:rPr lang="fr-FR" b="1" dirty="0" err="1" smtClean="0">
                <a:hlinkClick r:id="rId5"/>
              </a:rPr>
              <a:t>sciencedirect</a:t>
            </a:r>
            <a:endParaRPr lang="fr-FR" dirty="0"/>
          </a:p>
          <a:p>
            <a:pPr marL="0" indent="0" algn="r" rtl="1">
              <a:buNone/>
            </a:pPr>
            <a:r>
              <a:rPr lang="fr-FR" b="1" dirty="0" err="1" smtClean="0">
                <a:hlinkClick r:id="rId6"/>
              </a:rPr>
              <a:t>IEEExplore</a:t>
            </a:r>
            <a:r>
              <a:rPr lang="ar-DZ" b="1" dirty="0" smtClean="0"/>
              <a:t> حيث </a:t>
            </a:r>
            <a:r>
              <a:rPr lang="fr-FR" dirty="0"/>
              <a:t> </a:t>
            </a:r>
            <a:r>
              <a:rPr lang="ar-DZ" dirty="0" smtClean="0"/>
              <a:t>يمكن </a:t>
            </a:r>
            <a:r>
              <a:rPr lang="ar-DZ" dirty="0"/>
              <a:t>الاشتراك بهذه المواقع باشتراك سنوي أو </a:t>
            </a:r>
            <a:r>
              <a:rPr lang="ar-DZ" dirty="0" smtClean="0"/>
              <a:t>يمكن </a:t>
            </a:r>
            <a:r>
              <a:rPr lang="ar-DZ" dirty="0"/>
              <a:t>الوصول لقواعد بياناتهم عن طريق جامعتك.</a:t>
            </a:r>
          </a:p>
          <a:p>
            <a:pPr marL="0" indent="0" algn="r" rtl="1">
              <a:buNone/>
            </a:pPr>
            <a:r>
              <a:rPr lang="ar-DZ" dirty="0"/>
              <a:t>أما جوجل فيقدم خدمة </a:t>
            </a:r>
            <a:r>
              <a:rPr lang="fr-FR" b="1" u="sng" dirty="0" err="1" smtClean="0">
                <a:solidFill>
                  <a:schemeClr val="accent1">
                    <a:lumMod val="75000"/>
                  </a:schemeClr>
                </a:solidFill>
                <a:effectLst>
                  <a:outerShdw blurRad="38100" dist="38100" dir="2700000" algn="tl">
                    <a:srgbClr val="000000">
                      <a:alpha val="43137"/>
                    </a:srgbClr>
                  </a:outerShdw>
                </a:effectLst>
              </a:rPr>
              <a:t>google</a:t>
            </a:r>
            <a:r>
              <a:rPr lang="fr-FR" b="1" u="sng" dirty="0" smtClean="0">
                <a:solidFill>
                  <a:schemeClr val="accent1">
                    <a:lumMod val="75000"/>
                  </a:schemeClr>
                </a:solidFill>
                <a:effectLst>
                  <a:outerShdw blurRad="38100" dist="38100" dir="2700000" algn="tl">
                    <a:srgbClr val="000000">
                      <a:alpha val="43137"/>
                    </a:srgbClr>
                  </a:outerShdw>
                </a:effectLst>
              </a:rPr>
              <a:t> </a:t>
            </a:r>
            <a:r>
              <a:rPr lang="fr-FR" b="1" u="sng" dirty="0" err="1" smtClean="0">
                <a:solidFill>
                  <a:schemeClr val="accent1">
                    <a:lumMod val="75000"/>
                  </a:schemeClr>
                </a:solidFill>
                <a:effectLst>
                  <a:outerShdw blurRad="38100" dist="38100" dir="2700000" algn="tl">
                    <a:srgbClr val="000000">
                      <a:alpha val="43137"/>
                    </a:srgbClr>
                  </a:outerShdw>
                </a:effectLst>
              </a:rPr>
              <a:t>scholar</a:t>
            </a:r>
            <a:r>
              <a:rPr lang="ar-DZ" dirty="0"/>
              <a:t> المتخصص بالبحث عن البحوث العلمية</a:t>
            </a:r>
            <a:r>
              <a:rPr lang="ar-DZ" dirty="0" smtClean="0"/>
              <a:t>.</a:t>
            </a:r>
            <a:endParaRPr lang="fr-FR" dirty="0" smtClean="0"/>
          </a:p>
          <a:p>
            <a:pPr algn="r" rtl="1"/>
            <a:r>
              <a:rPr lang="ar-IQ" b="1" dirty="0"/>
              <a:t>مواقع التواصل مع </a:t>
            </a:r>
            <a:r>
              <a:rPr lang="ar-IQ" b="1" dirty="0" smtClean="0"/>
              <a:t>الباحثين</a:t>
            </a:r>
            <a:r>
              <a:rPr lang="fr-FR" b="1" dirty="0" smtClean="0"/>
              <a:t>   </a:t>
            </a:r>
            <a:r>
              <a:rPr lang="ar-DZ" dirty="0"/>
              <a:t>استخدام مواقع التواصل مع الباحثين من أجل التواصل معهم بالرسائل ومعرفة آخر ما ينشرون. </a:t>
            </a:r>
            <a:r>
              <a:rPr lang="ar-DZ" dirty="0" smtClean="0"/>
              <a:t>مثل:</a:t>
            </a:r>
            <a:r>
              <a:rPr lang="fr-FR" dirty="0" smtClean="0"/>
              <a:t> </a:t>
            </a:r>
            <a:r>
              <a:rPr lang="fr-FR" b="1" dirty="0" err="1" smtClean="0">
                <a:hlinkClick r:id="rId7"/>
              </a:rPr>
              <a:t>ResearchGate</a:t>
            </a:r>
            <a:r>
              <a:rPr lang="ar-DZ" b="1" dirty="0" smtClean="0"/>
              <a:t>، </a:t>
            </a:r>
            <a:r>
              <a:rPr lang="fr-FR" b="1" dirty="0" smtClean="0">
                <a:hlinkClick r:id="rId8"/>
              </a:rPr>
              <a:t>Academia</a:t>
            </a:r>
            <a:endParaRPr lang="fr-FR" dirty="0"/>
          </a:p>
          <a:p>
            <a:pPr algn="r" rtl="1"/>
            <a:endParaRPr lang="ar-IQ" b="1" dirty="0"/>
          </a:p>
          <a:p>
            <a:pPr marL="0" indent="0" algn="r" rtl="1">
              <a:buNone/>
            </a:pPr>
            <a:endParaRPr lang="ar-DZ" dirty="0"/>
          </a:p>
          <a:p>
            <a:pPr algn="r" rtl="1"/>
            <a:endParaRPr lang="ar-IQ" b="1" dirty="0"/>
          </a:p>
          <a:p>
            <a:pPr algn="r" rtl="1"/>
            <a:endParaRPr lang="ar-DZ" dirty="0"/>
          </a:p>
          <a:p>
            <a:pPr algn="r" rtl="1"/>
            <a:endParaRPr lang="ar-IQ" b="1" dirty="0"/>
          </a:p>
          <a:p>
            <a:pPr algn="r" rtl="1"/>
            <a:endParaRPr lang="ar-IQ" b="1" dirty="0"/>
          </a:p>
          <a:p>
            <a:pPr algn="r" rtl="1"/>
            <a:endParaRPr lang="fr-FR" dirty="0"/>
          </a:p>
        </p:txBody>
      </p:sp>
    </p:spTree>
    <p:extLst>
      <p:ext uri="{BB962C8B-B14F-4D97-AF65-F5344CB8AC3E}">
        <p14:creationId xmlns:p14="http://schemas.microsoft.com/office/powerpoint/2010/main" val="27169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مقدمة </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r>
              <a:rPr lang="ar-DZ" dirty="0" smtClean="0"/>
              <a:t>من </a:t>
            </a:r>
            <a:r>
              <a:rPr lang="ar-DZ" dirty="0"/>
              <a:t>مزايا الإنترنت أنه في خدمة البحث العلمي </a:t>
            </a:r>
            <a:r>
              <a:rPr lang="ar-DZ" dirty="0" smtClean="0"/>
              <a:t>بأنواعه</a:t>
            </a:r>
          </a:p>
          <a:p>
            <a:pPr algn="r" rtl="1"/>
            <a:r>
              <a:rPr lang="ar-DZ" dirty="0" smtClean="0"/>
              <a:t>للإنترنت دور هام في البحث باستخدام الكتب والأبحاث والصحف الإلكترونية، من خلال الدخول على مواقع كثيرة. </a:t>
            </a:r>
          </a:p>
          <a:p>
            <a:pPr algn="r" rtl="1"/>
            <a:r>
              <a:rPr lang="ar-DZ" dirty="0" smtClean="0"/>
              <a:t>البيانات </a:t>
            </a:r>
            <a:r>
              <a:rPr lang="ar-DZ" dirty="0"/>
              <a:t>والمعلومات الهائلة المتاحة من الإنترنت تمكن الباحث من تكوين قواعد للبيانات ونظم للمعلومات تساعده في فهم طبيعة المشكلة البحثية، وعمل خطة بحث أكثر ملائمة لتحقيق أهداف البحث</a:t>
            </a:r>
            <a:endParaRPr lang="fr-FR" dirty="0"/>
          </a:p>
        </p:txBody>
      </p:sp>
    </p:spTree>
    <p:extLst>
      <p:ext uri="{BB962C8B-B14F-4D97-AF65-F5344CB8AC3E}">
        <p14:creationId xmlns:p14="http://schemas.microsoft.com/office/powerpoint/2010/main" val="55244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مزايا الإنترنت في البحث العلمي</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smtClean="0"/>
              <a:t>تحتوي مخزونا </a:t>
            </a:r>
            <a:r>
              <a:rPr lang="ar-DZ" dirty="0"/>
              <a:t>كبيرا وهاما من المعلومات يصل إلى عشرات المليارات من صفحات الانترنت. </a:t>
            </a:r>
          </a:p>
          <a:p>
            <a:pPr algn="r" rtl="1"/>
            <a:r>
              <a:rPr lang="ar-DZ" dirty="0"/>
              <a:t>سهولة الوصول الى هذه المعلومات.</a:t>
            </a:r>
          </a:p>
          <a:p>
            <a:pPr algn="r" rtl="1"/>
            <a:r>
              <a:rPr lang="ar-DZ" dirty="0"/>
              <a:t>تنوع التخصصات والفروع العلمية والمصدرية.</a:t>
            </a:r>
          </a:p>
          <a:p>
            <a:pPr algn="r" rtl="1"/>
            <a:r>
              <a:rPr lang="ar-DZ" dirty="0"/>
              <a:t>مجانية او شبه مجانية الحصول على هذه المعلومات.</a:t>
            </a:r>
          </a:p>
          <a:p>
            <a:pPr algn="r" rtl="1"/>
            <a:r>
              <a:rPr lang="ar-DZ" dirty="0"/>
              <a:t>سهولة تنضيد وتصنيف وحفظ هذه البيانات والمعلومات.</a:t>
            </a:r>
          </a:p>
          <a:p>
            <a:pPr algn="r" rtl="1"/>
            <a:r>
              <a:rPr lang="ar-DZ" dirty="0"/>
              <a:t>الاطمئنان الى حد كبير على عدم تلفها او ضياعها او تأثرها بالعوامل والمؤثرات </a:t>
            </a:r>
            <a:r>
              <a:rPr lang="ar-DZ" dirty="0" err="1"/>
              <a:t>الفزيقية</a:t>
            </a:r>
            <a:r>
              <a:rPr lang="ar-DZ" dirty="0"/>
              <a:t> والفترة الزمنية.</a:t>
            </a:r>
          </a:p>
          <a:p>
            <a:pPr algn="r" rtl="1"/>
            <a:r>
              <a:rPr lang="ar-DZ" dirty="0"/>
              <a:t>هذا </a:t>
            </a:r>
            <a:r>
              <a:rPr lang="ar-DZ" dirty="0" err="1"/>
              <a:t>بالاضافة</a:t>
            </a:r>
            <a:r>
              <a:rPr lang="ar-DZ" dirty="0"/>
              <a:t> الى ان شبكة الانترنت تعد وسيلة اتصال مهمة بين الناس سواء على صعيد المؤسسات الحكومية او الاهلية الاقتصادية او الافراد، حيث امكانية تحقيق الاتصال بالصوت والصورة عبر برامجها المتعددة والتي يعد المسنجر اشهرها</a:t>
            </a:r>
          </a:p>
          <a:p>
            <a:pPr algn="r" rtl="1"/>
            <a:r>
              <a:rPr lang="ar-DZ" dirty="0" smtClean="0"/>
              <a:t>(</a:t>
            </a:r>
            <a:endParaRPr lang="fr-FR" dirty="0"/>
          </a:p>
        </p:txBody>
      </p:sp>
    </p:spTree>
    <p:extLst>
      <p:ext uri="{BB962C8B-B14F-4D97-AF65-F5344CB8AC3E}">
        <p14:creationId xmlns:p14="http://schemas.microsoft.com/office/powerpoint/2010/main" val="252602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2800" b="1" dirty="0"/>
              <a:t>الاساليب الحديثة لجمع البيانات بتوظيف شبكة الانترنت خصوصا في العلوم الانسانية </a:t>
            </a:r>
            <a:r>
              <a:rPr lang="ar-DZ" sz="2800" b="1" dirty="0" smtClean="0"/>
              <a:t>والاجتماعية</a:t>
            </a:r>
            <a:r>
              <a:rPr lang="ar-DZ" sz="2800" b="1" dirty="0"/>
              <a:t/>
            </a:r>
            <a:br>
              <a:rPr lang="ar-DZ" sz="2800" b="1" dirty="0"/>
            </a:br>
            <a:endParaRPr lang="fr-FR" sz="2800" dirty="0"/>
          </a:p>
        </p:txBody>
      </p:sp>
      <p:sp>
        <p:nvSpPr>
          <p:cNvPr id="3" name="Espace réservé du contenu 2"/>
          <p:cNvSpPr>
            <a:spLocks noGrp="1"/>
          </p:cNvSpPr>
          <p:nvPr>
            <p:ph idx="1"/>
          </p:nvPr>
        </p:nvSpPr>
        <p:spPr/>
        <p:txBody>
          <a:bodyPr>
            <a:normAutofit fontScale="92500" lnSpcReduction="10000"/>
          </a:bodyPr>
          <a:lstStyle/>
          <a:p>
            <a:pPr algn="r" rtl="1"/>
            <a:r>
              <a:rPr lang="ar-DZ" dirty="0"/>
              <a:t>استخدام محركات البحث (</a:t>
            </a:r>
            <a:r>
              <a:rPr lang="fr-FR" dirty="0" err="1"/>
              <a:t>search</a:t>
            </a:r>
            <a:r>
              <a:rPr lang="fr-FR" dirty="0"/>
              <a:t> </a:t>
            </a:r>
            <a:r>
              <a:rPr lang="fr-FR" dirty="0" err="1"/>
              <a:t>engines</a:t>
            </a:r>
            <a:r>
              <a:rPr lang="fr-FR" dirty="0"/>
              <a:t>) </a:t>
            </a:r>
            <a:r>
              <a:rPr lang="ar-DZ" dirty="0"/>
              <a:t>على شبكة الانترنت </a:t>
            </a:r>
            <a:r>
              <a:rPr lang="ar-DZ" dirty="0" err="1"/>
              <a:t>لأكتشاف</a:t>
            </a:r>
            <a:r>
              <a:rPr lang="ar-DZ" dirty="0"/>
              <a:t> ما موجود على الشبكة مما تبحث عنه، واشهرها محرك البحث غوغل </a:t>
            </a:r>
            <a:r>
              <a:rPr lang="fr-FR" dirty="0" smtClean="0"/>
              <a:t>Google.</a:t>
            </a:r>
            <a:endParaRPr lang="fr-FR" dirty="0"/>
          </a:p>
          <a:p>
            <a:pPr algn="r" rtl="1"/>
            <a:r>
              <a:rPr lang="ar-DZ" dirty="0"/>
              <a:t>أدلة الانترنت (</a:t>
            </a:r>
            <a:r>
              <a:rPr lang="fr-FR" dirty="0"/>
              <a:t>internet guides) ، </a:t>
            </a:r>
            <a:r>
              <a:rPr lang="ar-DZ" dirty="0"/>
              <a:t>ومنها تلك المتخصصة بشتى انواع الاهتمامات، فهناك دليل المجلات العلمية مثلا، ودليل الجامعات، ودليل الباحثين، ودليل المواقع العراقية او التونسية او العربية … </a:t>
            </a:r>
            <a:r>
              <a:rPr lang="ar-DZ" dirty="0" smtClean="0"/>
              <a:t>الخ</a:t>
            </a:r>
          </a:p>
          <a:p>
            <a:pPr algn="r" rtl="1"/>
            <a:r>
              <a:rPr lang="ar-DZ" dirty="0" smtClean="0"/>
              <a:t>المقابلة </a:t>
            </a:r>
            <a:r>
              <a:rPr lang="ar-DZ" dirty="0"/>
              <a:t>باستخدام الانترنت وعن طريق برامج مثل المسنجر (</a:t>
            </a:r>
            <a:r>
              <a:rPr lang="fr-FR" dirty="0" err="1"/>
              <a:t>messenger</a:t>
            </a:r>
            <a:r>
              <a:rPr lang="fr-FR" dirty="0"/>
              <a:t>).</a:t>
            </a:r>
          </a:p>
          <a:p>
            <a:pPr algn="r" rtl="1"/>
            <a:r>
              <a:rPr lang="ar-DZ" dirty="0"/>
              <a:t>المقابلات باستخدام برنامج </a:t>
            </a:r>
            <a:r>
              <a:rPr lang="ar-DZ" dirty="0" err="1"/>
              <a:t>بالتولك</a:t>
            </a:r>
            <a:r>
              <a:rPr lang="ar-DZ" dirty="0"/>
              <a:t> </a:t>
            </a:r>
            <a:r>
              <a:rPr lang="fr-FR" dirty="0" err="1"/>
              <a:t>paltalk</a:t>
            </a:r>
            <a:r>
              <a:rPr lang="fr-FR" dirty="0"/>
              <a:t>)</a:t>
            </a:r>
            <a:r>
              <a:rPr lang="fr-FR" b="1" dirty="0"/>
              <a:t> </a:t>
            </a:r>
            <a:endParaRPr lang="fr-FR" dirty="0"/>
          </a:p>
          <a:p>
            <a:pPr algn="r" rtl="1"/>
            <a:r>
              <a:rPr lang="ar-DZ" dirty="0"/>
              <a:t>المقابلات باستخدام برامج المحادثة (تشات </a:t>
            </a:r>
            <a:r>
              <a:rPr lang="fr-FR" dirty="0"/>
              <a:t>chat) </a:t>
            </a:r>
            <a:r>
              <a:rPr lang="ar-DZ" dirty="0"/>
              <a:t>سواء الصوتية منها او الكتابة. </a:t>
            </a:r>
            <a:r>
              <a:rPr lang="ar-DZ" dirty="0" err="1"/>
              <a:t>وبامكان</a:t>
            </a:r>
            <a:r>
              <a:rPr lang="ar-DZ" dirty="0"/>
              <a:t> هذه البرامج ان تعقد اتصالا بالصوت والصورة مع الطرف الآخر وحيثما كان.</a:t>
            </a:r>
          </a:p>
          <a:p>
            <a:pPr algn="r" rtl="1"/>
            <a:r>
              <a:rPr lang="ar-DZ" dirty="0"/>
              <a:t>المواقع الاليكترونية ( (</a:t>
            </a:r>
            <a:r>
              <a:rPr lang="fr-FR" dirty="0"/>
              <a:t>E-</a:t>
            </a:r>
            <a:r>
              <a:rPr lang="fr-FR" dirty="0" err="1"/>
              <a:t>websites</a:t>
            </a:r>
            <a:r>
              <a:rPr lang="fr-FR" dirty="0"/>
              <a:t>، </a:t>
            </a:r>
            <a:r>
              <a:rPr lang="ar-DZ" dirty="0"/>
              <a:t>التي تضع استمارات استبيان او استطلاعات للرأي.</a:t>
            </a:r>
          </a:p>
          <a:p>
            <a:pPr algn="r" rtl="1"/>
            <a:r>
              <a:rPr lang="ar-DZ" dirty="0"/>
              <a:t>المواقع الخدمية الخاصة مثل المواقع الحكومية والتعليمية والعيادات الطبية والارشادية والمواقع الدينية، وغيرها</a:t>
            </a:r>
            <a:r>
              <a:rPr lang="ar-DZ" dirty="0" smtClean="0"/>
              <a:t>.</a:t>
            </a:r>
            <a:endParaRPr lang="ar-DZ" dirty="0"/>
          </a:p>
        </p:txBody>
      </p:sp>
    </p:spTree>
    <p:extLst>
      <p:ext uri="{BB962C8B-B14F-4D97-AF65-F5344CB8AC3E}">
        <p14:creationId xmlns:p14="http://schemas.microsoft.com/office/powerpoint/2010/main" val="185069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a:t>
            </a:r>
            <a:endParaRPr lang="fr-FR" dirty="0"/>
          </a:p>
        </p:txBody>
      </p:sp>
      <p:sp>
        <p:nvSpPr>
          <p:cNvPr id="3" name="Espace réservé du contenu 2"/>
          <p:cNvSpPr>
            <a:spLocks noGrp="1"/>
          </p:cNvSpPr>
          <p:nvPr>
            <p:ph idx="1"/>
          </p:nvPr>
        </p:nvSpPr>
        <p:spPr/>
        <p:txBody>
          <a:bodyPr>
            <a:normAutofit/>
          </a:bodyPr>
          <a:lstStyle/>
          <a:p>
            <a:pPr algn="r" rtl="1"/>
            <a:r>
              <a:rPr lang="ar-DZ" dirty="0" smtClean="0"/>
              <a:t>المكتبات الالكترونية المتوفرة على شبكة الانترنت. </a:t>
            </a:r>
          </a:p>
          <a:p>
            <a:pPr algn="just" rtl="1"/>
            <a:r>
              <a:rPr lang="ar-DZ" dirty="0" smtClean="0"/>
              <a:t>المنتديات الاليكترونية (</a:t>
            </a:r>
            <a:r>
              <a:rPr lang="fr-FR" dirty="0" smtClean="0"/>
              <a:t>E-forums)، </a:t>
            </a:r>
            <a:r>
              <a:rPr lang="ar-DZ" dirty="0" smtClean="0"/>
              <a:t>وهي مواقع تبادل الآراء والافكار </a:t>
            </a:r>
            <a:r>
              <a:rPr lang="ar-DZ" dirty="0" err="1" smtClean="0"/>
              <a:t>لاعداد</a:t>
            </a:r>
            <a:r>
              <a:rPr lang="ar-DZ" dirty="0" smtClean="0"/>
              <a:t> من مرتادي الشبكة تجمعهم خصائص مشتركة، مثل فئات الشباب او النساء او اهتمامات مشتركة مثل الرياضة والفن او الاعجاب بفنان او رياضي او سياسي ما وهكذا. ويتم الانضمام لهؤلاء وفق فتح حساب مجاني عادة يحصل بموجبه المشترك على كلمة مرور (</a:t>
            </a:r>
            <a:r>
              <a:rPr lang="fr-FR" dirty="0" err="1" smtClean="0"/>
              <a:t>password</a:t>
            </a:r>
            <a:r>
              <a:rPr lang="fr-FR" dirty="0" smtClean="0"/>
              <a:t>) </a:t>
            </a:r>
            <a:r>
              <a:rPr lang="ar-DZ" dirty="0" smtClean="0"/>
              <a:t>الى جانب لقبه الخاص (</a:t>
            </a:r>
            <a:r>
              <a:rPr lang="fr-FR" dirty="0" err="1" smtClean="0"/>
              <a:t>nickname</a:t>
            </a:r>
            <a:r>
              <a:rPr lang="fr-FR" dirty="0" smtClean="0"/>
              <a:t>).</a:t>
            </a:r>
          </a:p>
          <a:p>
            <a:pPr algn="just" rtl="1"/>
            <a:r>
              <a:rPr lang="ar-DZ" dirty="0" smtClean="0"/>
              <a:t>فرصة الاحتكاك والمعايشة للمجتمعات (الافتراضية) من خلال هذه الانواع من البرامج التي توفر فرصا للوصول الى مجتمعات ذات خواص مشتركة وفقا للمهنة او النوع (</a:t>
            </a:r>
            <a:r>
              <a:rPr lang="ar-DZ" dirty="0" err="1" smtClean="0"/>
              <a:t>الجندر</a:t>
            </a:r>
            <a:r>
              <a:rPr lang="ar-DZ" dirty="0" smtClean="0"/>
              <a:t>) او الفئات العمرية او الهواية وغيرها. وبهذا فهي توفر قاعدة بيانات كبيرة ومهمة، وارضية جيدة للعديد من البحوث والاستطلاعات. وهذا يعني امكانية وسهولة استهداف مثل هذه الفئات والاطلاع المباشر على مختلف القضايا التي تطرحها او المشاكل التي تعانيها او التوجهات التي تسير نحوها وهكذا</a:t>
            </a:r>
          </a:p>
          <a:p>
            <a:pPr algn="just" rtl="1"/>
            <a:endParaRPr lang="fr-FR" dirty="0" smtClean="0"/>
          </a:p>
          <a:p>
            <a:pPr algn="r" rtl="1"/>
            <a:endParaRPr lang="fr-FR" dirty="0"/>
          </a:p>
        </p:txBody>
      </p:sp>
    </p:spTree>
    <p:extLst>
      <p:ext uri="{BB962C8B-B14F-4D97-AF65-F5344CB8AC3E}">
        <p14:creationId xmlns:p14="http://schemas.microsoft.com/office/powerpoint/2010/main" val="476540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dirty="0" smtClean="0"/>
              <a:t>كيف نستفيد من الانترنيت في البحوث العلمية </a:t>
            </a:r>
            <a:endParaRPr lang="fr-FR" dirty="0"/>
          </a:p>
        </p:txBody>
      </p:sp>
      <p:sp>
        <p:nvSpPr>
          <p:cNvPr id="3" name="Espace réservé du contenu 2"/>
          <p:cNvSpPr>
            <a:spLocks noGrp="1"/>
          </p:cNvSpPr>
          <p:nvPr>
            <p:ph idx="1"/>
          </p:nvPr>
        </p:nvSpPr>
        <p:spPr/>
        <p:txBody>
          <a:bodyPr/>
          <a:lstStyle/>
          <a:p>
            <a:pPr algn="just" rtl="1"/>
            <a:r>
              <a:rPr lang="ar-DZ" dirty="0" smtClean="0"/>
              <a:t>مجموعات </a:t>
            </a:r>
            <a:r>
              <a:rPr lang="ar-DZ" dirty="0"/>
              <a:t>التركز </a:t>
            </a:r>
            <a:r>
              <a:rPr lang="fr-FR" dirty="0"/>
              <a:t>Focus Groups </a:t>
            </a:r>
            <a:r>
              <a:rPr lang="ar-DZ" dirty="0"/>
              <a:t>وهي مجموعات للمناقشة التفاعلية؛ يتم من خلالها توجيه أسئلة إلى عينة أو مجموعة من الناس، وهي من أهم مصادر البيانات في </a:t>
            </a:r>
            <a:r>
              <a:rPr lang="ar-DZ" b="1" dirty="0"/>
              <a:t>البحوث النوعية</a:t>
            </a:r>
            <a:r>
              <a:rPr lang="ar-DZ" dirty="0"/>
              <a:t>؛ حيث يتم معرفة ردود الفعل في شكل وجهات نظر وأفكار</a:t>
            </a:r>
            <a:r>
              <a:rPr lang="ar-DZ" dirty="0" smtClean="0"/>
              <a:t>،</a:t>
            </a:r>
          </a:p>
          <a:p>
            <a:pPr algn="just" rtl="1"/>
            <a:r>
              <a:rPr lang="ar-DZ" dirty="0" smtClean="0"/>
              <a:t> </a:t>
            </a:r>
            <a:r>
              <a:rPr lang="ar-DZ" dirty="0"/>
              <a:t>بالإضافة إلى المسوحات الخاصة باستطلاعات الراي النوعية ويطلق </a:t>
            </a:r>
            <a:r>
              <a:rPr lang="ar-DZ" dirty="0" smtClean="0"/>
              <a:t>ليها </a:t>
            </a:r>
            <a:r>
              <a:rPr lang="ar-DZ" dirty="0"/>
              <a:t> </a:t>
            </a:r>
            <a:r>
              <a:rPr lang="fr-FR" dirty="0"/>
              <a:t>Qualitative </a:t>
            </a:r>
            <a:r>
              <a:rPr lang="ar-DZ" dirty="0" smtClean="0"/>
              <a:t> </a:t>
            </a:r>
            <a:r>
              <a:rPr lang="fr-FR" dirty="0" err="1" smtClean="0"/>
              <a:t>Surveys</a:t>
            </a:r>
            <a:r>
              <a:rPr lang="fr-FR" dirty="0" smtClean="0"/>
              <a:t> </a:t>
            </a:r>
            <a:r>
              <a:rPr lang="fr-FR" dirty="0"/>
              <a:t>. </a:t>
            </a:r>
            <a:r>
              <a:rPr lang="ar-DZ" dirty="0"/>
              <a:t>بينما الأدوات الإلكترونية مثل المسوحات الخاصة باستطلاعات الرأي الكمية </a:t>
            </a:r>
            <a:r>
              <a:rPr lang="fr-FR" dirty="0"/>
              <a:t>Quantitative </a:t>
            </a:r>
            <a:r>
              <a:rPr lang="fr-FR" dirty="0" err="1"/>
              <a:t>Surveys</a:t>
            </a:r>
            <a:r>
              <a:rPr lang="fr-FR" dirty="0"/>
              <a:t> ، </a:t>
            </a:r>
            <a:r>
              <a:rPr lang="ar-DZ" dirty="0"/>
              <a:t>وحزم تحليل الويب؛ تكون أدوات نموذجية لجمع </a:t>
            </a:r>
            <a:r>
              <a:rPr lang="ar-DZ" b="1" dirty="0"/>
              <a:t>البيانات الكمية.</a:t>
            </a:r>
            <a:endParaRPr lang="fr-FR" b="1" dirty="0"/>
          </a:p>
        </p:txBody>
      </p:sp>
    </p:spTree>
    <p:extLst>
      <p:ext uri="{BB962C8B-B14F-4D97-AF65-F5344CB8AC3E}">
        <p14:creationId xmlns:p14="http://schemas.microsoft.com/office/powerpoint/2010/main" val="88708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dirty="0"/>
              <a:t>توصيات يضعها الخبراء في استخدام البحث على شبكة الانترنت واهمها</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dirty="0"/>
              <a:t>من المفيد أولاُ أن تتعرف على محرك البحث والتقنيات المستخدمة في هذا المحرك من أجل توظيفها في عملية البحث .</a:t>
            </a:r>
          </a:p>
          <a:p>
            <a:pPr algn="r" rtl="1"/>
            <a:r>
              <a:rPr lang="ar-DZ" dirty="0"/>
              <a:t>حدد ما تريد من الإنترنت في شكل دقيق (موضوع محدد، مواقع محددة ) .</a:t>
            </a:r>
          </a:p>
          <a:p>
            <a:pPr algn="r" rtl="1"/>
            <a:r>
              <a:rPr lang="ar-DZ" dirty="0"/>
              <a:t>حاول أن تستخدم كلمات دقيقة ومباشرة للموضوع الذي تريد البحث عنه .</a:t>
            </a:r>
          </a:p>
          <a:p>
            <a:pPr algn="r" rtl="1"/>
            <a:r>
              <a:rPr lang="ar-DZ" dirty="0"/>
              <a:t>لا تكتف بطريقة واحدة في إدخال كلمة البحث ، حاول في عديد من المترادفات والصيغ لكلمات البحث (صيغة المفرد أو الجمع).</a:t>
            </a:r>
          </a:p>
          <a:p>
            <a:pPr algn="r" rtl="1"/>
            <a:r>
              <a:rPr lang="ar-DZ" dirty="0"/>
              <a:t>لدى البحث عن المفاهيم المجردة استخدم صيغ المفرد لدى البحث عن الأشياء المحسوسة أو الأشخاص والجماعات استخدم صيغ الجمع .</a:t>
            </a:r>
          </a:p>
          <a:p>
            <a:pPr algn="r" rtl="1"/>
            <a:r>
              <a:rPr lang="ar-DZ" dirty="0"/>
              <a:t>لا تستخدم العبارات العامة وكثيرة الاستخدام (مثل حروف الجر والعطف).</a:t>
            </a:r>
          </a:p>
          <a:p>
            <a:pPr algn="r" rtl="1"/>
            <a:r>
              <a:rPr lang="ar-DZ" dirty="0"/>
              <a:t>كن على إلمام بالموضوع الذي تبحث عنه وبتداخلاته مع الموضوعات الأخرى .</a:t>
            </a:r>
          </a:p>
          <a:p>
            <a:pPr algn="r" rtl="1"/>
            <a:r>
              <a:rPr lang="ar-DZ" dirty="0"/>
              <a:t>لدى عدم اقتناعك بنتائج بحثك استخدم البحث المتقدم الذي </a:t>
            </a:r>
            <a:r>
              <a:rPr lang="ar-DZ" dirty="0" err="1"/>
              <a:t>تتيحه</a:t>
            </a:r>
            <a:r>
              <a:rPr lang="ar-DZ" dirty="0"/>
              <a:t> معظم محركات البحث العالمية والعربية .</a:t>
            </a:r>
          </a:p>
          <a:p>
            <a:pPr algn="r" rtl="1"/>
            <a:endParaRPr lang="fr-FR" dirty="0"/>
          </a:p>
        </p:txBody>
      </p:sp>
    </p:spTree>
    <p:extLst>
      <p:ext uri="{BB962C8B-B14F-4D97-AF65-F5344CB8AC3E}">
        <p14:creationId xmlns:p14="http://schemas.microsoft.com/office/powerpoint/2010/main" val="310309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DZ" dirty="0" smtClean="0"/>
              <a:t>اذا </a:t>
            </a:r>
            <a:r>
              <a:rPr lang="ar-DZ" dirty="0"/>
              <a:t>كنت تبحث عن موضوع محدد حاول أن تتعرف على محركات البحث المتخصصة مثل محرك بحث خاص بالطب أو الاقتصاد .</a:t>
            </a:r>
          </a:p>
          <a:p>
            <a:pPr algn="r" rtl="1"/>
            <a:r>
              <a:rPr lang="ar-DZ" dirty="0"/>
              <a:t>ـ إذا لم تكن مرتاحاً من نتائج محرك بحث ما، حاول استخدام محرك بحث آخر أو في إمكانك استخدام محرك بحث يجمع عدداً من محركات البحث .</a:t>
            </a:r>
          </a:p>
          <a:p>
            <a:pPr algn="r" rtl="1"/>
            <a:r>
              <a:rPr lang="ar-DZ" dirty="0"/>
              <a:t>ـ استخدم تقنية البتر (</a:t>
            </a:r>
            <a:r>
              <a:rPr lang="fr-FR" dirty="0" err="1"/>
              <a:t>wildcard</a:t>
            </a:r>
            <a:r>
              <a:rPr lang="fr-FR" dirty="0"/>
              <a:t>) </a:t>
            </a:r>
            <a:r>
              <a:rPr lang="ar-DZ" dirty="0"/>
              <a:t>التي تعرف بـ “التحليل الصرفي من أجل توسيع نطاق البحث”.</a:t>
            </a:r>
          </a:p>
          <a:p>
            <a:pPr algn="r" rtl="1"/>
            <a:r>
              <a:rPr lang="ar-DZ" dirty="0"/>
              <a:t>ـ من أجل الحصول على معلومات دقيقة حاول أن تستخدم الأدلة الموضوعية بدلاً من محركات البحث.</a:t>
            </a:r>
          </a:p>
          <a:p>
            <a:pPr algn="r" rtl="1"/>
            <a:r>
              <a:rPr lang="ar-DZ" dirty="0"/>
              <a:t>ـ إذا كان عدد المواقع المسترجعة كبيرا حاول أن تضيق مجال أو نطاق البحث عبر رمزي ” /” و” </a:t>
            </a:r>
            <a:r>
              <a:rPr lang="fr-FR" dirty="0"/>
              <a:t>AND “.</a:t>
            </a:r>
          </a:p>
          <a:p>
            <a:pPr algn="r" rtl="1"/>
            <a:r>
              <a:rPr lang="ar-DZ" dirty="0"/>
              <a:t>إذا كان عدد المواقع المسترجعة صغيرا حاول أن توسع نطاق البحث عبر “/ ” أو” </a:t>
            </a:r>
            <a:r>
              <a:rPr lang="fr-FR" dirty="0"/>
              <a:t>OR”.</a:t>
            </a:r>
          </a:p>
          <a:p>
            <a:pPr algn="r" rtl="1"/>
            <a:r>
              <a:rPr lang="ar-DZ" dirty="0"/>
              <a:t>وسع نطاق البحث أيضاً عن طريق اختيار البحث في جميع مواقع البحث أو استخدم عبارات أكثر شمولاُ من العبارة التي أدخلتها وحصلت على نتائج قليلة.</a:t>
            </a:r>
          </a:p>
          <a:p>
            <a:pPr algn="r" rtl="1"/>
            <a:r>
              <a:rPr lang="ar-DZ" dirty="0" smtClean="0"/>
              <a:t/>
            </a:r>
            <a:br>
              <a:rPr lang="ar-DZ" dirty="0" smtClean="0"/>
            </a:br>
            <a:endParaRPr lang="fr-FR" dirty="0"/>
          </a:p>
        </p:txBody>
      </p:sp>
    </p:spTree>
    <p:extLst>
      <p:ext uri="{BB962C8B-B14F-4D97-AF65-F5344CB8AC3E}">
        <p14:creationId xmlns:p14="http://schemas.microsoft.com/office/powerpoint/2010/main" val="107880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البحث في المواقع الالكترونية </a:t>
            </a:r>
            <a:endParaRPr lang="fr-FR" dirty="0"/>
          </a:p>
        </p:txBody>
      </p:sp>
      <p:sp>
        <p:nvSpPr>
          <p:cNvPr id="3" name="Espace réservé du contenu 2"/>
          <p:cNvSpPr>
            <a:spLocks noGrp="1"/>
          </p:cNvSpPr>
          <p:nvPr>
            <p:ph idx="1"/>
          </p:nvPr>
        </p:nvSpPr>
        <p:spPr/>
        <p:txBody>
          <a:bodyPr/>
          <a:lstStyle/>
          <a:p>
            <a:pPr algn="just" rtl="1"/>
            <a:r>
              <a:rPr lang="ar-DZ" dirty="0" smtClean="0"/>
              <a:t>تعتبر </a:t>
            </a:r>
            <a:r>
              <a:rPr lang="ar-DZ" dirty="0"/>
              <a:t>آلية البحث في المواقع الالكترونية من أهم الخدمات التي تقدمها الشبكة العنكبوتية، فهي تساعد على إيجاد المعلومات بسهولة ولجعل ذلك ممكنا يجب معرفة كيفية كتابة الموضوع المراد البحث عنه، فإذا كانت نتيجة البحث 10.000 موقع أو أكثر معنى ذلك أن طريقة البحث غير دقيقة، وعند عدم ظهور اي نتيجة للبحث فمعنى ذلك ان طريقة البحث غير صحيحة</a:t>
            </a:r>
            <a:r>
              <a:rPr lang="ar-DZ" dirty="0" smtClean="0"/>
              <a:t>.</a:t>
            </a:r>
          </a:p>
          <a:p>
            <a:pPr algn="just" rtl="1"/>
            <a:r>
              <a:rPr lang="ar-DZ" dirty="0"/>
              <a:t>لكي يكون البحث دقيقا يجب معرفة كيفية كتابة الكلمات المراد البحث عنها حيث توجد مجموعة من القواعد تستخدم لكتابه أوامر البحث، واليك عزيزي الباحث بعض القواعد التي تستخدم لتركيب جملة البحث السليمة.</a:t>
            </a:r>
            <a:endParaRPr lang="fr-FR" dirty="0"/>
          </a:p>
        </p:txBody>
      </p:sp>
    </p:spTree>
    <p:extLst>
      <p:ext uri="{BB962C8B-B14F-4D97-AF65-F5344CB8AC3E}">
        <p14:creationId xmlns:p14="http://schemas.microsoft.com/office/powerpoint/2010/main" val="310198969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TotalTime>
  <Words>582</Words>
  <Application>Microsoft Office PowerPoint</Application>
  <PresentationFormat>Grand écran</PresentationFormat>
  <Paragraphs>109</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Tahoma</vt:lpstr>
      <vt:lpstr>Trebuchet MS</vt:lpstr>
      <vt:lpstr>Wingdings 3</vt:lpstr>
      <vt:lpstr>Facette</vt:lpstr>
      <vt:lpstr>أهمية تكنولوجيا المعلومات والاتصال في البحث العلمي </vt:lpstr>
      <vt:lpstr>مقدمة </vt:lpstr>
      <vt:lpstr>مزايا الإنترنت في البحث العلمي</vt:lpstr>
      <vt:lpstr>الاساليب الحديثة لجمع البيانات بتوظيف شبكة الانترنت خصوصا في العلوم الانسانية والاجتماعية </vt:lpstr>
      <vt:lpstr>تابع </vt:lpstr>
      <vt:lpstr>كيف نستفيد من الانترنيت في البحوث العلمية </vt:lpstr>
      <vt:lpstr>توصيات يضعها الخبراء في استخدام البحث على شبكة الانترنت واهمها</vt:lpstr>
      <vt:lpstr>تابع </vt:lpstr>
      <vt:lpstr>البحث في المواقع الالكترونية </vt:lpstr>
      <vt:lpstr>نصائح عن طرق البحث في الانترنيت </vt:lpstr>
      <vt:lpstr>تابع</vt:lpstr>
      <vt:lpstr>تابع</vt:lpstr>
      <vt:lpstr>تابع</vt:lpstr>
      <vt:lpstr>تابع</vt:lpstr>
      <vt:lpstr> عملية التوثيق في البحث الالكتروني:  </vt:lpstr>
      <vt:lpstr>مراجع الدوريات العلمية الإلكترونية:</vt:lpstr>
      <vt:lpstr>مرجع على شبكة الإنترنت من دون تاريخ نشر:</vt:lpstr>
      <vt:lpstr>مرجع على أحد المواقع الرسمية مثل الجامعات أو الجهات الحكومية:</vt:lpstr>
      <vt:lpstr>أهم المواقع ومحركات البحث وقواعد البيانات المفيدة للباحثين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أهمية تكنولوجيا المعلومات و التصال في البحث العلمي</dc:title>
  <dc:creator>DELL_INS</dc:creator>
  <cp:lastModifiedBy>DELL_INS</cp:lastModifiedBy>
  <cp:revision>14</cp:revision>
  <dcterms:created xsi:type="dcterms:W3CDTF">2020-05-21T21:23:56Z</dcterms:created>
  <dcterms:modified xsi:type="dcterms:W3CDTF">2020-05-22T21:43:20Z</dcterms:modified>
</cp:coreProperties>
</file>