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9098" y="256020"/>
            <a:ext cx="8305803" cy="1219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004" y="461594"/>
            <a:ext cx="576199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1616709"/>
            <a:ext cx="8072120" cy="410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5.png"/><Relationship Id="rId4" Type="http://schemas.openxmlformats.org/officeDocument/2006/relationships/image" Target="../media/image25.png"/><Relationship Id="rId5" Type="http://schemas.openxmlformats.org/officeDocument/2006/relationships/image" Target="../media/image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5.png"/><Relationship Id="rId4" Type="http://schemas.openxmlformats.org/officeDocument/2006/relationships/image" Target="../media/image26.png"/><Relationship Id="rId5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5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3.png"/><Relationship Id="rId4" Type="http://schemas.openxmlformats.org/officeDocument/2006/relationships/image" Target="../media/image3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4.png"/><Relationship Id="rId4" Type="http://schemas.openxmlformats.org/officeDocument/2006/relationships/image" Target="../media/image3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5.png"/><Relationship Id="rId4" Type="http://schemas.openxmlformats.org/officeDocument/2006/relationships/image" Target="../media/image3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6.png"/><Relationship Id="rId4" Type="http://schemas.openxmlformats.org/officeDocument/2006/relationships/image" Target="../media/image3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hyperlink" Target="http://www.espacefrancais.com/les-genres-litteraires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7.png"/><Relationship Id="rId6" Type="http://schemas.openxmlformats.org/officeDocument/2006/relationships/image" Target="../media/image1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8.png"/><Relationship Id="rId4" Type="http://schemas.openxmlformats.org/officeDocument/2006/relationships/image" Target="../media/image14.png"/><Relationship Id="rId5" Type="http://schemas.openxmlformats.org/officeDocument/2006/relationships/image" Target="../media/image19.png"/><Relationship Id="rId6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0.png"/><Relationship Id="rId4" Type="http://schemas.openxmlformats.org/officeDocument/2006/relationships/image" Target="../media/image10.png"/><Relationship Id="rId5" Type="http://schemas.openxmlformats.org/officeDocument/2006/relationships/image" Target="../media/image2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5.png"/><Relationship Id="rId4" Type="http://schemas.openxmlformats.org/officeDocument/2006/relationships/image" Target="../media/image23.png"/><Relationship Id="rId5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rgbClr val="9BBA58"/>
          </a:solidFill>
          <a:ln w="25400">
            <a:solidFill>
              <a:srgbClr val="70883E"/>
            </a:solidFill>
          </a:ln>
        </p:spPr>
        <p:txBody>
          <a:bodyPr wrap="square" lIns="0" tIns="82550" rIns="0" bIns="0" rtlCol="0" vert="horz">
            <a:spAutoFit/>
          </a:bodyPr>
          <a:lstStyle/>
          <a:p>
            <a:pPr algn="ctr">
              <a:lnSpc>
                <a:spcPts val="2985"/>
              </a:lnSpc>
              <a:spcBef>
                <a:spcPts val="650"/>
              </a:spcBef>
            </a:pPr>
            <a:r>
              <a:rPr dirty="0" u="heavy" sz="25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Module</a:t>
            </a:r>
            <a:r>
              <a:rPr dirty="0" sz="2500" spc="-5" b="1">
                <a:latin typeface="Calibri"/>
                <a:cs typeface="Calibri"/>
              </a:rPr>
              <a:t> : </a:t>
            </a:r>
            <a:r>
              <a:rPr dirty="0" sz="2500" spc="-20" b="1">
                <a:latin typeface="Calibri"/>
                <a:cs typeface="Calibri"/>
              </a:rPr>
              <a:t>Littérature </a:t>
            </a:r>
            <a:r>
              <a:rPr dirty="0" sz="2500" b="1">
                <a:latin typeface="Calibri"/>
                <a:cs typeface="Calibri"/>
              </a:rPr>
              <a:t>de </a:t>
            </a:r>
            <a:r>
              <a:rPr dirty="0" sz="2500" spc="-5" b="1">
                <a:latin typeface="Calibri"/>
                <a:cs typeface="Calibri"/>
              </a:rPr>
              <a:t>la langue </a:t>
            </a:r>
            <a:r>
              <a:rPr dirty="0" sz="2500" spc="-30" b="1">
                <a:latin typeface="Calibri"/>
                <a:cs typeface="Calibri"/>
              </a:rPr>
              <a:t>d’étude </a:t>
            </a:r>
            <a:r>
              <a:rPr dirty="0" sz="2500" spc="-5" b="1">
                <a:latin typeface="Calibri"/>
                <a:cs typeface="Calibri"/>
              </a:rPr>
              <a:t>1</a:t>
            </a:r>
            <a:r>
              <a:rPr dirty="0" sz="2500" spc="15" b="1">
                <a:latin typeface="Calibri"/>
                <a:cs typeface="Calibri"/>
              </a:rPr>
              <a:t> </a:t>
            </a:r>
            <a:r>
              <a:rPr dirty="0" sz="2500" spc="-5" b="1">
                <a:latin typeface="Calibri"/>
                <a:cs typeface="Calibri"/>
              </a:rPr>
              <a:t>(S2)</a:t>
            </a:r>
            <a:endParaRPr sz="2500">
              <a:latin typeface="Calibri"/>
              <a:cs typeface="Calibri"/>
            </a:endParaRPr>
          </a:p>
          <a:p>
            <a:pPr algn="ctr" marL="2070735" marR="2062480">
              <a:lnSpc>
                <a:spcPts val="3479"/>
              </a:lnSpc>
              <a:spcBef>
                <a:spcPts val="100"/>
              </a:spcBef>
            </a:pPr>
            <a:r>
              <a:rPr dirty="0" sz="2900" spc="-10" b="1">
                <a:latin typeface="Calibri"/>
                <a:cs typeface="Calibri"/>
              </a:rPr>
              <a:t>Première </a:t>
            </a:r>
            <a:r>
              <a:rPr dirty="0" sz="2900" b="1">
                <a:latin typeface="Calibri"/>
                <a:cs typeface="Calibri"/>
              </a:rPr>
              <a:t>année</a:t>
            </a:r>
            <a:r>
              <a:rPr dirty="0" sz="2900" spc="-114" b="1">
                <a:latin typeface="Calibri"/>
                <a:cs typeface="Calibri"/>
              </a:rPr>
              <a:t> </a:t>
            </a:r>
            <a:r>
              <a:rPr dirty="0" sz="2900" spc="-5" b="1">
                <a:latin typeface="Calibri"/>
                <a:cs typeface="Calibri"/>
              </a:rPr>
              <a:t>Licence  Groupes:</a:t>
            </a:r>
            <a:r>
              <a:rPr dirty="0" sz="2900" spc="-40" b="1">
                <a:latin typeface="Calibri"/>
                <a:cs typeface="Calibri"/>
              </a:rPr>
              <a:t> </a:t>
            </a:r>
            <a:r>
              <a:rPr dirty="0" sz="2900" b="1">
                <a:latin typeface="Calibri"/>
                <a:cs typeface="Calibri"/>
              </a:rPr>
              <a:t>1,2,5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33497" y="3870959"/>
            <a:ext cx="6477004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24583" y="3791711"/>
            <a:ext cx="5984747" cy="1591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209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dirty="0" u="heavy" sz="3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Enseignante</a:t>
            </a:r>
            <a:r>
              <a:rPr dirty="0" sz="3200" spc="-5" b="1">
                <a:latin typeface="Calibri"/>
                <a:cs typeface="Calibri"/>
              </a:rPr>
              <a:t>: </a:t>
            </a:r>
            <a:r>
              <a:rPr dirty="0" sz="3200" spc="-10" b="1">
                <a:latin typeface="Calibri"/>
                <a:cs typeface="Calibri"/>
              </a:rPr>
              <a:t>MEKIDECHE.</a:t>
            </a:r>
            <a:r>
              <a:rPr dirty="0" sz="3200" spc="-3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770"/>
              </a:spcBef>
            </a:pPr>
            <a:r>
              <a:rPr dirty="0" sz="3200" b="1">
                <a:latin typeface="Calibri"/>
                <a:cs typeface="Calibri"/>
              </a:rPr>
              <a:t>Année </a:t>
            </a:r>
            <a:r>
              <a:rPr dirty="0" sz="3200" spc="-10" b="1">
                <a:latin typeface="Calibri"/>
                <a:cs typeface="Calibri"/>
              </a:rPr>
              <a:t>universitaire:</a:t>
            </a:r>
            <a:r>
              <a:rPr dirty="0" sz="3200" spc="-6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2019/2020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u="heavy" sz="3200" spc="-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2- </a:t>
            </a:r>
            <a:r>
              <a:rPr dirty="0" u="heavy" sz="3200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Les </a:t>
            </a:r>
            <a:r>
              <a:rPr dirty="0" u="heavy" sz="3200" spc="-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autres </a:t>
            </a:r>
            <a:r>
              <a:rPr dirty="0" u="heavy" sz="3200" spc="-1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genres</a:t>
            </a:r>
            <a:r>
              <a:rPr dirty="0" u="heavy" sz="3200" spc="-5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1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littéraires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8891" y="1505711"/>
            <a:ext cx="8500872" cy="396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607565"/>
            <a:ext cx="7877809" cy="353885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</a:tabLst>
            </a:pP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•C)-	</a:t>
            </a:r>
            <a:r>
              <a:rPr dirty="0" u="heavy" sz="32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La </a:t>
            </a:r>
            <a:r>
              <a:rPr dirty="0" u="heavy" sz="3200" spc="-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biographie</a:t>
            </a:r>
            <a:r>
              <a:rPr dirty="0" sz="3200" spc="-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terme biographie 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(du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grec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bios,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« vie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»,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et graphein,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«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écrire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»),  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histoire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la vie 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d’un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personnage,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la 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biographie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inclut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plusieurs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sous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genres  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(l’autobiographie,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mémoires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et le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journal.)</a:t>
            </a:r>
            <a:endParaRPr sz="3200">
              <a:latin typeface="Calibri"/>
              <a:cs typeface="Calibri"/>
            </a:endParaRPr>
          </a:p>
          <a:p>
            <a:pPr marL="355600" marR="825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926465" algn="l"/>
              </a:tabLst>
            </a:pP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•	</a:t>
            </a:r>
            <a:r>
              <a:rPr dirty="0" u="heavy" sz="32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3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L’autobiographie</a:t>
            </a:r>
            <a:r>
              <a:rPr dirty="0" sz="32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: Il </a:t>
            </a:r>
            <a:r>
              <a:rPr dirty="0" sz="3200" spc="-40">
                <a:solidFill>
                  <a:srgbClr val="FFFFFF"/>
                </a:solidFill>
                <a:latin typeface="Calibri"/>
                <a:cs typeface="Calibri"/>
              </a:rPr>
              <a:t>s’agit 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d’un 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texte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dans  lequel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individu parle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de sa</a:t>
            </a:r>
            <a:r>
              <a:rPr dirty="0" sz="320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vie.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u="heavy" sz="3200" spc="-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2- </a:t>
            </a:r>
            <a:r>
              <a:rPr dirty="0" u="heavy" sz="3200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Les </a:t>
            </a:r>
            <a:r>
              <a:rPr dirty="0" u="heavy" sz="3200" spc="-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autres </a:t>
            </a:r>
            <a:r>
              <a:rPr dirty="0" u="heavy" sz="3200" spc="-1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genres</a:t>
            </a:r>
            <a:r>
              <a:rPr dirty="0" u="heavy" sz="3200" spc="-5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1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littéraires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8891" y="1505711"/>
            <a:ext cx="8612124" cy="3864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607565"/>
            <a:ext cx="7987665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D)-</a:t>
            </a:r>
            <a:r>
              <a:rPr dirty="0" sz="32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heavy" sz="32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Le </a:t>
            </a:r>
            <a:r>
              <a:rPr dirty="0" u="heavy" sz="3200" spc="-2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genre </a:t>
            </a:r>
            <a:r>
              <a:rPr dirty="0" u="heavy" sz="32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épistolaire</a:t>
            </a:r>
            <a:r>
              <a:rPr dirty="0" sz="32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genre 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littéraire 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composé par une correspondance ou un  échange de correspondances. Dans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cas du 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roman épistolaire 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cette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correspondance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est 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fictive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( </a:t>
            </a:r>
            <a:r>
              <a:rPr dirty="0" sz="3200" spc="-10" i="1">
                <a:solidFill>
                  <a:srgbClr val="FFFFFF"/>
                </a:solidFill>
                <a:latin typeface="Calibri"/>
                <a:cs typeface="Calibri"/>
              </a:rPr>
              <a:t>Lettres </a:t>
            </a:r>
            <a:r>
              <a:rPr dirty="0" sz="3200" spc="-5" i="1">
                <a:solidFill>
                  <a:srgbClr val="FFFFFF"/>
                </a:solidFill>
                <a:latin typeface="Calibri"/>
                <a:cs typeface="Calibri"/>
              </a:rPr>
              <a:t>Persanes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) ou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parfois,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elle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peut 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être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authentique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et véridique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(lettres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Mme  de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 Staël)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9408" y="332231"/>
            <a:ext cx="6458712" cy="1231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89647" y="332231"/>
            <a:ext cx="854963" cy="1231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Bibliographie </a:t>
            </a:r>
            <a:r>
              <a:rPr dirty="0"/>
              <a:t>du</a:t>
            </a:r>
            <a:r>
              <a:rPr dirty="0" spc="-60"/>
              <a:t> </a:t>
            </a:r>
            <a:r>
              <a:rPr dirty="0" spc="-5"/>
              <a:t>Module</a:t>
            </a:r>
          </a:p>
        </p:txBody>
      </p:sp>
      <p:sp>
        <p:nvSpPr>
          <p:cNvPr id="7" name="object 7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4236" y="1549908"/>
            <a:ext cx="8165592" cy="3544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5940" y="2288260"/>
            <a:ext cx="7755890" cy="25869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- Barthes </a:t>
            </a:r>
            <a:r>
              <a:rPr dirty="0" sz="2000" spc="-5" b="1">
                <a:latin typeface="Calibri"/>
                <a:cs typeface="Calibri"/>
              </a:rPr>
              <a:t>Roland: </a:t>
            </a:r>
            <a:r>
              <a:rPr dirty="0" sz="2000" b="1">
                <a:latin typeface="Calibri"/>
                <a:cs typeface="Calibri"/>
              </a:rPr>
              <a:t>« Le </a:t>
            </a:r>
            <a:r>
              <a:rPr dirty="0" sz="2000" spc="-5" b="1">
                <a:latin typeface="Calibri"/>
                <a:cs typeface="Calibri"/>
              </a:rPr>
              <a:t>degré </a:t>
            </a:r>
            <a:r>
              <a:rPr dirty="0" sz="2000" spc="-20" b="1">
                <a:latin typeface="Calibri"/>
                <a:cs typeface="Calibri"/>
              </a:rPr>
              <a:t>Zéro </a:t>
            </a:r>
            <a:r>
              <a:rPr dirty="0" sz="2000" b="1">
                <a:latin typeface="Calibri"/>
                <a:cs typeface="Calibri"/>
              </a:rPr>
              <a:t>de </a:t>
            </a:r>
            <a:r>
              <a:rPr dirty="0" sz="2000" spc="-20" b="1">
                <a:latin typeface="Calibri"/>
                <a:cs typeface="Calibri"/>
              </a:rPr>
              <a:t>l’écriture </a:t>
            </a:r>
            <a:r>
              <a:rPr dirty="0" sz="2000" b="1">
                <a:latin typeface="Calibri"/>
                <a:cs typeface="Calibri"/>
              </a:rPr>
              <a:t>», </a:t>
            </a:r>
            <a:r>
              <a:rPr dirty="0" sz="2000" spc="-10" b="1">
                <a:latin typeface="Calibri"/>
                <a:cs typeface="Calibri"/>
              </a:rPr>
              <a:t>Paris,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Seuil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- </a:t>
            </a:r>
            <a:r>
              <a:rPr dirty="0" sz="2000" spc="-5" b="1">
                <a:latin typeface="Calibri"/>
                <a:cs typeface="Calibri"/>
              </a:rPr>
              <a:t>Cohen Jean: </a:t>
            </a:r>
            <a:r>
              <a:rPr dirty="0" sz="2000" b="1">
                <a:latin typeface="Calibri"/>
                <a:cs typeface="Calibri"/>
              </a:rPr>
              <a:t>« </a:t>
            </a:r>
            <a:r>
              <a:rPr dirty="0" sz="2000" spc="-5" b="1">
                <a:latin typeface="Calibri"/>
                <a:cs typeface="Calibri"/>
              </a:rPr>
              <a:t>Structure </a:t>
            </a:r>
            <a:r>
              <a:rPr dirty="0" sz="2000" b="1">
                <a:latin typeface="Calibri"/>
                <a:cs typeface="Calibri"/>
              </a:rPr>
              <a:t>du </a:t>
            </a:r>
            <a:r>
              <a:rPr dirty="0" sz="2000" spc="-20" b="1">
                <a:latin typeface="Calibri"/>
                <a:cs typeface="Calibri"/>
              </a:rPr>
              <a:t>texte </a:t>
            </a:r>
            <a:r>
              <a:rPr dirty="0" sz="2000" b="1">
                <a:latin typeface="Calibri"/>
                <a:cs typeface="Calibri"/>
              </a:rPr>
              <a:t>poétique », </a:t>
            </a:r>
            <a:r>
              <a:rPr dirty="0" sz="2000" spc="-10" b="1">
                <a:latin typeface="Calibri"/>
                <a:cs typeface="Calibri"/>
              </a:rPr>
              <a:t>Paris,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Seuil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- </a:t>
            </a:r>
            <a:r>
              <a:rPr dirty="0" sz="2000" spc="-10" b="1">
                <a:latin typeface="Calibri"/>
                <a:cs typeface="Calibri"/>
              </a:rPr>
              <a:t>Jackobson </a:t>
            </a:r>
            <a:r>
              <a:rPr dirty="0" sz="2000" spc="-5" b="1">
                <a:latin typeface="Calibri"/>
                <a:cs typeface="Calibri"/>
              </a:rPr>
              <a:t>Roman: </a:t>
            </a:r>
            <a:r>
              <a:rPr dirty="0" sz="2000" b="1">
                <a:latin typeface="Calibri"/>
                <a:cs typeface="Calibri"/>
              </a:rPr>
              <a:t>« </a:t>
            </a:r>
            <a:r>
              <a:rPr dirty="0" sz="2000" spc="-5" b="1">
                <a:latin typeface="Calibri"/>
                <a:cs typeface="Calibri"/>
              </a:rPr>
              <a:t>Eléments </a:t>
            </a:r>
            <a:r>
              <a:rPr dirty="0" sz="2000" b="1">
                <a:latin typeface="Calibri"/>
                <a:cs typeface="Calibri"/>
              </a:rPr>
              <a:t>de linguistique </a:t>
            </a:r>
            <a:r>
              <a:rPr dirty="0" sz="2000" spc="-15" b="1">
                <a:latin typeface="Calibri"/>
                <a:cs typeface="Calibri"/>
              </a:rPr>
              <a:t>générale </a:t>
            </a:r>
            <a:r>
              <a:rPr dirty="0" sz="2000" b="1">
                <a:latin typeface="Calibri"/>
                <a:cs typeface="Calibri"/>
              </a:rPr>
              <a:t>», </a:t>
            </a:r>
            <a:r>
              <a:rPr dirty="0" sz="2000" spc="-10" b="1">
                <a:latin typeface="Calibri"/>
                <a:cs typeface="Calibri"/>
              </a:rPr>
              <a:t>Paris,</a:t>
            </a:r>
            <a:r>
              <a:rPr dirty="0" sz="2000" spc="-8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Point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- </a:t>
            </a:r>
            <a:r>
              <a:rPr dirty="0" sz="2000" spc="-5" b="1">
                <a:latin typeface="Calibri"/>
                <a:cs typeface="Calibri"/>
              </a:rPr>
              <a:t>Propp Vladimir: </a:t>
            </a:r>
            <a:r>
              <a:rPr dirty="0" sz="2000" b="1">
                <a:latin typeface="Calibri"/>
                <a:cs typeface="Calibri"/>
              </a:rPr>
              <a:t>« La morphologie du </a:t>
            </a:r>
            <a:r>
              <a:rPr dirty="0" sz="2000" spc="-15" b="1">
                <a:latin typeface="Calibri"/>
                <a:cs typeface="Calibri"/>
              </a:rPr>
              <a:t>conte</a:t>
            </a:r>
            <a:r>
              <a:rPr dirty="0" sz="2000" spc="-9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»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- </a:t>
            </a:r>
            <a:r>
              <a:rPr dirty="0" sz="2000" spc="-5" b="1">
                <a:latin typeface="Calibri"/>
                <a:cs typeface="Calibri"/>
              </a:rPr>
              <a:t>De Saussure Ferdinand: </a:t>
            </a:r>
            <a:r>
              <a:rPr dirty="0" sz="2000" b="1">
                <a:latin typeface="Calibri"/>
                <a:cs typeface="Calibri"/>
              </a:rPr>
              <a:t>« </a:t>
            </a:r>
            <a:r>
              <a:rPr dirty="0" sz="2000" spc="-10" b="1">
                <a:latin typeface="Calibri"/>
                <a:cs typeface="Calibri"/>
              </a:rPr>
              <a:t>Cours </a:t>
            </a:r>
            <a:r>
              <a:rPr dirty="0" sz="2000" b="1">
                <a:latin typeface="Calibri"/>
                <a:cs typeface="Calibri"/>
              </a:rPr>
              <a:t>de </a:t>
            </a:r>
            <a:r>
              <a:rPr dirty="0" sz="2000" spc="-5" b="1">
                <a:latin typeface="Calibri"/>
                <a:cs typeface="Calibri"/>
              </a:rPr>
              <a:t>linguistique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spc="-15" b="1">
                <a:latin typeface="Calibri"/>
                <a:cs typeface="Calibri"/>
              </a:rPr>
              <a:t>générale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- </a:t>
            </a:r>
            <a:r>
              <a:rPr dirty="0" sz="2000" spc="-10" b="1">
                <a:latin typeface="Calibri"/>
                <a:cs typeface="Calibri"/>
              </a:rPr>
              <a:t>Reuter </a:t>
            </a:r>
            <a:r>
              <a:rPr dirty="0" sz="2000" spc="-20" b="1">
                <a:latin typeface="Calibri"/>
                <a:cs typeface="Calibri"/>
              </a:rPr>
              <a:t>Yves: </a:t>
            </a:r>
            <a:r>
              <a:rPr dirty="0" sz="2000" b="1">
                <a:latin typeface="Calibri"/>
                <a:cs typeface="Calibri"/>
              </a:rPr>
              <a:t>« </a:t>
            </a:r>
            <a:r>
              <a:rPr dirty="0" sz="2000" spc="-30" b="1">
                <a:latin typeface="Calibri"/>
                <a:cs typeface="Calibri"/>
              </a:rPr>
              <a:t>L’analyse </a:t>
            </a:r>
            <a:r>
              <a:rPr dirty="0" sz="2000" b="1">
                <a:latin typeface="Calibri"/>
                <a:cs typeface="Calibri"/>
              </a:rPr>
              <a:t>du </a:t>
            </a:r>
            <a:r>
              <a:rPr dirty="0" sz="2000" spc="-10" b="1">
                <a:latin typeface="Calibri"/>
                <a:cs typeface="Calibri"/>
              </a:rPr>
              <a:t>récit </a:t>
            </a:r>
            <a:r>
              <a:rPr dirty="0" sz="2000" b="1">
                <a:latin typeface="Calibri"/>
                <a:cs typeface="Calibri"/>
              </a:rPr>
              <a:t>», </a:t>
            </a:r>
            <a:r>
              <a:rPr dirty="0" sz="2000" spc="-5" b="1">
                <a:latin typeface="Calibri"/>
                <a:cs typeface="Calibri"/>
              </a:rPr>
              <a:t>Nathan/</a:t>
            </a:r>
            <a:r>
              <a:rPr dirty="0" sz="2000" spc="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HER2000,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- Raimond </a:t>
            </a:r>
            <a:r>
              <a:rPr dirty="0" sz="2000" spc="-5" b="1">
                <a:latin typeface="Calibri"/>
                <a:cs typeface="Calibri"/>
              </a:rPr>
              <a:t>Michel: </a:t>
            </a:r>
            <a:r>
              <a:rPr dirty="0" sz="2000" b="1">
                <a:latin typeface="Calibri"/>
                <a:cs typeface="Calibri"/>
              </a:rPr>
              <a:t>« Le </a:t>
            </a:r>
            <a:r>
              <a:rPr dirty="0" sz="2000" spc="-5" b="1">
                <a:latin typeface="Calibri"/>
                <a:cs typeface="Calibri"/>
              </a:rPr>
              <a:t>roman </a:t>
            </a:r>
            <a:r>
              <a:rPr dirty="0" sz="2000" b="1">
                <a:latin typeface="Calibri"/>
                <a:cs typeface="Calibri"/>
              </a:rPr>
              <a:t>», </a:t>
            </a:r>
            <a:r>
              <a:rPr dirty="0" sz="2000" spc="-5" b="1">
                <a:latin typeface="Calibri"/>
                <a:cs typeface="Calibri"/>
              </a:rPr>
              <a:t>Armand Colin/HER, </a:t>
            </a:r>
            <a:r>
              <a:rPr dirty="0" sz="2000" spc="-10" b="1">
                <a:latin typeface="Calibri"/>
                <a:cs typeface="Calibri"/>
              </a:rPr>
              <a:t>Paris, </a:t>
            </a:r>
            <a:r>
              <a:rPr dirty="0" sz="2000" b="1">
                <a:latin typeface="Calibri"/>
                <a:cs typeface="Calibri"/>
              </a:rPr>
              <a:t>1987,</a:t>
            </a:r>
            <a:r>
              <a:rPr dirty="0" sz="2000" spc="-7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2000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solidFill>
            <a:srgbClr val="F79546"/>
          </a:solidFill>
          <a:ln w="25400">
            <a:solidFill>
              <a:srgbClr val="B66C30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575"/>
              </a:spcBef>
            </a:pPr>
            <a:r>
              <a:rPr dirty="0" u="heavy" spc="-2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Exercices</a:t>
            </a:r>
            <a:r>
              <a:rPr dirty="0" spc="-20" b="0">
                <a:solidFill>
                  <a:srgbClr val="000000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568" y="1549908"/>
            <a:ext cx="8429244" cy="397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79171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none" spc="-5" i="1">
                <a:latin typeface="Calibri"/>
                <a:cs typeface="Calibri"/>
              </a:rPr>
              <a:t>Dites </a:t>
            </a:r>
            <a:r>
              <a:rPr dirty="0" u="none" i="1">
                <a:latin typeface="Calibri"/>
                <a:cs typeface="Calibri"/>
              </a:rPr>
              <a:t>à quel genre </a:t>
            </a:r>
            <a:r>
              <a:rPr dirty="0" u="none" spc="-10" i="1">
                <a:latin typeface="Calibri"/>
                <a:cs typeface="Calibri"/>
              </a:rPr>
              <a:t>littéraire </a:t>
            </a:r>
            <a:r>
              <a:rPr dirty="0" u="none" spc="-5" i="1">
                <a:latin typeface="Calibri"/>
                <a:cs typeface="Calibri"/>
              </a:rPr>
              <a:t>appartient </a:t>
            </a:r>
            <a:r>
              <a:rPr dirty="0" u="none" i="1">
                <a:latin typeface="Calibri"/>
                <a:cs typeface="Calibri"/>
              </a:rPr>
              <a:t>chacun des </a:t>
            </a:r>
            <a:r>
              <a:rPr dirty="0" u="none" spc="-5" i="1">
                <a:latin typeface="Calibri"/>
                <a:cs typeface="Calibri"/>
              </a:rPr>
              <a:t>énoncés</a:t>
            </a:r>
            <a:r>
              <a:rPr dirty="0" u="none" spc="-235" i="1">
                <a:latin typeface="Calibri"/>
                <a:cs typeface="Calibri"/>
              </a:rPr>
              <a:t> </a:t>
            </a:r>
            <a:r>
              <a:rPr dirty="0" u="none" spc="-5" i="1">
                <a:latin typeface="Calibri"/>
                <a:cs typeface="Calibri"/>
              </a:rPr>
              <a:t>suivants</a:t>
            </a:r>
          </a:p>
          <a:p>
            <a:pPr marL="12700">
              <a:lnSpc>
                <a:spcPct val="100000"/>
              </a:lnSpc>
            </a:pPr>
            <a:r>
              <a:rPr dirty="0" u="none" i="1">
                <a:latin typeface="Calibri"/>
                <a:cs typeface="Calibri"/>
              </a:rPr>
              <a:t>(justifiez </a:t>
            </a:r>
            <a:r>
              <a:rPr dirty="0" u="none" spc="-10" i="1">
                <a:latin typeface="Calibri"/>
                <a:cs typeface="Calibri"/>
              </a:rPr>
              <a:t>votre</a:t>
            </a:r>
            <a:r>
              <a:rPr dirty="0" u="none" spc="-40" i="1">
                <a:latin typeface="Calibri"/>
                <a:cs typeface="Calibri"/>
              </a:rPr>
              <a:t> </a:t>
            </a:r>
            <a:r>
              <a:rPr dirty="0" u="none" spc="-5" i="1">
                <a:latin typeface="Calibri"/>
                <a:cs typeface="Calibri"/>
              </a:rPr>
              <a:t>réponse?</a:t>
            </a: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dirty="0"/>
              <a:t>Enoncé 1</a:t>
            </a:r>
            <a:r>
              <a:rPr dirty="0" spc="-25"/>
              <a:t> </a:t>
            </a:r>
            <a:r>
              <a:rPr dirty="0" u="none" b="0">
                <a:latin typeface="Calibri"/>
                <a:cs typeface="Calibri"/>
              </a:rPr>
              <a:t>:</a:t>
            </a:r>
          </a:p>
          <a:p>
            <a:pPr marL="12700" marR="208915" indent="114300">
              <a:lnSpc>
                <a:spcPct val="100000"/>
              </a:lnSpc>
              <a:spcBef>
                <a:spcPts val="480"/>
              </a:spcBef>
            </a:pPr>
            <a:r>
              <a:rPr dirty="0" u="none" b="0">
                <a:latin typeface="Calibri"/>
                <a:cs typeface="Calibri"/>
              </a:rPr>
              <a:t>Il </a:t>
            </a:r>
            <a:r>
              <a:rPr dirty="0" u="none" spc="-20" b="0">
                <a:latin typeface="Calibri"/>
                <a:cs typeface="Calibri"/>
              </a:rPr>
              <a:t>y’avait </a:t>
            </a:r>
            <a:r>
              <a:rPr dirty="0" u="none" b="0">
                <a:latin typeface="Calibri"/>
                <a:cs typeface="Calibri"/>
              </a:rPr>
              <a:t>une </a:t>
            </a:r>
            <a:r>
              <a:rPr dirty="0" u="none" spc="-15" b="0">
                <a:latin typeface="Calibri"/>
                <a:cs typeface="Calibri"/>
              </a:rPr>
              <a:t>fois </a:t>
            </a:r>
            <a:r>
              <a:rPr dirty="0" u="none" spc="-5" b="0">
                <a:latin typeface="Calibri"/>
                <a:cs typeface="Calibri"/>
              </a:rPr>
              <a:t>un prince </a:t>
            </a:r>
            <a:r>
              <a:rPr dirty="0" u="none" b="0">
                <a:latin typeface="Calibri"/>
                <a:cs typeface="Calibri"/>
              </a:rPr>
              <a:t>qui </a:t>
            </a:r>
            <a:r>
              <a:rPr dirty="0" u="none" spc="-10" b="0">
                <a:latin typeface="Calibri"/>
                <a:cs typeface="Calibri"/>
              </a:rPr>
              <a:t>voulait </a:t>
            </a:r>
            <a:r>
              <a:rPr dirty="0" u="none" b="0">
                <a:latin typeface="Calibri"/>
                <a:cs typeface="Calibri"/>
              </a:rPr>
              <a:t>épousait une </a:t>
            </a:r>
            <a:r>
              <a:rPr dirty="0" u="none" spc="-5" b="0">
                <a:latin typeface="Calibri"/>
                <a:cs typeface="Calibri"/>
              </a:rPr>
              <a:t>princesse, mais </a:t>
            </a:r>
            <a:r>
              <a:rPr dirty="0" u="none" b="0">
                <a:latin typeface="Calibri"/>
                <a:cs typeface="Calibri"/>
              </a:rPr>
              <a:t>une  </a:t>
            </a:r>
            <a:r>
              <a:rPr dirty="0" u="none" spc="-5" b="0">
                <a:latin typeface="Calibri"/>
                <a:cs typeface="Calibri"/>
              </a:rPr>
              <a:t>princesse véritable. </a:t>
            </a:r>
            <a:r>
              <a:rPr dirty="0" u="none" b="0">
                <a:latin typeface="Calibri"/>
                <a:cs typeface="Calibri"/>
              </a:rPr>
              <a:t>Il </a:t>
            </a:r>
            <a:r>
              <a:rPr dirty="0" u="none" spc="-5" b="0">
                <a:latin typeface="Calibri"/>
                <a:cs typeface="Calibri"/>
              </a:rPr>
              <a:t>fit </a:t>
            </a:r>
            <a:r>
              <a:rPr dirty="0" u="none" b="0">
                <a:latin typeface="Calibri"/>
                <a:cs typeface="Calibri"/>
              </a:rPr>
              <a:t>donc le </a:t>
            </a:r>
            <a:r>
              <a:rPr dirty="0" u="none" spc="-10" b="0">
                <a:latin typeface="Calibri"/>
                <a:cs typeface="Calibri"/>
              </a:rPr>
              <a:t>tour </a:t>
            </a:r>
            <a:r>
              <a:rPr dirty="0" u="none" spc="-5" b="0">
                <a:latin typeface="Calibri"/>
                <a:cs typeface="Calibri"/>
              </a:rPr>
              <a:t>du </a:t>
            </a:r>
            <a:r>
              <a:rPr dirty="0" u="none" b="0">
                <a:latin typeface="Calibri"/>
                <a:cs typeface="Calibri"/>
              </a:rPr>
              <a:t>monde pour en </a:t>
            </a:r>
            <a:r>
              <a:rPr dirty="0" u="none" spc="-10" b="0">
                <a:latin typeface="Calibri"/>
                <a:cs typeface="Calibri"/>
              </a:rPr>
              <a:t>trouver </a:t>
            </a:r>
            <a:r>
              <a:rPr dirty="0" u="none" b="0">
                <a:latin typeface="Calibri"/>
                <a:cs typeface="Calibri"/>
              </a:rPr>
              <a:t>une, </a:t>
            </a:r>
            <a:r>
              <a:rPr dirty="0" u="none" spc="-5" b="0">
                <a:latin typeface="Calibri"/>
                <a:cs typeface="Calibri"/>
              </a:rPr>
              <a:t>et, </a:t>
            </a:r>
            <a:r>
              <a:rPr dirty="0" u="none" b="0">
                <a:latin typeface="Calibri"/>
                <a:cs typeface="Calibri"/>
              </a:rPr>
              <a:t>à la  </a:t>
            </a:r>
            <a:r>
              <a:rPr dirty="0" u="none" spc="-10" b="0">
                <a:latin typeface="Calibri"/>
                <a:cs typeface="Calibri"/>
              </a:rPr>
              <a:t>vérité, </a:t>
            </a:r>
            <a:r>
              <a:rPr dirty="0" u="none" spc="-5" b="0">
                <a:latin typeface="Calibri"/>
                <a:cs typeface="Calibri"/>
              </a:rPr>
              <a:t>les princesses ne manquaient pas </a:t>
            </a:r>
            <a:r>
              <a:rPr dirty="0" u="none" b="0">
                <a:latin typeface="Calibri"/>
                <a:cs typeface="Calibri"/>
              </a:rPr>
              <a:t>; </a:t>
            </a:r>
            <a:r>
              <a:rPr dirty="0" u="none" spc="-5" b="0">
                <a:latin typeface="Calibri"/>
                <a:cs typeface="Calibri"/>
              </a:rPr>
              <a:t>mais </a:t>
            </a:r>
            <a:r>
              <a:rPr dirty="0" u="none" b="0">
                <a:latin typeface="Calibri"/>
                <a:cs typeface="Calibri"/>
              </a:rPr>
              <a:t>il ne </a:t>
            </a:r>
            <a:r>
              <a:rPr dirty="0" u="none" spc="-5" b="0">
                <a:latin typeface="Calibri"/>
                <a:cs typeface="Calibri"/>
              </a:rPr>
              <a:t>pouvait jamais </a:t>
            </a:r>
            <a:r>
              <a:rPr dirty="0" u="none" spc="-20" b="0">
                <a:latin typeface="Calibri"/>
                <a:cs typeface="Calibri"/>
              </a:rPr>
              <a:t>s’assurer  </a:t>
            </a:r>
            <a:r>
              <a:rPr dirty="0" u="none" spc="-5" b="0">
                <a:latin typeface="Calibri"/>
                <a:cs typeface="Calibri"/>
              </a:rPr>
              <a:t>si </a:t>
            </a:r>
            <a:r>
              <a:rPr dirty="0" u="none" spc="-25" b="0">
                <a:latin typeface="Calibri"/>
                <a:cs typeface="Calibri"/>
              </a:rPr>
              <a:t>c’étaient </a:t>
            </a:r>
            <a:r>
              <a:rPr dirty="0" u="none" spc="-5" b="0">
                <a:latin typeface="Calibri"/>
                <a:cs typeface="Calibri"/>
              </a:rPr>
              <a:t>de véritables princesses, </a:t>
            </a:r>
            <a:r>
              <a:rPr dirty="0" u="none" b="0">
                <a:latin typeface="Calibri"/>
                <a:cs typeface="Calibri"/>
              </a:rPr>
              <a:t>il </a:t>
            </a:r>
            <a:r>
              <a:rPr dirty="0" u="none" spc="-15" b="0">
                <a:latin typeface="Calibri"/>
                <a:cs typeface="Calibri"/>
              </a:rPr>
              <a:t>revint </a:t>
            </a:r>
            <a:r>
              <a:rPr dirty="0" u="none" spc="-5" b="0">
                <a:latin typeface="Calibri"/>
                <a:cs typeface="Calibri"/>
              </a:rPr>
              <a:t>bien </a:t>
            </a:r>
            <a:r>
              <a:rPr dirty="0" u="none" spc="-10" b="0">
                <a:latin typeface="Calibri"/>
                <a:cs typeface="Calibri"/>
              </a:rPr>
              <a:t>affligé </a:t>
            </a:r>
            <a:r>
              <a:rPr dirty="0" u="none" spc="-5" b="0">
                <a:latin typeface="Calibri"/>
                <a:cs typeface="Calibri"/>
              </a:rPr>
              <a:t>de </a:t>
            </a:r>
            <a:r>
              <a:rPr dirty="0" u="none" spc="-35" b="0">
                <a:latin typeface="Calibri"/>
                <a:cs typeface="Calibri"/>
              </a:rPr>
              <a:t>n’avoir </a:t>
            </a:r>
            <a:r>
              <a:rPr dirty="0" u="none" spc="-15" b="0">
                <a:latin typeface="Calibri"/>
                <a:cs typeface="Calibri"/>
              </a:rPr>
              <a:t>trouvé </a:t>
            </a:r>
            <a:r>
              <a:rPr dirty="0" u="none" b="0">
                <a:latin typeface="Calibri"/>
                <a:cs typeface="Calibri"/>
              </a:rPr>
              <a:t>ce  qu’il</a:t>
            </a:r>
            <a:r>
              <a:rPr dirty="0" u="none" spc="-15" b="0">
                <a:latin typeface="Calibri"/>
                <a:cs typeface="Calibri"/>
              </a:rPr>
              <a:t> </a:t>
            </a:r>
            <a:r>
              <a:rPr dirty="0" u="none" spc="-10" b="0">
                <a:latin typeface="Calibri"/>
                <a:cs typeface="Calibri"/>
              </a:rPr>
              <a:t>désirait…</a:t>
            </a:r>
          </a:p>
          <a:p>
            <a:pPr marL="1093470">
              <a:lnSpc>
                <a:spcPct val="100000"/>
              </a:lnSpc>
              <a:spcBef>
                <a:spcPts val="1085"/>
              </a:spcBef>
            </a:pPr>
            <a:r>
              <a:rPr dirty="0" u="sng" sz="14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Réf</a:t>
            </a:r>
            <a:r>
              <a:rPr dirty="0" u="none" sz="1400" spc="-10" i="1">
                <a:latin typeface="Calibri"/>
                <a:cs typeface="Calibri"/>
              </a:rPr>
              <a:t> </a:t>
            </a:r>
            <a:r>
              <a:rPr dirty="0" u="none" sz="1400" b="0" i="1">
                <a:latin typeface="Calibri"/>
                <a:cs typeface="Calibri"/>
              </a:rPr>
              <a:t>: </a:t>
            </a:r>
            <a:r>
              <a:rPr dirty="0" u="none" sz="1400" spc="-10" b="0" i="1">
                <a:latin typeface="Calibri"/>
                <a:cs typeface="Calibri"/>
              </a:rPr>
              <a:t>Tradition </a:t>
            </a:r>
            <a:r>
              <a:rPr dirty="0" u="none" sz="1400" b="0" i="1">
                <a:latin typeface="Calibri"/>
                <a:cs typeface="Calibri"/>
              </a:rPr>
              <a:t>de </a:t>
            </a:r>
            <a:r>
              <a:rPr dirty="0" u="none" sz="1400" spc="-10" b="0" i="1">
                <a:latin typeface="Calibri"/>
                <a:cs typeface="Calibri"/>
              </a:rPr>
              <a:t>D.Soldi, </a:t>
            </a:r>
            <a:r>
              <a:rPr dirty="0" u="none" sz="1400" spc="-5" b="0" i="1">
                <a:latin typeface="Calibri"/>
                <a:cs typeface="Calibri"/>
              </a:rPr>
              <a:t>E.Grégoire et L.Moland, </a:t>
            </a:r>
            <a:r>
              <a:rPr dirty="0" u="none" sz="1400" b="0" i="1">
                <a:latin typeface="Calibri"/>
                <a:cs typeface="Calibri"/>
              </a:rPr>
              <a:t>Flammarion, </a:t>
            </a:r>
            <a:r>
              <a:rPr dirty="0" u="none" sz="1400" spc="-5" b="0" i="1">
                <a:latin typeface="Calibri"/>
                <a:cs typeface="Calibri"/>
              </a:rPr>
              <a:t>coll. Garnier </a:t>
            </a:r>
            <a:r>
              <a:rPr dirty="0" u="none" sz="1400" b="0" i="1">
                <a:latin typeface="Calibri"/>
                <a:cs typeface="Calibri"/>
              </a:rPr>
              <a:t>Flammarion, P</a:t>
            </a:r>
            <a:r>
              <a:rPr dirty="0" u="none" sz="1400" spc="-95" b="0" i="1">
                <a:latin typeface="Calibri"/>
                <a:cs typeface="Calibri"/>
              </a:rPr>
              <a:t> </a:t>
            </a:r>
            <a:r>
              <a:rPr dirty="0" u="none" sz="1400" b="0" i="1">
                <a:latin typeface="Calibri"/>
                <a:cs typeface="Calibri"/>
              </a:rPr>
              <a:t>61-62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solidFill>
            <a:srgbClr val="F79546"/>
          </a:solidFill>
          <a:ln w="25400">
            <a:solidFill>
              <a:srgbClr val="B66C30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575"/>
              </a:spcBef>
            </a:pPr>
            <a:r>
              <a:rPr dirty="0" u="heavy" spc="-2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Exercices</a:t>
            </a:r>
            <a:r>
              <a:rPr dirty="0" u="heavy" spc="-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(suite)</a:t>
            </a:r>
            <a:r>
              <a:rPr dirty="0" sz="3200" spc="-10">
                <a:solidFill>
                  <a:srgbClr val="000000"/>
                </a:solidFill>
              </a:rPr>
              <a:t>: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568" y="1549908"/>
            <a:ext cx="8429244" cy="4312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50594" y="1616709"/>
            <a:ext cx="3214370" cy="2891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Enoncé 2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68580" marR="5080" indent="-56515">
              <a:lnSpc>
                <a:spcPct val="120000"/>
              </a:lnSpc>
            </a:pPr>
            <a:r>
              <a:rPr dirty="0" sz="2000">
                <a:latin typeface="Calibri"/>
                <a:cs typeface="Calibri"/>
              </a:rPr>
              <a:t>Mignonne, </a:t>
            </a:r>
            <a:r>
              <a:rPr dirty="0" sz="2000" spc="-5">
                <a:latin typeface="Calibri"/>
                <a:cs typeface="Calibri"/>
              </a:rPr>
              <a:t>allons </a:t>
            </a:r>
            <a:r>
              <a:rPr dirty="0" sz="2000" spc="-10">
                <a:latin typeface="Calibri"/>
                <a:cs typeface="Calibri"/>
              </a:rPr>
              <a:t>voir </a:t>
            </a:r>
            <a:r>
              <a:rPr dirty="0" sz="2000" spc="-5">
                <a:latin typeface="Calibri"/>
                <a:cs typeface="Calibri"/>
              </a:rPr>
              <a:t>si </a:t>
            </a:r>
            <a:r>
              <a:rPr dirty="0" sz="2000">
                <a:latin typeface="Calibri"/>
                <a:cs typeface="Calibri"/>
              </a:rPr>
              <a:t>la </a:t>
            </a:r>
            <a:r>
              <a:rPr dirty="0" sz="2000" spc="-15">
                <a:latin typeface="Calibri"/>
                <a:cs typeface="Calibri"/>
              </a:rPr>
              <a:t>rose  </a:t>
            </a:r>
            <a:r>
              <a:rPr dirty="0" sz="2000">
                <a:latin typeface="Calibri"/>
                <a:cs typeface="Calibri"/>
              </a:rPr>
              <a:t>Qui ce </a:t>
            </a:r>
            <a:r>
              <a:rPr dirty="0" sz="2000" spc="-5">
                <a:latin typeface="Calibri"/>
                <a:cs typeface="Calibri"/>
              </a:rPr>
              <a:t>matin </a:t>
            </a:r>
            <a:r>
              <a:rPr dirty="0" sz="2000" spc="-15">
                <a:latin typeface="Calibri"/>
                <a:cs typeface="Calibri"/>
              </a:rPr>
              <a:t>avait </a:t>
            </a:r>
            <a:r>
              <a:rPr dirty="0" sz="2000" spc="-5">
                <a:latin typeface="Calibri"/>
                <a:cs typeface="Calibri"/>
              </a:rPr>
              <a:t>déclose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12700" marR="164465">
              <a:lnSpc>
                <a:spcPct val="120000"/>
              </a:lnSpc>
            </a:pPr>
            <a:r>
              <a:rPr dirty="0" sz="2000" spc="-5">
                <a:latin typeface="Calibri"/>
                <a:cs typeface="Calibri"/>
              </a:rPr>
              <a:t>Sa </a:t>
            </a:r>
            <a:r>
              <a:rPr dirty="0" sz="2000" spc="-15">
                <a:latin typeface="Calibri"/>
                <a:cs typeface="Calibri"/>
              </a:rPr>
              <a:t>robe </a:t>
            </a:r>
            <a:r>
              <a:rPr dirty="0" sz="2000" spc="-5">
                <a:latin typeface="Calibri"/>
                <a:cs typeface="Calibri"/>
              </a:rPr>
              <a:t>de pourpre </a:t>
            </a:r>
            <a:r>
              <a:rPr dirty="0" sz="2000">
                <a:latin typeface="Calibri"/>
                <a:cs typeface="Calibri"/>
              </a:rPr>
              <a:t>au </a:t>
            </a:r>
            <a:r>
              <a:rPr dirty="0" sz="2000" spc="-5">
                <a:latin typeface="Calibri"/>
                <a:cs typeface="Calibri"/>
              </a:rPr>
              <a:t>soleil, 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point </a:t>
            </a:r>
            <a:r>
              <a:rPr dirty="0" sz="2000" spc="-5">
                <a:latin typeface="Calibri"/>
                <a:cs typeface="Calibri"/>
              </a:rPr>
              <a:t>perdu </a:t>
            </a:r>
            <a:r>
              <a:rPr dirty="0" sz="2000" spc="-15">
                <a:latin typeface="Calibri"/>
                <a:cs typeface="Calibri"/>
              </a:rPr>
              <a:t>cette </a:t>
            </a:r>
            <a:r>
              <a:rPr dirty="0" sz="2000" spc="-10">
                <a:latin typeface="Calibri"/>
                <a:cs typeface="Calibri"/>
              </a:rPr>
              <a:t>vesprée </a:t>
            </a:r>
            <a:r>
              <a:rPr dirty="0" sz="1600" spc="-5" b="1">
                <a:latin typeface="Calibri"/>
                <a:cs typeface="Calibri"/>
              </a:rPr>
              <a:t>2  </a:t>
            </a:r>
            <a:r>
              <a:rPr dirty="0" sz="2000" spc="-5">
                <a:latin typeface="Calibri"/>
                <a:cs typeface="Calibri"/>
              </a:rPr>
              <a:t>Les plis de sa </a:t>
            </a:r>
            <a:r>
              <a:rPr dirty="0" sz="2000" spc="-15">
                <a:latin typeface="Calibri"/>
                <a:cs typeface="Calibri"/>
              </a:rPr>
              <a:t>robe </a:t>
            </a:r>
            <a:r>
              <a:rPr dirty="0" sz="2000" spc="-5">
                <a:latin typeface="Calibri"/>
                <a:cs typeface="Calibri"/>
              </a:rPr>
              <a:t>pourprée,  </a:t>
            </a:r>
            <a:r>
              <a:rPr dirty="0" sz="2000" spc="-10">
                <a:latin typeface="Calibri"/>
                <a:cs typeface="Calibri"/>
              </a:rPr>
              <a:t>Et </a:t>
            </a:r>
            <a:r>
              <a:rPr dirty="0" sz="2000" spc="-5">
                <a:latin typeface="Calibri"/>
                <a:cs typeface="Calibri"/>
              </a:rPr>
              <a:t>son </a:t>
            </a:r>
            <a:r>
              <a:rPr dirty="0" sz="2000" spc="-15">
                <a:latin typeface="Calibri"/>
                <a:cs typeface="Calibri"/>
              </a:rPr>
              <a:t>teint </a:t>
            </a:r>
            <a:r>
              <a:rPr dirty="0" sz="2000">
                <a:latin typeface="Calibri"/>
                <a:cs typeface="Calibri"/>
              </a:rPr>
              <a:t>au </a:t>
            </a:r>
            <a:r>
              <a:rPr dirty="0" sz="2000" spc="-15">
                <a:latin typeface="Calibri"/>
                <a:cs typeface="Calibri"/>
              </a:rPr>
              <a:t>vôtre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pareil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6880" y="4529709"/>
            <a:ext cx="2322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latin typeface="Calibri"/>
                <a:cs typeface="Calibri"/>
              </a:rPr>
              <a:t>Réf </a:t>
            </a:r>
            <a:r>
              <a:rPr dirty="0" sz="1400" i="1">
                <a:latin typeface="Calibri"/>
                <a:cs typeface="Calibri"/>
              </a:rPr>
              <a:t>: </a:t>
            </a:r>
            <a:r>
              <a:rPr dirty="0" sz="1400" spc="-5" i="1">
                <a:latin typeface="Calibri"/>
                <a:cs typeface="Calibri"/>
              </a:rPr>
              <a:t>Ronsard, Odes, I, </a:t>
            </a:r>
            <a:r>
              <a:rPr dirty="0" sz="1400" i="1">
                <a:latin typeface="Calibri"/>
                <a:cs typeface="Calibri"/>
              </a:rPr>
              <a:t>17</a:t>
            </a:r>
            <a:r>
              <a:rPr dirty="0" sz="1400" spc="-10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(1550)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594" y="4744059"/>
            <a:ext cx="2444750" cy="537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1400" spc="-5" i="1">
                <a:latin typeface="Calibri"/>
                <a:cs typeface="Calibri"/>
              </a:rPr>
              <a:t>1- déclose: ouverte ou découverte  </a:t>
            </a:r>
            <a:r>
              <a:rPr dirty="0" sz="1400" spc="-5" i="1">
                <a:latin typeface="Calibri"/>
                <a:cs typeface="Calibri"/>
              </a:rPr>
              <a:t>2- vesprée: ce</a:t>
            </a:r>
            <a:r>
              <a:rPr dirty="0" sz="1400" spc="-5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soir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solidFill>
            <a:srgbClr val="F79546"/>
          </a:solidFill>
          <a:ln w="25400">
            <a:solidFill>
              <a:srgbClr val="B66C30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575"/>
              </a:spcBef>
            </a:pPr>
            <a:r>
              <a:rPr dirty="0" u="heavy" spc="-2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Exercices</a:t>
            </a:r>
            <a:r>
              <a:rPr dirty="0" u="heavy" spc="-5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(suite)</a:t>
            </a:r>
            <a:r>
              <a:rPr dirty="0" spc="-10" b="0"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568" y="1549908"/>
            <a:ext cx="8429244" cy="3922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1616709"/>
            <a:ext cx="8071484" cy="32753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Enoncé 3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Le </a:t>
            </a:r>
            <a:r>
              <a:rPr dirty="0" sz="2000" spc="-10" b="1">
                <a:latin typeface="Calibri"/>
                <a:cs typeface="Calibri"/>
              </a:rPr>
              <a:t>Comte </a:t>
            </a:r>
            <a:r>
              <a:rPr dirty="0" sz="2000">
                <a:latin typeface="Calibri"/>
                <a:cs typeface="Calibri"/>
              </a:rPr>
              <a:t>: </a:t>
            </a:r>
            <a:r>
              <a:rPr dirty="0" sz="2000" spc="-5">
                <a:latin typeface="Calibri"/>
                <a:cs typeface="Calibri"/>
              </a:rPr>
              <a:t>Sais-tu bien </a:t>
            </a:r>
            <a:r>
              <a:rPr dirty="0" sz="2000">
                <a:latin typeface="Calibri"/>
                <a:cs typeface="Calibri"/>
              </a:rPr>
              <a:t>qui </a:t>
            </a:r>
            <a:r>
              <a:rPr dirty="0" sz="2000" spc="-5">
                <a:latin typeface="Calibri"/>
                <a:cs typeface="Calibri"/>
              </a:rPr>
              <a:t>je suis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 b="1">
                <a:latin typeface="Calibri"/>
                <a:cs typeface="Calibri"/>
              </a:rPr>
              <a:t>Don Rodrigue </a:t>
            </a:r>
            <a:r>
              <a:rPr dirty="0" sz="2000">
                <a:latin typeface="Calibri"/>
                <a:cs typeface="Calibri"/>
              </a:rPr>
              <a:t>: Oui ; </a:t>
            </a:r>
            <a:r>
              <a:rPr dirty="0" sz="2000" spc="-10">
                <a:latin typeface="Calibri"/>
                <a:cs typeface="Calibri"/>
              </a:rPr>
              <a:t>tout </a:t>
            </a:r>
            <a:r>
              <a:rPr dirty="0" sz="2000" spc="-5">
                <a:latin typeface="Calibri"/>
                <a:cs typeface="Calibri"/>
              </a:rPr>
              <a:t>autre </a:t>
            </a:r>
            <a:r>
              <a:rPr dirty="0" sz="2000">
                <a:latin typeface="Calibri"/>
                <a:cs typeface="Calibri"/>
              </a:rPr>
              <a:t>que moi au </a:t>
            </a:r>
            <a:r>
              <a:rPr dirty="0" sz="2000" spc="-5">
                <a:latin typeface="Calibri"/>
                <a:cs typeface="Calibri"/>
              </a:rPr>
              <a:t>seul bruit de </a:t>
            </a:r>
            <a:r>
              <a:rPr dirty="0" sz="2000" spc="-10">
                <a:latin typeface="Calibri"/>
                <a:cs typeface="Calibri"/>
              </a:rPr>
              <a:t>ton </a:t>
            </a:r>
            <a:r>
              <a:rPr dirty="0" sz="2000" spc="-5">
                <a:latin typeface="Calibri"/>
                <a:cs typeface="Calibri"/>
              </a:rPr>
              <a:t>nom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pourrait</a:t>
            </a:r>
            <a:endParaRPr sz="2000">
              <a:latin typeface="Calibri"/>
              <a:cs typeface="Calibri"/>
            </a:endParaRPr>
          </a:p>
          <a:p>
            <a:pPr marL="12700" marR="219075">
              <a:lnSpc>
                <a:spcPct val="100000"/>
              </a:lnSpc>
            </a:pPr>
            <a:r>
              <a:rPr dirty="0" sz="2000" spc="-10">
                <a:latin typeface="Calibri"/>
                <a:cs typeface="Calibri"/>
              </a:rPr>
              <a:t>trembler </a:t>
            </a:r>
            <a:r>
              <a:rPr dirty="0" sz="2000" spc="-30">
                <a:latin typeface="Calibri"/>
                <a:cs typeface="Calibri"/>
              </a:rPr>
              <a:t>d’effroi </a:t>
            </a:r>
            <a:r>
              <a:rPr dirty="0" sz="2000" spc="-5">
                <a:latin typeface="Calibri"/>
                <a:cs typeface="Calibri"/>
              </a:rPr>
              <a:t>[…] </a:t>
            </a:r>
            <a:r>
              <a:rPr dirty="0" sz="2000">
                <a:latin typeface="Calibri"/>
                <a:cs typeface="Calibri"/>
              </a:rPr>
              <a:t>A qui </a:t>
            </a:r>
            <a:r>
              <a:rPr dirty="0" sz="2000" spc="-5">
                <a:latin typeface="Calibri"/>
                <a:cs typeface="Calibri"/>
              </a:rPr>
              <a:t>venge son </a:t>
            </a:r>
            <a:r>
              <a:rPr dirty="0" sz="2000" spc="-10">
                <a:latin typeface="Calibri"/>
                <a:cs typeface="Calibri"/>
              </a:rPr>
              <a:t>père </a:t>
            </a:r>
            <a:r>
              <a:rPr dirty="0" sz="2000">
                <a:latin typeface="Calibri"/>
                <a:cs typeface="Calibri"/>
              </a:rPr>
              <a:t>il </a:t>
            </a:r>
            <a:r>
              <a:rPr dirty="0" sz="2000" spc="-35">
                <a:latin typeface="Calibri"/>
                <a:cs typeface="Calibri"/>
              </a:rPr>
              <a:t>n’est </a:t>
            </a:r>
            <a:r>
              <a:rPr dirty="0" sz="2000" spc="-5">
                <a:latin typeface="Calibri"/>
                <a:cs typeface="Calibri"/>
              </a:rPr>
              <a:t>rien d’impossible. </a:t>
            </a:r>
            <a:r>
              <a:rPr dirty="0" sz="2000" spc="-65">
                <a:latin typeface="Calibri"/>
                <a:cs typeface="Calibri"/>
              </a:rPr>
              <a:t>Ton </a:t>
            </a:r>
            <a:r>
              <a:rPr dirty="0" sz="2000" spc="-10">
                <a:latin typeface="Calibri"/>
                <a:cs typeface="Calibri"/>
              </a:rPr>
              <a:t>bras  est invaincu, </a:t>
            </a:r>
            <a:r>
              <a:rPr dirty="0" sz="2000" spc="-5">
                <a:latin typeface="Calibri"/>
                <a:cs typeface="Calibri"/>
              </a:rPr>
              <a:t>mais non pas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invincible.</a:t>
            </a:r>
            <a:endParaRPr sz="2000">
              <a:latin typeface="Calibri"/>
              <a:cs typeface="Calibri"/>
            </a:endParaRPr>
          </a:p>
          <a:p>
            <a:pPr marL="12700" marR="101600">
              <a:lnSpc>
                <a:spcPct val="100000"/>
              </a:lnSpc>
              <a:spcBef>
                <a:spcPts val="484"/>
              </a:spcBef>
            </a:pPr>
            <a:r>
              <a:rPr dirty="0" sz="2000" b="1">
                <a:latin typeface="Calibri"/>
                <a:cs typeface="Calibri"/>
              </a:rPr>
              <a:t>Le </a:t>
            </a:r>
            <a:r>
              <a:rPr dirty="0" sz="2000" spc="-10" b="1">
                <a:latin typeface="Calibri"/>
                <a:cs typeface="Calibri"/>
              </a:rPr>
              <a:t>Comte </a:t>
            </a:r>
            <a:r>
              <a:rPr dirty="0" sz="2000">
                <a:latin typeface="Calibri"/>
                <a:cs typeface="Calibri"/>
              </a:rPr>
              <a:t>: Ne </a:t>
            </a:r>
            <a:r>
              <a:rPr dirty="0" sz="2000" spc="-5">
                <a:latin typeface="Calibri"/>
                <a:cs typeface="Calibri"/>
              </a:rPr>
              <a:t>cherche </a:t>
            </a:r>
            <a:r>
              <a:rPr dirty="0" sz="2000" spc="-10">
                <a:latin typeface="Calibri"/>
                <a:cs typeface="Calibri"/>
              </a:rPr>
              <a:t>point </a:t>
            </a:r>
            <a:r>
              <a:rPr dirty="0" sz="2000">
                <a:latin typeface="Calibri"/>
                <a:cs typeface="Calibri"/>
              </a:rPr>
              <a:t>à </a:t>
            </a:r>
            <a:r>
              <a:rPr dirty="0" sz="2000" spc="-15">
                <a:latin typeface="Calibri"/>
                <a:cs typeface="Calibri"/>
              </a:rPr>
              <a:t>faire </a:t>
            </a:r>
            <a:r>
              <a:rPr dirty="0" sz="2000" spc="-5">
                <a:latin typeface="Calibri"/>
                <a:cs typeface="Calibri"/>
              </a:rPr>
              <a:t>un coup </a:t>
            </a:r>
            <a:r>
              <a:rPr dirty="0" sz="2000" spc="-25">
                <a:latin typeface="Calibri"/>
                <a:cs typeface="Calibri"/>
              </a:rPr>
              <a:t>d’essai </a:t>
            </a:r>
            <a:r>
              <a:rPr dirty="0" sz="2000" spc="-20">
                <a:latin typeface="Calibri"/>
                <a:cs typeface="Calibri"/>
              </a:rPr>
              <a:t>fatal </a:t>
            </a:r>
            <a:r>
              <a:rPr dirty="0" sz="2000">
                <a:latin typeface="Calibri"/>
                <a:cs typeface="Calibri"/>
              </a:rPr>
              <a:t>, </a:t>
            </a:r>
            <a:r>
              <a:rPr dirty="0" sz="2000" spc="-5">
                <a:latin typeface="Calibri"/>
                <a:cs typeface="Calibri"/>
              </a:rPr>
              <a:t>dispense </a:t>
            </a:r>
            <a:r>
              <a:rPr dirty="0" sz="2000">
                <a:latin typeface="Calibri"/>
                <a:cs typeface="Calibri"/>
              </a:rPr>
              <a:t>ma </a:t>
            </a:r>
            <a:r>
              <a:rPr dirty="0" sz="2000" spc="-10">
                <a:latin typeface="Calibri"/>
                <a:cs typeface="Calibri"/>
              </a:rPr>
              <a:t>valeur  </a:t>
            </a:r>
            <a:r>
              <a:rPr dirty="0" sz="2000" spc="-15">
                <a:latin typeface="Calibri"/>
                <a:cs typeface="Calibri"/>
              </a:rPr>
              <a:t>d’un </a:t>
            </a:r>
            <a:r>
              <a:rPr dirty="0" sz="2000" spc="-10">
                <a:latin typeface="Calibri"/>
                <a:cs typeface="Calibri"/>
              </a:rPr>
              <a:t>combat </a:t>
            </a:r>
            <a:r>
              <a:rPr dirty="0" sz="2000" spc="-5">
                <a:latin typeface="Calibri"/>
                <a:cs typeface="Calibri"/>
              </a:rPr>
              <a:t>inégal, </a:t>
            </a:r>
            <a:r>
              <a:rPr dirty="0" sz="2000" spc="-45">
                <a:latin typeface="Calibri"/>
                <a:cs typeface="Calibri"/>
              </a:rPr>
              <a:t>Trop </a:t>
            </a:r>
            <a:r>
              <a:rPr dirty="0" sz="2000" spc="-5">
                <a:latin typeface="Calibri"/>
                <a:cs typeface="Calibri"/>
              </a:rPr>
              <a:t>peu d’honneur </a:t>
            </a:r>
            <a:r>
              <a:rPr dirty="0" sz="2000">
                <a:latin typeface="Calibri"/>
                <a:cs typeface="Calibri"/>
              </a:rPr>
              <a:t>pour moi </a:t>
            </a:r>
            <a:r>
              <a:rPr dirty="0" sz="2000" spc="-10">
                <a:latin typeface="Calibri"/>
                <a:cs typeface="Calibri"/>
              </a:rPr>
              <a:t>suivrait </a:t>
            </a:r>
            <a:r>
              <a:rPr dirty="0" sz="2000" spc="-15">
                <a:latin typeface="Calibri"/>
                <a:cs typeface="Calibri"/>
              </a:rPr>
              <a:t>cette </a:t>
            </a:r>
            <a:r>
              <a:rPr dirty="0" sz="2000" spc="-10">
                <a:latin typeface="Calibri"/>
                <a:cs typeface="Calibri"/>
              </a:rPr>
              <a:t>victoire, </a:t>
            </a:r>
            <a:r>
              <a:rPr dirty="0" sz="2000">
                <a:latin typeface="Calibri"/>
                <a:cs typeface="Calibri"/>
              </a:rPr>
              <a:t>à  </a:t>
            </a:r>
            <a:r>
              <a:rPr dirty="0" sz="2000" spc="-10">
                <a:latin typeface="Calibri"/>
                <a:cs typeface="Calibri"/>
              </a:rPr>
              <a:t>vaincre </a:t>
            </a:r>
            <a:r>
              <a:rPr dirty="0" sz="2000" spc="-5">
                <a:latin typeface="Calibri"/>
                <a:cs typeface="Calibri"/>
              </a:rPr>
              <a:t>sans péril, on triomphe sans gloire</a:t>
            </a:r>
            <a:r>
              <a:rPr dirty="0" sz="2000" spc="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[...]</a:t>
            </a:r>
            <a:endParaRPr sz="20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375"/>
              </a:spcBef>
            </a:pPr>
            <a:r>
              <a:rPr dirty="0" sz="1400" spc="-5" i="1">
                <a:latin typeface="Calibri"/>
                <a:cs typeface="Calibri"/>
              </a:rPr>
              <a:t>Réf: Corneille, </a:t>
            </a:r>
            <a:r>
              <a:rPr dirty="0" sz="1400" i="1">
                <a:latin typeface="Calibri"/>
                <a:cs typeface="Calibri"/>
              </a:rPr>
              <a:t>Le </a:t>
            </a:r>
            <a:r>
              <a:rPr dirty="0" sz="1400" spc="-5" i="1">
                <a:latin typeface="Calibri"/>
                <a:cs typeface="Calibri"/>
              </a:rPr>
              <a:t>Cid, II,2</a:t>
            </a:r>
            <a:r>
              <a:rPr dirty="0" sz="1400" spc="-8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(1637)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solidFill>
            <a:srgbClr val="F79546"/>
          </a:solidFill>
          <a:ln w="25400">
            <a:solidFill>
              <a:srgbClr val="B66C30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575"/>
              </a:spcBef>
            </a:pPr>
            <a:r>
              <a:rPr dirty="0" u="heavy" spc="-2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Exercices</a:t>
            </a:r>
            <a:r>
              <a:rPr dirty="0" u="heavy" spc="-5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(suite)</a:t>
            </a:r>
            <a:r>
              <a:rPr dirty="0" spc="-10" b="0"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568" y="1549908"/>
            <a:ext cx="8429244" cy="4532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1616709"/>
            <a:ext cx="3836670" cy="3623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Enoncé 4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03250">
              <a:lnSpc>
                <a:spcPct val="120000"/>
              </a:lnSpc>
            </a:pPr>
            <a:r>
              <a:rPr dirty="0" sz="2000" spc="-5">
                <a:latin typeface="Calibri"/>
                <a:cs typeface="Calibri"/>
              </a:rPr>
              <a:t>La </a:t>
            </a:r>
            <a:r>
              <a:rPr dirty="0" sz="2000" spc="-10">
                <a:latin typeface="Calibri"/>
                <a:cs typeface="Calibri"/>
              </a:rPr>
              <a:t>fourmi </a:t>
            </a:r>
            <a:r>
              <a:rPr dirty="0" sz="2000" spc="-35">
                <a:latin typeface="Calibri"/>
                <a:cs typeface="Calibri"/>
              </a:rPr>
              <a:t>n’est </a:t>
            </a:r>
            <a:r>
              <a:rPr dirty="0" sz="2000">
                <a:latin typeface="Calibri"/>
                <a:cs typeface="Calibri"/>
              </a:rPr>
              <a:t>pas </a:t>
            </a:r>
            <a:r>
              <a:rPr dirty="0" sz="2000" spc="-10">
                <a:latin typeface="Calibri"/>
                <a:cs typeface="Calibri"/>
              </a:rPr>
              <a:t>prêteuse </a:t>
            </a:r>
            <a:r>
              <a:rPr dirty="0" sz="2000">
                <a:latin typeface="Calibri"/>
                <a:cs typeface="Calibri"/>
              </a:rPr>
              <a:t>:  </a:t>
            </a:r>
            <a:r>
              <a:rPr dirty="0" sz="2000" spc="-20">
                <a:latin typeface="Calibri"/>
                <a:cs typeface="Calibri"/>
              </a:rPr>
              <a:t>C’est </a:t>
            </a:r>
            <a:r>
              <a:rPr dirty="0" sz="2000">
                <a:latin typeface="Calibri"/>
                <a:cs typeface="Calibri"/>
              </a:rPr>
              <a:t>là </a:t>
            </a:r>
            <a:r>
              <a:rPr dirty="0" sz="2000" spc="-5">
                <a:latin typeface="Calibri"/>
                <a:cs typeface="Calibri"/>
              </a:rPr>
              <a:t>son moindre </a:t>
            </a:r>
            <a:r>
              <a:rPr dirty="0" sz="2000" spc="-10">
                <a:latin typeface="Calibri"/>
                <a:cs typeface="Calibri"/>
              </a:rPr>
              <a:t>défaut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(…)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880"/>
              </a:lnSpc>
              <a:spcBef>
                <a:spcPts val="175"/>
              </a:spcBef>
            </a:pPr>
            <a:r>
              <a:rPr dirty="0" sz="2000">
                <a:latin typeface="Calibri"/>
                <a:cs typeface="Calibri"/>
              </a:rPr>
              <a:t>« </a:t>
            </a:r>
            <a:r>
              <a:rPr dirty="0" sz="2000" spc="-5">
                <a:latin typeface="Calibri"/>
                <a:cs typeface="Calibri"/>
              </a:rPr>
              <a:t>Que </a:t>
            </a:r>
            <a:r>
              <a:rPr dirty="0" sz="2000" spc="-10">
                <a:latin typeface="Calibri"/>
                <a:cs typeface="Calibri"/>
              </a:rPr>
              <a:t>faisiez-vous </a:t>
            </a:r>
            <a:r>
              <a:rPr dirty="0" sz="2000">
                <a:latin typeface="Calibri"/>
                <a:cs typeface="Calibri"/>
              </a:rPr>
              <a:t>au </a:t>
            </a:r>
            <a:r>
              <a:rPr dirty="0" sz="2000" spc="-10">
                <a:latin typeface="Calibri"/>
                <a:cs typeface="Calibri"/>
              </a:rPr>
              <a:t>temps </a:t>
            </a:r>
            <a:r>
              <a:rPr dirty="0" sz="2000">
                <a:latin typeface="Calibri"/>
                <a:cs typeface="Calibri"/>
              </a:rPr>
              <a:t>chaud </a:t>
            </a:r>
            <a:r>
              <a:rPr dirty="0" sz="2000" spc="-5">
                <a:latin typeface="Calibri"/>
                <a:cs typeface="Calibri"/>
              </a:rPr>
              <a:t>?,  Dit-elle </a:t>
            </a:r>
            <a:r>
              <a:rPr dirty="0" sz="2000">
                <a:latin typeface="Calibri"/>
                <a:cs typeface="Calibri"/>
              </a:rPr>
              <a:t>à </a:t>
            </a:r>
            <a:r>
              <a:rPr dirty="0" sz="2000" spc="-15">
                <a:latin typeface="Calibri"/>
                <a:cs typeface="Calibri"/>
              </a:rPr>
              <a:t>cette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emprunteuse.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dirty="0" sz="2000">
                <a:latin typeface="Calibri"/>
                <a:cs typeface="Calibri"/>
              </a:rPr>
              <a:t>-Nuit </a:t>
            </a:r>
            <a:r>
              <a:rPr dirty="0" sz="2000" spc="-10">
                <a:latin typeface="Calibri"/>
                <a:cs typeface="Calibri"/>
              </a:rPr>
              <a:t>et </a:t>
            </a:r>
            <a:r>
              <a:rPr dirty="0" sz="2000">
                <a:latin typeface="Calibri"/>
                <a:cs typeface="Calibri"/>
              </a:rPr>
              <a:t>jour à </a:t>
            </a:r>
            <a:r>
              <a:rPr dirty="0" sz="2000" spc="-10">
                <a:latin typeface="Calibri"/>
                <a:cs typeface="Calibri"/>
              </a:rPr>
              <a:t>tout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venant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Calibri"/>
                <a:cs typeface="Calibri"/>
              </a:rPr>
              <a:t>Je </a:t>
            </a:r>
            <a:r>
              <a:rPr dirty="0" sz="2000" spc="-5">
                <a:latin typeface="Calibri"/>
                <a:cs typeface="Calibri"/>
              </a:rPr>
              <a:t>chantais, ne </a:t>
            </a:r>
            <a:r>
              <a:rPr dirty="0" sz="2000" spc="-10">
                <a:latin typeface="Calibri"/>
                <a:cs typeface="Calibri"/>
              </a:rPr>
              <a:t>vous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déplaise.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0">
                <a:latin typeface="Calibri"/>
                <a:cs typeface="Calibri"/>
              </a:rPr>
              <a:t>-vous </a:t>
            </a:r>
            <a:r>
              <a:rPr dirty="0" sz="2000" spc="-5">
                <a:latin typeface="Calibri"/>
                <a:cs typeface="Calibri"/>
              </a:rPr>
              <a:t>chantiez, </a:t>
            </a:r>
            <a:r>
              <a:rPr dirty="0" sz="2000" spc="-30">
                <a:latin typeface="Calibri"/>
                <a:cs typeface="Calibri"/>
              </a:rPr>
              <a:t>j’en </a:t>
            </a:r>
            <a:r>
              <a:rPr dirty="0" sz="2000" spc="-5">
                <a:latin typeface="Calibri"/>
                <a:cs typeface="Calibri"/>
              </a:rPr>
              <a:t>suis </a:t>
            </a:r>
            <a:r>
              <a:rPr dirty="0" sz="2000" spc="-15">
                <a:latin typeface="Calibri"/>
                <a:cs typeface="Calibri"/>
              </a:rPr>
              <a:t>fort</a:t>
            </a:r>
            <a:r>
              <a:rPr dirty="0" sz="2000" spc="-5">
                <a:latin typeface="Calibri"/>
                <a:cs typeface="Calibri"/>
              </a:rPr>
              <a:t> aise.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0">
                <a:latin typeface="Calibri"/>
                <a:cs typeface="Calibri"/>
              </a:rPr>
              <a:t>Et </a:t>
            </a:r>
            <a:r>
              <a:rPr dirty="0" sz="2000" spc="-5">
                <a:latin typeface="Calibri"/>
                <a:cs typeface="Calibri"/>
              </a:rPr>
              <a:t>bien, </a:t>
            </a:r>
            <a:r>
              <a:rPr dirty="0" sz="2000" spc="-10">
                <a:latin typeface="Calibri"/>
                <a:cs typeface="Calibri"/>
              </a:rPr>
              <a:t>dansez maintenant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»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82436" y="5261609"/>
            <a:ext cx="2824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Ré</a:t>
            </a:r>
            <a:r>
              <a:rPr dirty="0" sz="1400" spc="-10" i="1">
                <a:latin typeface="Calibri"/>
                <a:cs typeface="Calibri"/>
              </a:rPr>
              <a:t>f: </a:t>
            </a:r>
            <a:r>
              <a:rPr dirty="0" sz="1400" i="1">
                <a:latin typeface="Calibri"/>
                <a:cs typeface="Calibri"/>
              </a:rPr>
              <a:t>Jean </a:t>
            </a:r>
            <a:r>
              <a:rPr dirty="0" sz="1400" spc="-5" i="1">
                <a:latin typeface="Calibri"/>
                <a:cs typeface="Calibri"/>
              </a:rPr>
              <a:t>de </a:t>
            </a:r>
            <a:r>
              <a:rPr dirty="0" sz="1400" i="1">
                <a:latin typeface="Calibri"/>
                <a:cs typeface="Calibri"/>
              </a:rPr>
              <a:t>la </a:t>
            </a:r>
            <a:r>
              <a:rPr dirty="0" sz="1400" spc="-10" i="1">
                <a:latin typeface="Calibri"/>
                <a:cs typeface="Calibri"/>
              </a:rPr>
              <a:t>Fontaine, Fables</a:t>
            </a:r>
            <a:r>
              <a:rPr dirty="0" sz="1400" spc="-5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(1668),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solidFill>
            <a:srgbClr val="F79546"/>
          </a:solidFill>
          <a:ln w="25400">
            <a:solidFill>
              <a:srgbClr val="B66C30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575"/>
              </a:spcBef>
            </a:pPr>
            <a:r>
              <a:rPr dirty="0" u="heavy" spc="-2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Exercices</a:t>
            </a:r>
            <a:r>
              <a:rPr dirty="0" u="heavy" spc="-5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(suite)</a:t>
            </a:r>
            <a:r>
              <a:rPr dirty="0" spc="-10" b="0">
                <a:solidFill>
                  <a:srgbClr val="000000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568" y="1549908"/>
            <a:ext cx="8471916" cy="464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Enoncé 5</a:t>
            </a:r>
            <a:r>
              <a:rPr dirty="0" u="none" spc="-15"/>
              <a:t> </a:t>
            </a:r>
            <a:r>
              <a:rPr dirty="0" u="none" b="0">
                <a:latin typeface="Calibri"/>
                <a:cs typeface="Calibri"/>
              </a:rPr>
              <a:t>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55880">
              <a:lnSpc>
                <a:spcPct val="100000"/>
              </a:lnSpc>
            </a:pPr>
            <a:r>
              <a:rPr dirty="0" u="none" sz="1600" spc="-5" b="0" i="1">
                <a:latin typeface="Calibri"/>
                <a:cs typeface="Calibri"/>
              </a:rPr>
              <a:t>Deux </a:t>
            </a:r>
            <a:r>
              <a:rPr dirty="0" u="none" sz="1600" spc="-10" b="0" i="1">
                <a:latin typeface="Calibri"/>
                <a:cs typeface="Calibri"/>
              </a:rPr>
              <a:t>persans, </a:t>
            </a:r>
            <a:r>
              <a:rPr dirty="0" u="none" sz="1600" spc="-5" b="0" i="1">
                <a:latin typeface="Calibri"/>
                <a:cs typeface="Calibri"/>
              </a:rPr>
              <a:t>Usbek </a:t>
            </a:r>
            <a:r>
              <a:rPr dirty="0" u="none" sz="1600" spc="-10" b="0" i="1">
                <a:latin typeface="Calibri"/>
                <a:cs typeface="Calibri"/>
              </a:rPr>
              <a:t>et Rica confient </a:t>
            </a:r>
            <a:r>
              <a:rPr dirty="0" u="none" sz="1600" spc="-5" b="0" i="1">
                <a:latin typeface="Calibri"/>
                <a:cs typeface="Calibri"/>
              </a:rPr>
              <a:t>leurs impressions sur la vie à </a:t>
            </a:r>
            <a:r>
              <a:rPr dirty="0" u="none" sz="1600" spc="-10" b="0" i="1">
                <a:latin typeface="Calibri"/>
                <a:cs typeface="Calibri"/>
              </a:rPr>
              <a:t>Paris dans des </a:t>
            </a:r>
            <a:r>
              <a:rPr dirty="0" u="none" sz="1600" spc="-5" b="0" i="1">
                <a:latin typeface="Calibri"/>
                <a:cs typeface="Calibri"/>
              </a:rPr>
              <a:t>lettres destinées  </a:t>
            </a:r>
            <a:r>
              <a:rPr dirty="0" u="none" sz="1600" spc="-5" b="0" i="1">
                <a:latin typeface="Calibri"/>
                <a:cs typeface="Calibri"/>
              </a:rPr>
              <a:t>à </a:t>
            </a:r>
            <a:r>
              <a:rPr dirty="0" u="none" sz="1600" spc="-10" b="0" i="1">
                <a:latin typeface="Calibri"/>
                <a:cs typeface="Calibri"/>
              </a:rPr>
              <a:t>des amis </a:t>
            </a:r>
            <a:r>
              <a:rPr dirty="0" u="none" sz="1600" spc="-5" b="0" i="1">
                <a:latin typeface="Calibri"/>
                <a:cs typeface="Calibri"/>
              </a:rPr>
              <a:t>restés au</a:t>
            </a:r>
            <a:r>
              <a:rPr dirty="0" u="none" sz="1600" spc="15" b="0" i="1">
                <a:latin typeface="Calibri"/>
                <a:cs typeface="Calibri"/>
              </a:rPr>
              <a:t> </a:t>
            </a:r>
            <a:r>
              <a:rPr dirty="0" u="none" sz="1600" spc="-10" b="0" i="1">
                <a:latin typeface="Calibri"/>
                <a:cs typeface="Calibri"/>
              </a:rPr>
              <a:t>pays</a:t>
            </a:r>
            <a:endParaRPr sz="1600">
              <a:latin typeface="Calibri"/>
              <a:cs typeface="Calibri"/>
            </a:endParaRPr>
          </a:p>
          <a:p>
            <a:pPr marL="6019800">
              <a:lnSpc>
                <a:spcPct val="100000"/>
              </a:lnSpc>
              <a:spcBef>
                <a:spcPts val="409"/>
              </a:spcBef>
            </a:pPr>
            <a:r>
              <a:rPr dirty="0" u="none" sz="1800" spc="-10" b="0" i="1">
                <a:latin typeface="Calibri"/>
                <a:cs typeface="Calibri"/>
              </a:rPr>
              <a:t>Rica </a:t>
            </a:r>
            <a:r>
              <a:rPr dirty="0" u="none" sz="1800" b="0" i="1">
                <a:latin typeface="Calibri"/>
                <a:cs typeface="Calibri"/>
              </a:rPr>
              <a:t>à Ibben à</a:t>
            </a:r>
            <a:r>
              <a:rPr dirty="0" u="none" sz="1800" spc="-50" b="0" i="1">
                <a:latin typeface="Calibri"/>
                <a:cs typeface="Calibri"/>
              </a:rPr>
              <a:t> </a:t>
            </a:r>
            <a:r>
              <a:rPr dirty="0" u="none" sz="1800" spc="-10" b="0" i="1">
                <a:latin typeface="Calibri"/>
                <a:cs typeface="Calibri"/>
              </a:rPr>
              <a:t>Smyrne</a:t>
            </a:r>
            <a:endParaRPr sz="1800">
              <a:latin typeface="Calibri"/>
              <a:cs typeface="Calibri"/>
            </a:endParaRPr>
          </a:p>
          <a:p>
            <a:pPr marL="12700" marR="91440">
              <a:lnSpc>
                <a:spcPct val="100000"/>
              </a:lnSpc>
              <a:spcBef>
                <a:spcPts val="475"/>
              </a:spcBef>
            </a:pPr>
            <a:r>
              <a:rPr dirty="0" u="none" spc="-5" b="0">
                <a:latin typeface="Calibri"/>
                <a:cs typeface="Calibri"/>
              </a:rPr>
              <a:t>Les habitants </a:t>
            </a:r>
            <a:r>
              <a:rPr dirty="0" u="none" b="0">
                <a:latin typeface="Calibri"/>
                <a:cs typeface="Calibri"/>
              </a:rPr>
              <a:t>de </a:t>
            </a:r>
            <a:r>
              <a:rPr dirty="0" u="none" spc="-15" b="0">
                <a:latin typeface="Calibri"/>
                <a:cs typeface="Calibri"/>
              </a:rPr>
              <a:t>Paris </a:t>
            </a:r>
            <a:r>
              <a:rPr dirty="0" u="none" spc="-10" b="0">
                <a:latin typeface="Calibri"/>
                <a:cs typeface="Calibri"/>
              </a:rPr>
              <a:t>sont d’une </a:t>
            </a:r>
            <a:r>
              <a:rPr dirty="0" u="none" spc="-5" b="0">
                <a:latin typeface="Calibri"/>
                <a:cs typeface="Calibri"/>
              </a:rPr>
              <a:t>curiosité qui </a:t>
            </a:r>
            <a:r>
              <a:rPr dirty="0" u="none" spc="-15" b="0">
                <a:latin typeface="Calibri"/>
                <a:cs typeface="Calibri"/>
              </a:rPr>
              <a:t>va </a:t>
            </a:r>
            <a:r>
              <a:rPr dirty="0" u="none" spc="-25" b="0">
                <a:latin typeface="Calibri"/>
                <a:cs typeface="Calibri"/>
              </a:rPr>
              <a:t>jusqu’à l’extravagance.  </a:t>
            </a:r>
            <a:r>
              <a:rPr dirty="0" u="none" spc="-10" b="0">
                <a:latin typeface="Calibri"/>
                <a:cs typeface="Calibri"/>
              </a:rPr>
              <a:t>Lorsque </a:t>
            </a:r>
            <a:r>
              <a:rPr dirty="0" u="none" spc="-20" b="0">
                <a:latin typeface="Calibri"/>
                <a:cs typeface="Calibri"/>
              </a:rPr>
              <a:t>j’arrivai, </a:t>
            </a:r>
            <a:r>
              <a:rPr dirty="0" u="none" spc="-5" b="0">
                <a:latin typeface="Calibri"/>
                <a:cs typeface="Calibri"/>
              </a:rPr>
              <a:t>je fus </a:t>
            </a:r>
            <a:r>
              <a:rPr dirty="0" u="none" spc="-15" b="0">
                <a:latin typeface="Calibri"/>
                <a:cs typeface="Calibri"/>
              </a:rPr>
              <a:t>regardé </a:t>
            </a:r>
            <a:r>
              <a:rPr dirty="0" u="none" spc="-5" b="0">
                <a:latin typeface="Calibri"/>
                <a:cs typeface="Calibri"/>
              </a:rPr>
              <a:t>comme si </a:t>
            </a:r>
            <a:r>
              <a:rPr dirty="0" u="none" spc="-25" b="0">
                <a:latin typeface="Calibri"/>
                <a:cs typeface="Calibri"/>
              </a:rPr>
              <a:t>j’avais </a:t>
            </a:r>
            <a:r>
              <a:rPr dirty="0" u="none" spc="-10" b="0">
                <a:latin typeface="Calibri"/>
                <a:cs typeface="Calibri"/>
              </a:rPr>
              <a:t>été </a:t>
            </a:r>
            <a:r>
              <a:rPr dirty="0" u="none" spc="-15" b="0">
                <a:latin typeface="Calibri"/>
                <a:cs typeface="Calibri"/>
              </a:rPr>
              <a:t>envoyé </a:t>
            </a:r>
            <a:r>
              <a:rPr dirty="0" u="none" spc="-5" b="0">
                <a:latin typeface="Calibri"/>
                <a:cs typeface="Calibri"/>
              </a:rPr>
              <a:t>du </a:t>
            </a:r>
            <a:r>
              <a:rPr dirty="0" u="none" b="0">
                <a:latin typeface="Calibri"/>
                <a:cs typeface="Calibri"/>
              </a:rPr>
              <a:t>ciel : </a:t>
            </a:r>
            <a:r>
              <a:rPr dirty="0" u="none" spc="-10" b="0">
                <a:latin typeface="Calibri"/>
                <a:cs typeface="Calibri"/>
              </a:rPr>
              <a:t>vieillards,  femmes, enfants, tous voulaient </a:t>
            </a:r>
            <a:r>
              <a:rPr dirty="0" u="none" b="0">
                <a:latin typeface="Calibri"/>
                <a:cs typeface="Calibri"/>
              </a:rPr>
              <a:t>me </a:t>
            </a:r>
            <a:r>
              <a:rPr dirty="0" u="none" spc="-50" b="0">
                <a:latin typeface="Calibri"/>
                <a:cs typeface="Calibri"/>
              </a:rPr>
              <a:t>voir. </a:t>
            </a:r>
            <a:r>
              <a:rPr dirty="0" u="none" spc="-5" b="0">
                <a:latin typeface="Calibri"/>
                <a:cs typeface="Calibri"/>
              </a:rPr>
              <a:t>Si je </a:t>
            </a:r>
            <a:r>
              <a:rPr dirty="0" u="none" spc="-10" b="0">
                <a:latin typeface="Calibri"/>
                <a:cs typeface="Calibri"/>
              </a:rPr>
              <a:t>sortais, tout </a:t>
            </a:r>
            <a:r>
              <a:rPr dirty="0" u="none" spc="-5" b="0">
                <a:latin typeface="Calibri"/>
                <a:cs typeface="Calibri"/>
              </a:rPr>
              <a:t>le </a:t>
            </a:r>
            <a:r>
              <a:rPr dirty="0" u="none" b="0">
                <a:latin typeface="Calibri"/>
                <a:cs typeface="Calibri"/>
              </a:rPr>
              <a:t>monde,</a:t>
            </a:r>
            <a:r>
              <a:rPr dirty="0" u="none" spc="200" b="0">
                <a:latin typeface="Calibri"/>
                <a:cs typeface="Calibri"/>
              </a:rPr>
              <a:t> </a:t>
            </a:r>
            <a:r>
              <a:rPr dirty="0" u="none" spc="-5" b="0">
                <a:latin typeface="Calibri"/>
                <a:cs typeface="Calibri"/>
              </a:rPr>
              <a:t>se</a:t>
            </a:r>
          </a:p>
          <a:p>
            <a:pPr marL="12700">
              <a:lnSpc>
                <a:spcPct val="100000"/>
              </a:lnSpc>
            </a:pPr>
            <a:r>
              <a:rPr dirty="0" u="none" spc="-10" b="0">
                <a:latin typeface="Calibri"/>
                <a:cs typeface="Calibri"/>
              </a:rPr>
              <a:t>mettait </a:t>
            </a:r>
            <a:r>
              <a:rPr dirty="0" u="none" b="0">
                <a:latin typeface="Calibri"/>
                <a:cs typeface="Calibri"/>
              </a:rPr>
              <a:t>aux </a:t>
            </a:r>
            <a:r>
              <a:rPr dirty="0" u="none" spc="-15" b="0">
                <a:latin typeface="Calibri"/>
                <a:cs typeface="Calibri"/>
              </a:rPr>
              <a:t>fenêtres </a:t>
            </a:r>
            <a:r>
              <a:rPr dirty="0" u="none" b="0">
                <a:latin typeface="Calibri"/>
                <a:cs typeface="Calibri"/>
              </a:rPr>
              <a:t>; </a:t>
            </a:r>
            <a:r>
              <a:rPr dirty="0" u="none" spc="-5" b="0">
                <a:latin typeface="Calibri"/>
                <a:cs typeface="Calibri"/>
              </a:rPr>
              <a:t>si </a:t>
            </a:r>
            <a:r>
              <a:rPr dirty="0" u="none" spc="-25" b="0">
                <a:latin typeface="Calibri"/>
                <a:cs typeface="Calibri"/>
              </a:rPr>
              <a:t>j’étais </a:t>
            </a:r>
            <a:r>
              <a:rPr dirty="0" u="none" b="0">
                <a:latin typeface="Calibri"/>
                <a:cs typeface="Calibri"/>
              </a:rPr>
              <a:t>aux </a:t>
            </a:r>
            <a:r>
              <a:rPr dirty="0" u="none" spc="-5" b="0">
                <a:latin typeface="Calibri"/>
                <a:cs typeface="Calibri"/>
              </a:rPr>
              <a:t>tuileries, je </a:t>
            </a:r>
            <a:r>
              <a:rPr dirty="0" u="none" spc="-15" b="0">
                <a:latin typeface="Calibri"/>
                <a:cs typeface="Calibri"/>
              </a:rPr>
              <a:t>voyais </a:t>
            </a:r>
            <a:r>
              <a:rPr dirty="0" u="none" spc="-5" b="0">
                <a:latin typeface="Calibri"/>
                <a:cs typeface="Calibri"/>
              </a:rPr>
              <a:t>aussitôt un cercle</a:t>
            </a:r>
            <a:r>
              <a:rPr dirty="0" u="none" spc="160" b="0">
                <a:latin typeface="Calibri"/>
                <a:cs typeface="Calibri"/>
              </a:rPr>
              <a:t> </a:t>
            </a:r>
            <a:r>
              <a:rPr dirty="0" u="none" spc="-5" b="0">
                <a:latin typeface="Calibri"/>
                <a:cs typeface="Calibri"/>
              </a:rPr>
              <a:t>se</a:t>
            </a:r>
          </a:p>
          <a:p>
            <a:pPr marL="12700">
              <a:lnSpc>
                <a:spcPct val="100000"/>
              </a:lnSpc>
            </a:pPr>
            <a:r>
              <a:rPr dirty="0" u="none" spc="-10" b="0">
                <a:latin typeface="Calibri"/>
                <a:cs typeface="Calibri"/>
              </a:rPr>
              <a:t>former </a:t>
            </a:r>
            <a:r>
              <a:rPr dirty="0" u="none" spc="-5" b="0">
                <a:latin typeface="Calibri"/>
                <a:cs typeface="Calibri"/>
              </a:rPr>
              <a:t>autour </a:t>
            </a:r>
            <a:r>
              <a:rPr dirty="0" u="none" b="0">
                <a:latin typeface="Calibri"/>
                <a:cs typeface="Calibri"/>
              </a:rPr>
              <a:t>de </a:t>
            </a:r>
            <a:r>
              <a:rPr dirty="0" u="none" spc="-5" b="0">
                <a:latin typeface="Calibri"/>
                <a:cs typeface="Calibri"/>
              </a:rPr>
              <a:t>moi </a:t>
            </a:r>
            <a:r>
              <a:rPr dirty="0" u="none" b="0">
                <a:latin typeface="Calibri"/>
                <a:cs typeface="Calibri"/>
              </a:rPr>
              <a:t>(…) </a:t>
            </a:r>
            <a:r>
              <a:rPr dirty="0" u="none" spc="-5" b="0">
                <a:latin typeface="Calibri"/>
                <a:cs typeface="Calibri"/>
              </a:rPr>
              <a:t>enfin jamais homme </a:t>
            </a:r>
            <a:r>
              <a:rPr dirty="0" u="none" spc="-50" b="0">
                <a:latin typeface="Calibri"/>
                <a:cs typeface="Calibri"/>
              </a:rPr>
              <a:t>n’a </a:t>
            </a:r>
            <a:r>
              <a:rPr dirty="0" u="none" spc="-10" b="0">
                <a:latin typeface="Calibri"/>
                <a:cs typeface="Calibri"/>
              </a:rPr>
              <a:t>tant </a:t>
            </a:r>
            <a:r>
              <a:rPr dirty="0" u="none" spc="-15" b="0">
                <a:latin typeface="Calibri"/>
                <a:cs typeface="Calibri"/>
              </a:rPr>
              <a:t>été </a:t>
            </a:r>
            <a:r>
              <a:rPr dirty="0" u="none" spc="-5" b="0">
                <a:latin typeface="Calibri"/>
                <a:cs typeface="Calibri"/>
              </a:rPr>
              <a:t>vu </a:t>
            </a:r>
            <a:r>
              <a:rPr dirty="0" u="none" b="0">
                <a:latin typeface="Calibri"/>
                <a:cs typeface="Calibri"/>
              </a:rPr>
              <a:t>que </a:t>
            </a:r>
            <a:r>
              <a:rPr dirty="0" u="none" spc="-5" b="0">
                <a:latin typeface="Calibri"/>
                <a:cs typeface="Calibri"/>
              </a:rPr>
              <a:t>moi</a:t>
            </a:r>
            <a:r>
              <a:rPr dirty="0" u="none" spc="40" b="0">
                <a:latin typeface="Calibri"/>
                <a:cs typeface="Calibri"/>
              </a:rPr>
              <a:t> </a:t>
            </a:r>
            <a:r>
              <a:rPr dirty="0" u="none" spc="-5" b="0">
                <a:latin typeface="Calibri"/>
                <a:cs typeface="Calibri"/>
              </a:rPr>
              <a:t>(…)</a:t>
            </a:r>
          </a:p>
          <a:p>
            <a:pPr marL="4384040">
              <a:lnSpc>
                <a:spcPct val="100000"/>
              </a:lnSpc>
              <a:spcBef>
                <a:spcPts val="445"/>
              </a:spcBef>
            </a:pPr>
            <a:r>
              <a:rPr dirty="0" u="none" sz="1800" spc="-5" b="0" i="1">
                <a:latin typeface="Calibri"/>
                <a:cs typeface="Calibri"/>
              </a:rPr>
              <a:t>De </a:t>
            </a:r>
            <a:r>
              <a:rPr dirty="0" u="none" sz="1800" spc="-15" b="0" i="1">
                <a:latin typeface="Calibri"/>
                <a:cs typeface="Calibri"/>
              </a:rPr>
              <a:t>Paris, </a:t>
            </a:r>
            <a:r>
              <a:rPr dirty="0" u="none" sz="1800" spc="-5" b="0" i="1">
                <a:latin typeface="Calibri"/>
                <a:cs typeface="Calibri"/>
              </a:rPr>
              <a:t>le </a:t>
            </a:r>
            <a:r>
              <a:rPr dirty="0" u="none" sz="1800" b="0" i="1">
                <a:latin typeface="Calibri"/>
                <a:cs typeface="Calibri"/>
              </a:rPr>
              <a:t>6 </a:t>
            </a:r>
            <a:r>
              <a:rPr dirty="0" u="none" sz="1800" spc="-5" b="0" i="1">
                <a:latin typeface="Calibri"/>
                <a:cs typeface="Calibri"/>
              </a:rPr>
              <a:t>de </a:t>
            </a:r>
            <a:r>
              <a:rPr dirty="0" u="none" sz="1800" b="0" i="1">
                <a:latin typeface="Calibri"/>
                <a:cs typeface="Calibri"/>
              </a:rPr>
              <a:t>la </a:t>
            </a:r>
            <a:r>
              <a:rPr dirty="0" u="none" sz="1800" spc="-5" b="0" i="1">
                <a:latin typeface="Calibri"/>
                <a:cs typeface="Calibri"/>
              </a:rPr>
              <a:t>lune de Chaval,</a:t>
            </a:r>
            <a:r>
              <a:rPr dirty="0" u="none" sz="1800" spc="70" b="0" i="1">
                <a:latin typeface="Calibri"/>
                <a:cs typeface="Calibri"/>
              </a:rPr>
              <a:t> </a:t>
            </a:r>
            <a:r>
              <a:rPr dirty="0" u="none" sz="1800" spc="-5" b="0" i="1">
                <a:latin typeface="Calibri"/>
                <a:cs typeface="Calibri"/>
              </a:rPr>
              <a:t>1712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4921885">
              <a:lnSpc>
                <a:spcPct val="100000"/>
              </a:lnSpc>
            </a:pPr>
            <a:r>
              <a:rPr dirty="0" u="none" sz="1600" spc="-15" i="1">
                <a:latin typeface="Calibri"/>
                <a:cs typeface="Calibri"/>
              </a:rPr>
              <a:t>Réf </a:t>
            </a:r>
            <a:r>
              <a:rPr dirty="0" u="none" sz="1600" spc="-5" b="0" i="1">
                <a:latin typeface="Calibri"/>
                <a:cs typeface="Calibri"/>
              </a:rPr>
              <a:t>: Lettres </a:t>
            </a:r>
            <a:r>
              <a:rPr dirty="0" u="none" sz="1600" spc="-10" b="0" i="1">
                <a:latin typeface="Calibri"/>
                <a:cs typeface="Calibri"/>
              </a:rPr>
              <a:t>persanes, </a:t>
            </a:r>
            <a:r>
              <a:rPr dirty="0" u="none" sz="1600" spc="-5" b="0" i="1">
                <a:latin typeface="Calibri"/>
                <a:cs typeface="Calibri"/>
              </a:rPr>
              <a:t>lettre 30</a:t>
            </a:r>
            <a:r>
              <a:rPr dirty="0" u="none" sz="1600" spc="30" b="0" i="1">
                <a:latin typeface="Calibri"/>
                <a:cs typeface="Calibri"/>
              </a:rPr>
              <a:t> </a:t>
            </a:r>
            <a:r>
              <a:rPr dirty="0" u="none" sz="1600" spc="-10" b="0" i="1">
                <a:latin typeface="Calibri"/>
                <a:cs typeface="Calibri"/>
              </a:rPr>
              <a:t>(1721)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solidFill>
            <a:srgbClr val="4AACC5"/>
          </a:solidFill>
          <a:ln w="25400">
            <a:solidFill>
              <a:srgbClr val="357C91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3175">
              <a:lnSpc>
                <a:spcPts val="4245"/>
              </a:lnSpc>
            </a:pPr>
            <a:r>
              <a:rPr dirty="0" sz="4000" spc="-5" b="1">
                <a:latin typeface="Calibri"/>
                <a:cs typeface="Calibri"/>
              </a:rPr>
              <a:t>TD a </a:t>
            </a:r>
            <a:r>
              <a:rPr dirty="0" sz="4000" spc="-30" b="1">
                <a:latin typeface="Calibri"/>
                <a:cs typeface="Calibri"/>
              </a:rPr>
              <a:t>été </a:t>
            </a:r>
            <a:r>
              <a:rPr dirty="0" sz="4000" spc="-20" b="1">
                <a:latin typeface="Calibri"/>
                <a:cs typeface="Calibri"/>
              </a:rPr>
              <a:t>préparé </a:t>
            </a:r>
            <a:r>
              <a:rPr dirty="0" sz="4000" spc="-5" b="1">
                <a:latin typeface="Calibri"/>
                <a:cs typeface="Calibri"/>
              </a:rPr>
              <a:t>par </a:t>
            </a:r>
            <a:r>
              <a:rPr dirty="0" sz="4000" spc="-55" b="1">
                <a:latin typeface="Calibri"/>
                <a:cs typeface="Calibri"/>
              </a:rPr>
              <a:t>L’enseignante</a:t>
            </a:r>
            <a:r>
              <a:rPr dirty="0" sz="4000" spc="110" b="1">
                <a:latin typeface="Calibri"/>
                <a:cs typeface="Calibri"/>
              </a:rPr>
              <a:t> </a:t>
            </a:r>
            <a:r>
              <a:rPr dirty="0" sz="4000" spc="-5" b="1">
                <a:latin typeface="Calibri"/>
                <a:cs typeface="Calibri"/>
              </a:rPr>
              <a:t>:</a:t>
            </a:r>
            <a:endParaRPr sz="4000">
              <a:latin typeface="Calibri"/>
              <a:cs typeface="Calibri"/>
            </a:endParaRPr>
          </a:p>
          <a:p>
            <a:pPr algn="ctr" marL="2540">
              <a:lnSpc>
                <a:spcPts val="4755"/>
              </a:lnSpc>
            </a:pPr>
            <a:r>
              <a:rPr dirty="0" sz="4000" spc="-15" b="1">
                <a:solidFill>
                  <a:srgbClr val="FF0000"/>
                </a:solidFill>
                <a:latin typeface="Calibri"/>
                <a:cs typeface="Calibri"/>
              </a:rPr>
              <a:t>MEKIDECHE.S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2127" y="1534667"/>
            <a:ext cx="7120128" cy="30312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2071243"/>
            <a:ext cx="6390005" cy="21723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u="heavy" sz="32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 </a:t>
            </a:r>
            <a:r>
              <a:rPr dirty="0" u="heavy" sz="32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programme </a:t>
            </a:r>
            <a:r>
              <a:rPr dirty="0" u="heavy" sz="32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L.M.D du </a:t>
            </a:r>
            <a:r>
              <a:rPr dirty="0" u="heavy" sz="3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module </a:t>
            </a:r>
            <a:r>
              <a:rPr dirty="0" u="heavy" sz="32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heavy" sz="3200" spc="-8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été 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u="heavy" sz="32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reconstitué </a:t>
            </a:r>
            <a:r>
              <a:rPr dirty="0" u="heavy" sz="32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</a:t>
            </a:r>
            <a:r>
              <a:rPr dirty="0" u="heavy" sz="32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Mesdames</a:t>
            </a:r>
            <a:r>
              <a:rPr dirty="0" sz="3200" spc="-5" b="1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-Madame </a:t>
            </a:r>
            <a:r>
              <a:rPr dirty="0" sz="3200" b="1">
                <a:solidFill>
                  <a:srgbClr val="C00000"/>
                </a:solidFill>
                <a:latin typeface="Calibri"/>
                <a:cs typeface="Calibri"/>
              </a:rPr>
              <a:t>Sari</a:t>
            </a:r>
            <a:r>
              <a:rPr dirty="0" sz="3200" spc="-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spc="-20" b="1">
                <a:solidFill>
                  <a:srgbClr val="C00000"/>
                </a:solidFill>
                <a:latin typeface="Calibri"/>
                <a:cs typeface="Calibri"/>
              </a:rPr>
              <a:t>Fewzia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- </a:t>
            </a:r>
            <a:r>
              <a:rPr dirty="0" sz="2400" spc="-5" b="1">
                <a:latin typeface="Calibri"/>
                <a:cs typeface="Calibri"/>
              </a:rPr>
              <a:t>Madame </a:t>
            </a:r>
            <a:r>
              <a:rPr dirty="0" sz="3200" b="1">
                <a:solidFill>
                  <a:srgbClr val="C00000"/>
                </a:solidFill>
                <a:latin typeface="Calibri"/>
                <a:cs typeface="Calibri"/>
              </a:rPr>
              <a:t>Bekhdidja</a:t>
            </a:r>
            <a:r>
              <a:rPr dirty="0" sz="32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C00000"/>
                </a:solidFill>
                <a:latin typeface="Calibri"/>
                <a:cs typeface="Calibri"/>
              </a:rPr>
              <a:t>Nabila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/>
          <a:solidFill>
            <a:srgbClr val="8063A1"/>
          </a:solidFill>
          <a:ln w="25400">
            <a:solidFill>
              <a:srgbClr val="5C4676"/>
            </a:solidFill>
          </a:ln>
        </p:spPr>
        <p:txBody>
          <a:bodyPr wrap="square" lIns="0" tIns="285115" rIns="0" bIns="0" rtlCol="0" vert="horz">
            <a:spAutoFit/>
          </a:bodyPr>
          <a:lstStyle/>
          <a:p>
            <a:pPr marL="1556385" marR="1550670" indent="295910">
              <a:lnSpc>
                <a:spcPct val="100000"/>
              </a:lnSpc>
              <a:spcBef>
                <a:spcPts val="2245"/>
              </a:spcBef>
            </a:pPr>
            <a:r>
              <a:rPr dirty="0" sz="2800" spc="-10"/>
              <a:t>Enseignante: MEKIDECHE. </a:t>
            </a:r>
            <a:r>
              <a:rPr dirty="0" sz="2800" spc="-5"/>
              <a:t>S  Année </a:t>
            </a:r>
            <a:r>
              <a:rPr dirty="0" sz="2800" spc="-15"/>
              <a:t>universitaire:</a:t>
            </a:r>
            <a:r>
              <a:rPr dirty="0" sz="2800" spc="35"/>
              <a:t> </a:t>
            </a:r>
            <a:r>
              <a:rPr dirty="0" sz="2800" spc="-5"/>
              <a:t>2019/2020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333497" y="3870959"/>
            <a:ext cx="6477004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1724" y="3715511"/>
            <a:ext cx="5974080" cy="2221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125"/>
              </a:lnSpc>
            </a:pPr>
            <a:r>
              <a:rPr dirty="0" sz="3000" spc="-5" b="1">
                <a:latin typeface="Calibri"/>
                <a:cs typeface="Calibri"/>
              </a:rPr>
              <a:t>TD </a:t>
            </a:r>
            <a:r>
              <a:rPr dirty="0" sz="3000" b="1">
                <a:latin typeface="Calibri"/>
                <a:cs typeface="Calibri"/>
              </a:rPr>
              <a:t>n°</a:t>
            </a:r>
            <a:r>
              <a:rPr dirty="0" sz="3000" spc="-10" b="1">
                <a:latin typeface="Calibri"/>
                <a:cs typeface="Calibri"/>
              </a:rPr>
              <a:t> </a:t>
            </a:r>
            <a:r>
              <a:rPr dirty="0" sz="3000" b="1">
                <a:latin typeface="Calibri"/>
                <a:cs typeface="Calibri"/>
              </a:rPr>
              <a:t>01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3000" b="1">
                <a:latin typeface="Calibri"/>
                <a:cs typeface="Calibri"/>
              </a:rPr>
              <a:t>Les </a:t>
            </a:r>
            <a:r>
              <a:rPr dirty="0" sz="3000" spc="-15" b="1">
                <a:latin typeface="Calibri"/>
                <a:cs typeface="Calibri"/>
              </a:rPr>
              <a:t>genres </a:t>
            </a:r>
            <a:r>
              <a:rPr dirty="0" sz="3000" spc="-20" b="1">
                <a:latin typeface="Calibri"/>
                <a:cs typeface="Calibri"/>
              </a:rPr>
              <a:t>Littéraires</a:t>
            </a:r>
            <a:endParaRPr sz="3000">
              <a:latin typeface="Calibri"/>
              <a:cs typeface="Calibri"/>
            </a:endParaRPr>
          </a:p>
          <a:p>
            <a:pPr algn="ctr" marL="365125" marR="361315">
              <a:lnSpc>
                <a:spcPct val="80000"/>
              </a:lnSpc>
              <a:spcBef>
                <a:spcPts val="360"/>
              </a:spcBef>
            </a:pP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Réf</a:t>
            </a:r>
            <a:r>
              <a:rPr dirty="0" sz="1200" spc="-10" b="1">
                <a:latin typeface="Calibri"/>
                <a:cs typeface="Calibri"/>
              </a:rPr>
              <a:t>: </a:t>
            </a:r>
            <a:r>
              <a:rPr dirty="0" sz="1200" b="1">
                <a:latin typeface="Calibri"/>
                <a:cs typeface="Calibri"/>
              </a:rPr>
              <a:t>« </a:t>
            </a:r>
            <a:r>
              <a:rPr dirty="0" sz="1200" spc="-5" b="1">
                <a:latin typeface="Calibri"/>
                <a:cs typeface="Calibri"/>
              </a:rPr>
              <a:t>lire </a:t>
            </a:r>
            <a:r>
              <a:rPr dirty="0" sz="1200" b="1">
                <a:latin typeface="Calibri"/>
                <a:cs typeface="Calibri"/>
              </a:rPr>
              <a:t>un </a:t>
            </a:r>
            <a:r>
              <a:rPr dirty="0" sz="1200" spc="-15" b="1">
                <a:latin typeface="Calibri"/>
                <a:cs typeface="Calibri"/>
              </a:rPr>
              <a:t>texte </a:t>
            </a:r>
            <a:r>
              <a:rPr dirty="0" sz="1200" b="1">
                <a:latin typeface="Calibri"/>
                <a:cs typeface="Calibri"/>
              </a:rPr>
              <a:t>», </a:t>
            </a:r>
            <a:r>
              <a:rPr dirty="0" sz="1200" spc="-5" b="1">
                <a:latin typeface="Calibri"/>
                <a:cs typeface="Calibri"/>
              </a:rPr>
              <a:t>Fewzia Sari </a:t>
            </a:r>
            <a:r>
              <a:rPr dirty="0" sz="1200" spc="-10" b="1">
                <a:latin typeface="Calibri"/>
                <a:cs typeface="Calibri"/>
              </a:rPr>
              <a:t>Mostefa Kara, </a:t>
            </a:r>
            <a:r>
              <a:rPr dirty="0" sz="1200" b="1">
                <a:latin typeface="Calibri"/>
                <a:cs typeface="Calibri"/>
              </a:rPr>
              <a:t>édition </a:t>
            </a:r>
            <a:r>
              <a:rPr dirty="0" sz="1200" spc="-5" b="1">
                <a:latin typeface="Calibri"/>
                <a:cs typeface="Calibri"/>
              </a:rPr>
              <a:t>Dar el Gharb, 2005,Laboratoire </a:t>
            </a:r>
            <a:r>
              <a:rPr dirty="0" sz="1200" b="1">
                <a:latin typeface="Calibri"/>
                <a:cs typeface="Calibri"/>
              </a:rPr>
              <a:t>de  </a:t>
            </a:r>
            <a:r>
              <a:rPr dirty="0" sz="1200" spc="-5" b="1">
                <a:latin typeface="Calibri"/>
                <a:cs typeface="Calibri"/>
              </a:rPr>
              <a:t>recherche </a:t>
            </a:r>
            <a:r>
              <a:rPr dirty="0" sz="1200" b="1">
                <a:latin typeface="Calibri"/>
                <a:cs typeface="Calibri"/>
              </a:rPr>
              <a:t>« </a:t>
            </a:r>
            <a:r>
              <a:rPr dirty="0" sz="1200" spc="-5" b="1">
                <a:latin typeface="Calibri"/>
                <a:cs typeface="Calibri"/>
              </a:rPr>
              <a:t>LAROS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»</a:t>
            </a:r>
            <a:endParaRPr sz="1200">
              <a:latin typeface="Calibri"/>
              <a:cs typeface="Calibri"/>
            </a:endParaRPr>
          </a:p>
          <a:p>
            <a:pPr marL="1377315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1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sng" sz="1200" spc="-1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http://www.espacefrancais.com/les</a:t>
            </a:r>
            <a:r>
              <a:rPr dirty="0" u="sng" sz="1200" spc="-1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-</a:t>
            </a:r>
            <a:r>
              <a:rPr dirty="0" u="sng" sz="1200" spc="-1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genres</a:t>
            </a:r>
            <a:r>
              <a:rPr dirty="0" u="sng" sz="1200" spc="-1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-</a:t>
            </a:r>
            <a:r>
              <a:rPr dirty="0" u="sng" sz="1200" spc="-1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litteraires/</a:t>
            </a:r>
            <a:endParaRPr sz="1200">
              <a:latin typeface="Calibri"/>
              <a:cs typeface="Calibri"/>
            </a:endParaRPr>
          </a:p>
          <a:p>
            <a:pPr marL="1439545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10" b="1">
                <a:latin typeface="Calibri"/>
                <a:cs typeface="Calibri"/>
              </a:rPr>
              <a:t>Exercices </a:t>
            </a:r>
            <a:r>
              <a:rPr dirty="0" sz="1200" spc="-5" b="1">
                <a:latin typeface="Calibri"/>
                <a:cs typeface="Calibri"/>
              </a:rPr>
              <a:t>proposés par: </a:t>
            </a:r>
            <a:r>
              <a:rPr dirty="0" sz="1200" b="1">
                <a:latin typeface="Calibri"/>
                <a:cs typeface="Calibri"/>
              </a:rPr>
              <a:t>( </a:t>
            </a:r>
            <a:r>
              <a:rPr dirty="0" sz="1200" spc="-5" b="1">
                <a:latin typeface="Calibri"/>
                <a:cs typeface="Calibri"/>
              </a:rPr>
              <a:t>Madame Bekhdidja</a:t>
            </a:r>
            <a:r>
              <a:rPr dirty="0" sz="1200" spc="-8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Nabila)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solidFill>
            <a:srgbClr val="4AACC5"/>
          </a:solidFill>
          <a:ln w="25400">
            <a:solidFill>
              <a:srgbClr val="357C91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sz="3200" spc="-30" b="1">
                <a:solidFill>
                  <a:srgbClr val="FFFFFF"/>
                </a:solidFill>
                <a:latin typeface="Calibri"/>
                <a:cs typeface="Calibri"/>
              </a:rPr>
              <a:t>Qu’est-ce </a:t>
            </a:r>
            <a:r>
              <a:rPr dirty="0" sz="3200" spc="-15" b="1">
                <a:solidFill>
                  <a:srgbClr val="FFFFFF"/>
                </a:solidFill>
                <a:latin typeface="Calibri"/>
                <a:cs typeface="Calibri"/>
              </a:rPr>
              <a:t>qu’un </a:t>
            </a:r>
            <a:r>
              <a:rPr dirty="0" sz="3200" spc="-20" b="1">
                <a:solidFill>
                  <a:srgbClr val="FFFFFF"/>
                </a:solidFill>
                <a:latin typeface="Calibri"/>
                <a:cs typeface="Calibri"/>
              </a:rPr>
              <a:t>genre littéraire</a:t>
            </a:r>
            <a:r>
              <a:rPr dirty="0" sz="32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5382" y="1568193"/>
            <a:ext cx="8333235" cy="4629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8891" y="1502663"/>
            <a:ext cx="8552688" cy="2889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1539" y="1640154"/>
            <a:ext cx="411479" cy="4971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607565"/>
            <a:ext cx="7927975" cy="2465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FFFFFF"/>
              </a:buClr>
              <a:buFont typeface="Arial"/>
              <a:buChar char="•"/>
              <a:tabLst>
                <a:tab pos="927100" algn="l"/>
                <a:tab pos="927735" algn="l"/>
                <a:tab pos="2069464" algn="l"/>
              </a:tabLst>
            </a:pPr>
            <a:r>
              <a:rPr dirty="0"/>
              <a:t>	</a:t>
            </a:r>
            <a:r>
              <a:rPr dirty="0" sz="3200" b="1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200" spc="-20" b="1">
                <a:solidFill>
                  <a:srgbClr val="FFFFFF"/>
                </a:solidFill>
                <a:latin typeface="Calibri"/>
                <a:cs typeface="Calibri"/>
              </a:rPr>
              <a:t>genre littéraire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ensemble,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un  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système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moyens,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—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qui </a:t>
            </a:r>
            <a:r>
              <a:rPr dirty="0" sz="3200" spc="-60">
                <a:solidFill>
                  <a:srgbClr val="FFFFFF"/>
                </a:solidFill>
                <a:latin typeface="Calibri"/>
                <a:cs typeface="Calibri"/>
              </a:rPr>
              <a:t>s’est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trouvé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de  donner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plus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grande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somme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plaisir 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esthétique, pendant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temps,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aux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lecteurs.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Il 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peut</a:t>
            </a:r>
            <a:r>
              <a:rPr dirty="0" sz="32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être	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écrit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prose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ou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poésie.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u="heavy" sz="3200" spc="-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1- </a:t>
            </a:r>
            <a:r>
              <a:rPr dirty="0" u="heavy" sz="32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Les </a:t>
            </a:r>
            <a:r>
              <a:rPr dirty="0" u="heavy" sz="3200" spc="-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Principaux </a:t>
            </a:r>
            <a:r>
              <a:rPr dirty="0" u="heavy" sz="3200" spc="-1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genres</a:t>
            </a:r>
            <a:r>
              <a:rPr dirty="0" u="heavy" sz="3200" spc="-4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2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Littéraires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098" y="1581908"/>
            <a:ext cx="8305803" cy="4602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8891" y="1502663"/>
            <a:ext cx="8575548" cy="4840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607565"/>
            <a:ext cx="7950200" cy="383095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0477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1)-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heavy" sz="32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Le </a:t>
            </a:r>
            <a:r>
              <a:rPr dirty="0" u="heavy" sz="32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Roman</a:t>
            </a:r>
            <a:r>
              <a:rPr dirty="0" sz="32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: </a:t>
            </a:r>
            <a:r>
              <a:rPr dirty="0" sz="3200" spc="-5">
                <a:latin typeface="Calibri"/>
                <a:cs typeface="Calibri"/>
              </a:rPr>
              <a:t>un </a:t>
            </a:r>
            <a:r>
              <a:rPr dirty="0" sz="3200" spc="-15">
                <a:latin typeface="Calibri"/>
                <a:cs typeface="Calibri"/>
              </a:rPr>
              <a:t>roman </a:t>
            </a:r>
            <a:r>
              <a:rPr dirty="0" sz="3200" spc="-5">
                <a:latin typeface="Calibri"/>
                <a:cs typeface="Calibri"/>
              </a:rPr>
              <a:t>on peut </a:t>
            </a:r>
            <a:r>
              <a:rPr dirty="0" sz="3200">
                <a:latin typeface="Calibri"/>
                <a:cs typeface="Calibri"/>
              </a:rPr>
              <a:t>le </a:t>
            </a:r>
            <a:r>
              <a:rPr dirty="0" sz="3200" spc="-15">
                <a:latin typeface="Calibri"/>
                <a:cs typeface="Calibri"/>
              </a:rPr>
              <a:t>repérer </a:t>
            </a:r>
            <a:r>
              <a:rPr dirty="0" sz="3200">
                <a:latin typeface="Calibri"/>
                <a:cs typeface="Calibri"/>
              </a:rPr>
              <a:t>à  </a:t>
            </a:r>
            <a:r>
              <a:rPr dirty="0" sz="3200" spc="-30">
                <a:latin typeface="Calibri"/>
                <a:cs typeface="Calibri"/>
              </a:rPr>
              <a:t>travers </a:t>
            </a:r>
            <a:r>
              <a:rPr dirty="0" sz="3200" spc="-5">
                <a:latin typeface="Calibri"/>
                <a:cs typeface="Calibri"/>
              </a:rPr>
              <a:t>ses </a:t>
            </a:r>
            <a:r>
              <a:rPr dirty="0" sz="3200" spc="-15">
                <a:latin typeface="Calibri"/>
                <a:cs typeface="Calibri"/>
              </a:rPr>
              <a:t>caractéristiques </a:t>
            </a:r>
            <a:r>
              <a:rPr dirty="0" sz="3200" spc="-10">
                <a:latin typeface="Calibri"/>
                <a:cs typeface="Calibri"/>
              </a:rPr>
              <a:t>et </a:t>
            </a:r>
            <a:r>
              <a:rPr dirty="0" sz="3200" spc="-5">
                <a:latin typeface="Calibri"/>
                <a:cs typeface="Calibri"/>
              </a:rPr>
              <a:t>qui </a:t>
            </a:r>
            <a:r>
              <a:rPr dirty="0" sz="3200" spc="-10">
                <a:latin typeface="Calibri"/>
                <a:cs typeface="Calibri"/>
              </a:rPr>
              <a:t>sont </a:t>
            </a:r>
            <a:r>
              <a:rPr dirty="0" sz="3200">
                <a:latin typeface="Calibri"/>
                <a:cs typeface="Calibri"/>
              </a:rPr>
              <a:t>les  </a:t>
            </a:r>
            <a:r>
              <a:rPr dirty="0" sz="3200" spc="-15">
                <a:latin typeface="Calibri"/>
                <a:cs typeface="Calibri"/>
              </a:rPr>
              <a:t>suivantes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- </a:t>
            </a:r>
            <a:r>
              <a:rPr dirty="0" sz="3200" spc="-10">
                <a:latin typeface="Calibri"/>
                <a:cs typeface="Calibri"/>
              </a:rPr>
              <a:t>Structure </a:t>
            </a:r>
            <a:r>
              <a:rPr dirty="0" sz="3200" spc="-20">
                <a:latin typeface="Calibri"/>
                <a:cs typeface="Calibri"/>
              </a:rPr>
              <a:t>d’un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récit.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- </a:t>
            </a:r>
            <a:r>
              <a:rPr dirty="0" sz="3200" spc="-5">
                <a:latin typeface="Calibri"/>
                <a:cs typeface="Calibri"/>
              </a:rPr>
              <a:t>Les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personnages.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- </a:t>
            </a:r>
            <a:r>
              <a:rPr dirty="0" sz="3200" spc="-60">
                <a:latin typeface="Calibri"/>
                <a:cs typeface="Calibri"/>
              </a:rPr>
              <a:t>L’espace </a:t>
            </a:r>
            <a:r>
              <a:rPr dirty="0" sz="3200" spc="-10">
                <a:latin typeface="Calibri"/>
                <a:cs typeface="Calibri"/>
              </a:rPr>
              <a:t>et le</a:t>
            </a:r>
            <a:r>
              <a:rPr dirty="0" sz="3200" spc="4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temps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- </a:t>
            </a:r>
            <a:r>
              <a:rPr dirty="0" sz="3200" spc="-5">
                <a:latin typeface="Calibri"/>
                <a:cs typeface="Calibri"/>
              </a:rPr>
              <a:t>Le </a:t>
            </a:r>
            <a:r>
              <a:rPr dirty="0" sz="3200" spc="-10">
                <a:latin typeface="Calibri"/>
                <a:cs typeface="Calibri"/>
              </a:rPr>
              <a:t>point </a:t>
            </a:r>
            <a:r>
              <a:rPr dirty="0" sz="3200" spc="-5">
                <a:latin typeface="Calibri"/>
                <a:cs typeface="Calibri"/>
              </a:rPr>
              <a:t>de </a:t>
            </a:r>
            <a:r>
              <a:rPr dirty="0" sz="3200">
                <a:latin typeface="Calibri"/>
                <a:cs typeface="Calibri"/>
              </a:rPr>
              <a:t>vue </a:t>
            </a:r>
            <a:r>
              <a:rPr dirty="0" sz="3200" spc="-5">
                <a:latin typeface="Calibri"/>
                <a:cs typeface="Calibri"/>
              </a:rPr>
              <a:t>dans un </a:t>
            </a:r>
            <a:r>
              <a:rPr dirty="0" sz="3200" spc="-10">
                <a:latin typeface="Calibri"/>
                <a:cs typeface="Calibri"/>
              </a:rPr>
              <a:t>récit </a:t>
            </a:r>
            <a:r>
              <a:rPr dirty="0" sz="3200" spc="-5">
                <a:latin typeface="Calibri"/>
                <a:cs typeface="Calibri"/>
              </a:rPr>
              <a:t>(la</a:t>
            </a:r>
            <a:r>
              <a:rPr dirty="0" sz="3200" spc="6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focalisation)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9098" y="256020"/>
            <a:ext cx="8305803" cy="1219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9525">
            <a:solidFill>
              <a:srgbClr val="BD4A47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u="heavy" sz="32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1- </a:t>
            </a:r>
            <a:r>
              <a:rPr dirty="0" u="heavy" sz="32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Les </a:t>
            </a:r>
            <a:r>
              <a:rPr dirty="0" u="heavy" sz="32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Principaux </a:t>
            </a:r>
            <a:r>
              <a:rPr dirty="0" u="heavy" sz="3200" spc="-1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genres</a:t>
            </a:r>
            <a:r>
              <a:rPr dirty="0" u="heavy" sz="32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dirty="0" u="heavy" sz="3200" spc="-2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Littéraires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419098" y="1581908"/>
            <a:ext cx="8305803" cy="46024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6804" y="1531619"/>
            <a:ext cx="8458200" cy="3986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5940" y="1613661"/>
            <a:ext cx="7973695" cy="3322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4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La poésie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est </a:t>
            </a:r>
            <a:r>
              <a:rPr dirty="0" sz="2400" spc="-5">
                <a:latin typeface="Calibri"/>
                <a:cs typeface="Calibri"/>
              </a:rPr>
              <a:t>un </a:t>
            </a:r>
            <a:r>
              <a:rPr dirty="0" sz="2400" spc="-15">
                <a:latin typeface="Calibri"/>
                <a:cs typeface="Calibri"/>
              </a:rPr>
              <a:t>genre littéraire </a:t>
            </a:r>
            <a:r>
              <a:rPr dirty="0" sz="2400" spc="-10">
                <a:latin typeface="Calibri"/>
                <a:cs typeface="Calibri"/>
              </a:rPr>
              <a:t>très </a:t>
            </a:r>
            <a:r>
              <a:rPr dirty="0" sz="2400">
                <a:latin typeface="Calibri"/>
                <a:cs typeface="Calibri"/>
              </a:rPr>
              <a:t>ancien, aux </a:t>
            </a:r>
            <a:r>
              <a:rPr dirty="0" sz="2400" spc="-15">
                <a:latin typeface="Calibri"/>
                <a:cs typeface="Calibri"/>
              </a:rPr>
              <a:t>formes  </a:t>
            </a:r>
            <a:r>
              <a:rPr dirty="0" sz="2400" spc="-5">
                <a:latin typeface="Calibri"/>
                <a:cs typeface="Calibri"/>
              </a:rPr>
              <a:t>variées, écrites </a:t>
            </a:r>
            <a:r>
              <a:rPr dirty="0" sz="2400" spc="-10">
                <a:latin typeface="Calibri"/>
                <a:cs typeface="Calibri"/>
              </a:rPr>
              <a:t>généralement </a:t>
            </a:r>
            <a:r>
              <a:rPr dirty="0" sz="2400">
                <a:latin typeface="Calibri"/>
                <a:cs typeface="Calibri"/>
              </a:rPr>
              <a:t>en </a:t>
            </a:r>
            <a:r>
              <a:rPr dirty="0" sz="2400" spc="-15">
                <a:latin typeface="Calibri"/>
                <a:cs typeface="Calibri"/>
              </a:rPr>
              <a:t>vers </a:t>
            </a:r>
            <a:r>
              <a:rPr dirty="0" sz="2400">
                <a:latin typeface="Calibri"/>
                <a:cs typeface="Calibri"/>
              </a:rPr>
              <a:t>mais </a:t>
            </a:r>
            <a:r>
              <a:rPr dirty="0" sz="2400" spc="-5">
                <a:latin typeface="Calibri"/>
                <a:cs typeface="Calibri"/>
              </a:rPr>
              <a:t>qui </a:t>
            </a:r>
            <a:r>
              <a:rPr dirty="0" sz="2400" spc="-10">
                <a:latin typeface="Calibri"/>
                <a:cs typeface="Calibri"/>
              </a:rPr>
              <a:t>admettent  </a:t>
            </a:r>
            <a:r>
              <a:rPr dirty="0" sz="2400">
                <a:latin typeface="Calibri"/>
                <a:cs typeface="Calibri"/>
              </a:rPr>
              <a:t>aussi la </a:t>
            </a:r>
            <a:r>
              <a:rPr dirty="0" sz="2400" spc="-10">
                <a:latin typeface="Calibri"/>
                <a:cs typeface="Calibri"/>
              </a:rPr>
              <a:t>prose, et </a:t>
            </a:r>
            <a:r>
              <a:rPr dirty="0" sz="2400" spc="-5">
                <a:latin typeface="Calibri"/>
                <a:cs typeface="Calibri"/>
              </a:rPr>
              <a:t>qui </a:t>
            </a:r>
            <a:r>
              <a:rPr dirty="0" sz="2400" spc="-10">
                <a:latin typeface="Calibri"/>
                <a:cs typeface="Calibri"/>
              </a:rPr>
              <a:t>privilégient l'expressivité </a:t>
            </a:r>
            <a:r>
              <a:rPr dirty="0" sz="2400" spc="-5">
                <a:latin typeface="Calibri"/>
                <a:cs typeface="Calibri"/>
              </a:rPr>
              <a:t>de </a:t>
            </a:r>
            <a:r>
              <a:rPr dirty="0" sz="2400">
                <a:latin typeface="Calibri"/>
                <a:cs typeface="Calibri"/>
              </a:rPr>
              <a:t>la </a:t>
            </a:r>
            <a:r>
              <a:rPr dirty="0" sz="2400" spc="-15">
                <a:latin typeface="Calibri"/>
                <a:cs typeface="Calibri"/>
              </a:rPr>
              <a:t>forme, </a:t>
            </a:r>
            <a:r>
              <a:rPr dirty="0" sz="2400">
                <a:latin typeface="Calibri"/>
                <a:cs typeface="Calibri"/>
              </a:rPr>
              <a:t>les  mots </a:t>
            </a:r>
            <a:r>
              <a:rPr dirty="0" sz="2400" spc="-10">
                <a:latin typeface="Calibri"/>
                <a:cs typeface="Calibri"/>
              </a:rPr>
              <a:t>disant </a:t>
            </a:r>
            <a:r>
              <a:rPr dirty="0" sz="2400" spc="-5">
                <a:latin typeface="Calibri"/>
                <a:cs typeface="Calibri"/>
              </a:rPr>
              <a:t>plus qu'eux-mêmes par </a:t>
            </a:r>
            <a:r>
              <a:rPr dirty="0" sz="2400">
                <a:latin typeface="Calibri"/>
                <a:cs typeface="Calibri"/>
              </a:rPr>
              <a:t>leur choix </a:t>
            </a:r>
            <a:r>
              <a:rPr dirty="0" sz="2400" spc="-5">
                <a:latin typeface="Calibri"/>
                <a:cs typeface="Calibri"/>
              </a:rPr>
              <a:t>(sens </a:t>
            </a:r>
            <a:r>
              <a:rPr dirty="0" sz="2400">
                <a:latin typeface="Calibri"/>
                <a:cs typeface="Calibri"/>
              </a:rPr>
              <a:t>et  </a:t>
            </a:r>
            <a:r>
              <a:rPr dirty="0" sz="2400" spc="-5">
                <a:latin typeface="Calibri"/>
                <a:cs typeface="Calibri"/>
              </a:rPr>
              <a:t>sonorités)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0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Ses </a:t>
            </a:r>
            <a:r>
              <a:rPr dirty="0" u="heavy" sz="20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Caractéristiques</a:t>
            </a:r>
            <a:r>
              <a:rPr dirty="0" sz="20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10">
                <a:latin typeface="Calibri"/>
                <a:cs typeface="Calibri"/>
              </a:rPr>
              <a:t>Repères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historiques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5">
                <a:latin typeface="Calibri"/>
                <a:cs typeface="Calibri"/>
              </a:rPr>
              <a:t>La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versification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- Le </a:t>
            </a:r>
            <a:r>
              <a:rPr dirty="0" sz="2000" spc="5">
                <a:latin typeface="Calibri"/>
                <a:cs typeface="Calibri"/>
              </a:rPr>
              <a:t>rythme </a:t>
            </a:r>
            <a:r>
              <a:rPr dirty="0" sz="2000" spc="-10">
                <a:latin typeface="Calibri"/>
                <a:cs typeface="Calibri"/>
              </a:rPr>
              <a:t>et </a:t>
            </a:r>
            <a:r>
              <a:rPr dirty="0" sz="2000">
                <a:latin typeface="Calibri"/>
                <a:cs typeface="Calibri"/>
              </a:rPr>
              <a:t>les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rimes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9098" y="256020"/>
            <a:ext cx="8305803" cy="1219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9525">
            <a:solidFill>
              <a:srgbClr val="BD4A47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u="heavy" sz="32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1- </a:t>
            </a:r>
            <a:r>
              <a:rPr dirty="0" u="heavy" sz="32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Les </a:t>
            </a:r>
            <a:r>
              <a:rPr dirty="0" u="heavy" sz="32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Principaux </a:t>
            </a:r>
            <a:r>
              <a:rPr dirty="0" u="heavy" sz="3200" spc="-1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genres</a:t>
            </a:r>
            <a:r>
              <a:rPr dirty="0" u="heavy" sz="32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dirty="0" u="heavy" sz="3200" spc="-2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Littéraires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419098" y="1581908"/>
            <a:ext cx="8305803" cy="46024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0520" y="1505711"/>
            <a:ext cx="8308848" cy="50733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5940" y="1583181"/>
            <a:ext cx="7858759" cy="4393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ts val="243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200" spc="-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Le </a:t>
            </a:r>
            <a:r>
              <a:rPr dirty="0" u="heavy" sz="2200" spc="-1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théâtre</a:t>
            </a:r>
            <a:r>
              <a:rPr dirty="0" sz="2200" spc="-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est </a:t>
            </a:r>
            <a:r>
              <a:rPr dirty="0" sz="2200" spc="-5">
                <a:latin typeface="Calibri"/>
                <a:cs typeface="Calibri"/>
              </a:rPr>
              <a:t>un </a:t>
            </a:r>
            <a:r>
              <a:rPr dirty="0" sz="2200" spc="-15">
                <a:latin typeface="Calibri"/>
                <a:cs typeface="Calibri"/>
              </a:rPr>
              <a:t>genre </a:t>
            </a:r>
            <a:r>
              <a:rPr dirty="0" sz="2200" spc="-20">
                <a:latin typeface="Calibri"/>
                <a:cs typeface="Calibri"/>
              </a:rPr>
              <a:t>littéraire </a:t>
            </a:r>
            <a:r>
              <a:rPr dirty="0" sz="2200" spc="-5">
                <a:latin typeface="Calibri"/>
                <a:cs typeface="Calibri"/>
              </a:rPr>
              <a:t>particulier qui </a:t>
            </a:r>
            <a:r>
              <a:rPr dirty="0" sz="2200" spc="-10">
                <a:latin typeface="Calibri"/>
                <a:cs typeface="Calibri"/>
              </a:rPr>
              <a:t>concilie </a:t>
            </a:r>
            <a:r>
              <a:rPr dirty="0" sz="2200" spc="-5">
                <a:latin typeface="Calibri"/>
                <a:cs typeface="Calibri"/>
              </a:rPr>
              <a:t>à la</a:t>
            </a:r>
            <a:r>
              <a:rPr dirty="0" sz="2200" spc="1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fois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3395"/>
              </a:lnSpc>
            </a:pPr>
            <a:r>
              <a:rPr dirty="0" sz="2200" spc="-20">
                <a:latin typeface="Calibri"/>
                <a:cs typeface="Calibri"/>
              </a:rPr>
              <a:t>littérature </a:t>
            </a:r>
            <a:r>
              <a:rPr dirty="0" sz="2200" spc="-10">
                <a:latin typeface="Calibri"/>
                <a:cs typeface="Calibri"/>
              </a:rPr>
              <a:t>et spectacle </a:t>
            </a:r>
            <a:r>
              <a:rPr dirty="0" sz="3000">
                <a:latin typeface="Calibri"/>
                <a:cs typeface="Calibri"/>
              </a:rPr>
              <a:t>( </a:t>
            </a:r>
            <a:r>
              <a:rPr dirty="0" sz="2200" spc="-20">
                <a:latin typeface="Calibri"/>
                <a:cs typeface="Calibri"/>
              </a:rPr>
              <a:t>texte </a:t>
            </a:r>
            <a:r>
              <a:rPr dirty="0" sz="2200" spc="-10">
                <a:latin typeface="Calibri"/>
                <a:cs typeface="Calibri"/>
              </a:rPr>
              <a:t>et </a:t>
            </a:r>
            <a:r>
              <a:rPr dirty="0" sz="2200" spc="-15">
                <a:latin typeface="Calibri"/>
                <a:cs typeface="Calibri"/>
              </a:rPr>
              <a:t>présentation</a:t>
            </a:r>
            <a:r>
              <a:rPr dirty="0" sz="2200" spc="-19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scénique)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1900" spc="-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Ses</a:t>
            </a:r>
            <a:r>
              <a:rPr dirty="0" u="heavy" sz="19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Caractéristiques</a:t>
            </a:r>
            <a:r>
              <a:rPr dirty="0" sz="2200" spc="-1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la </a:t>
            </a:r>
            <a:r>
              <a:rPr dirty="0" sz="2200" spc="-10">
                <a:latin typeface="Calibri"/>
                <a:cs typeface="Calibri"/>
              </a:rPr>
              <a:t>double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énonciation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Les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répliques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le mode de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l’aparté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les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didascalies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La </a:t>
            </a:r>
            <a:r>
              <a:rPr dirty="0" sz="2200" spc="-10">
                <a:latin typeface="Calibri"/>
                <a:cs typeface="Calibri"/>
              </a:rPr>
              <a:t>règle des trois unités (un seul </a:t>
            </a:r>
            <a:r>
              <a:rPr dirty="0" sz="2200" spc="-15">
                <a:latin typeface="Calibri"/>
                <a:cs typeface="Calibri"/>
              </a:rPr>
              <a:t>temps, </a:t>
            </a:r>
            <a:r>
              <a:rPr dirty="0" sz="2200" spc="-10">
                <a:latin typeface="Calibri"/>
                <a:cs typeface="Calibri"/>
              </a:rPr>
              <a:t>une </a:t>
            </a:r>
            <a:r>
              <a:rPr dirty="0" sz="2200" spc="-5">
                <a:latin typeface="Calibri"/>
                <a:cs typeface="Calibri"/>
              </a:rPr>
              <a:t>seule action, un</a:t>
            </a:r>
            <a:r>
              <a:rPr dirty="0" sz="2200" spc="18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seul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dirty="0" sz="2200" spc="-5">
                <a:latin typeface="Calibri"/>
                <a:cs typeface="Calibri"/>
              </a:rPr>
              <a:t>lieu)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Le </a:t>
            </a:r>
            <a:r>
              <a:rPr dirty="0" sz="2200" spc="-10">
                <a:latin typeface="Calibri"/>
                <a:cs typeface="Calibri"/>
              </a:rPr>
              <a:t>prologue et</a:t>
            </a:r>
            <a:r>
              <a:rPr dirty="0" sz="2200" spc="3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l’épilogue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la mise en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scène.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- les </a:t>
            </a:r>
            <a:r>
              <a:rPr dirty="0" sz="2200" spc="-10">
                <a:latin typeface="Calibri"/>
                <a:cs typeface="Calibri"/>
              </a:rPr>
              <a:t>procédés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comiques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9098" y="256020"/>
            <a:ext cx="8305803" cy="1219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9525">
            <a:solidFill>
              <a:srgbClr val="000000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u="heavy" sz="3200" spc="-5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</a:rPr>
              <a:t>2- </a:t>
            </a:r>
            <a:r>
              <a:rPr dirty="0" u="heavy" sz="3200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</a:rPr>
              <a:t>Les </a:t>
            </a:r>
            <a:r>
              <a:rPr dirty="0" u="heavy" sz="3200" spc="-5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</a:rPr>
              <a:t>autres </a:t>
            </a:r>
            <a:r>
              <a:rPr dirty="0" u="heavy" sz="3200" spc="-15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</a:rPr>
              <a:t>genres</a:t>
            </a:r>
            <a:r>
              <a:rPr dirty="0" u="heavy" sz="3200" spc="-55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</a:rPr>
              <a:t> </a:t>
            </a:r>
            <a:r>
              <a:rPr dirty="0" u="heavy" sz="3200" spc="-15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</a:rPr>
              <a:t>littéraires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405382" y="1568193"/>
            <a:ext cx="8333235" cy="46299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9936" y="1485900"/>
            <a:ext cx="8542020" cy="3788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5940" y="1604594"/>
            <a:ext cx="7849234" cy="3318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A)-</a:t>
            </a:r>
            <a:r>
              <a:rPr dirty="0" sz="36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heavy" sz="36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Le </a:t>
            </a:r>
            <a:r>
              <a:rPr dirty="0" u="heavy" sz="3600" spc="-2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conte:</a:t>
            </a:r>
            <a:r>
              <a:rPr dirty="0" sz="3600" spc="-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600" spc="-15" b="1">
                <a:solidFill>
                  <a:srgbClr val="FFFFFF"/>
                </a:solidFill>
                <a:latin typeface="Calibri"/>
                <a:cs typeface="Calibri"/>
              </a:rPr>
              <a:t>est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récit court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(en </a:t>
            </a:r>
            <a:r>
              <a:rPr dirty="0" sz="3600" spc="-15">
                <a:solidFill>
                  <a:srgbClr val="FFFFFF"/>
                </a:solidFill>
                <a:latin typeface="Calibri"/>
                <a:cs typeface="Calibri"/>
              </a:rPr>
              <a:t>prose 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ou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vers),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récit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faits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qui pose un  </a:t>
            </a:r>
            <a:r>
              <a:rPr dirty="0" sz="3600" spc="-30">
                <a:solidFill>
                  <a:srgbClr val="FFFFFF"/>
                </a:solidFill>
                <a:latin typeface="Calibri"/>
                <a:cs typeface="Calibri"/>
              </a:rPr>
              <a:t>regard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sur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600" spc="-15">
                <a:solidFill>
                  <a:srgbClr val="FFFFFF"/>
                </a:solidFill>
                <a:latin typeface="Calibri"/>
                <a:cs typeface="Calibri"/>
              </a:rPr>
              <a:t>réalité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biais du  merveilleux ou du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fantastique.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conte  </a:t>
            </a:r>
            <a:r>
              <a:rPr dirty="0" sz="3600" spc="-15">
                <a:solidFill>
                  <a:srgbClr val="FFFFFF"/>
                </a:solidFill>
                <a:latin typeface="Calibri"/>
                <a:cs typeface="Calibri"/>
              </a:rPr>
              <a:t>est généralement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destiné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distraire,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à 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instruire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3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amusant.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80"/>
              </a:spcBef>
            </a:pPr>
            <a:r>
              <a:rPr dirty="0" u="heavy" sz="3200" spc="-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2- </a:t>
            </a:r>
            <a:r>
              <a:rPr dirty="0" u="heavy" sz="3200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Les </a:t>
            </a:r>
            <a:r>
              <a:rPr dirty="0" u="heavy" sz="3200" spc="-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autres </a:t>
            </a:r>
            <a:r>
              <a:rPr dirty="0" u="heavy" sz="3200" spc="-1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genres</a:t>
            </a:r>
            <a:r>
              <a:rPr dirty="0" u="heavy" sz="3200" spc="-5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200" spc="-15" b="1">
                <a:solidFill>
                  <a:srgbClr val="4F6128"/>
                </a:solidFill>
                <a:uFill>
                  <a:solidFill>
                    <a:srgbClr val="4F6128"/>
                  </a:solidFill>
                </a:uFill>
                <a:latin typeface="Calibri"/>
                <a:cs typeface="Calibri"/>
              </a:rPr>
              <a:t>littéraires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098" y="1584956"/>
            <a:ext cx="8305803" cy="4602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8891" y="1505711"/>
            <a:ext cx="8433816" cy="3864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9524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607565"/>
            <a:ext cx="7807959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  <a:tab pos="2220595" algn="l"/>
                <a:tab pos="4455160" algn="l"/>
              </a:tabLst>
            </a:pP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•B)-	</a:t>
            </a:r>
            <a:r>
              <a:rPr dirty="0" u="heavy" sz="32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La </a:t>
            </a:r>
            <a:r>
              <a:rPr dirty="0" u="heavy" sz="32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fable</a:t>
            </a:r>
            <a:r>
              <a:rPr dirty="0" sz="32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: «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un petit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récit,  généralement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allégorique et écrit sous 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forme 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versifiée,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qui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contient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une leçon de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morale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». 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fable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été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rendue célèbre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JEAN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LA  </a:t>
            </a:r>
            <a:r>
              <a:rPr dirty="0" sz="3200" spc="-40">
                <a:solidFill>
                  <a:srgbClr val="FFFFFF"/>
                </a:solidFill>
                <a:latin typeface="Calibri"/>
                <a:cs typeface="Calibri"/>
              </a:rPr>
              <a:t>FONTAINE	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au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XVII siècle par son célèbre  recueil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«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fables</a:t>
            </a:r>
            <a:r>
              <a:rPr dirty="0" sz="32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»</a:t>
            </a:r>
            <a:r>
              <a:rPr dirty="0" sz="32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en	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élevant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genre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à la 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dignité </a:t>
            </a:r>
            <a:r>
              <a:rPr dirty="0" sz="320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dirty="0" sz="32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poésie.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Claude</dc:creator>
  <dc:title>Présentation PowerPoint</dc:title>
  <dcterms:created xsi:type="dcterms:W3CDTF">2020-04-09T12:22:44Z</dcterms:created>
  <dcterms:modified xsi:type="dcterms:W3CDTF">2020-04-09T12:22:44Z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2020-04-09T00:00:00Z</vt:filetime>
  </property>
</Properties>
</file>