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5" r:id="rId3"/>
    <p:sldId id="280" r:id="rId4"/>
    <p:sldId id="283" r:id="rId5"/>
    <p:sldId id="282" r:id="rId6"/>
    <p:sldId id="284" r:id="rId7"/>
    <p:sldId id="279" r:id="rId8"/>
    <p:sldId id="285" r:id="rId9"/>
    <p:sldId id="261" r:id="rId10"/>
    <p:sldId id="264" r:id="rId11"/>
    <p:sldId id="270" r:id="rId12"/>
    <p:sldId id="266" r:id="rId13"/>
    <p:sldId id="267" r:id="rId14"/>
    <p:sldId id="268" r:id="rId15"/>
    <p:sldId id="273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62201-E68C-48AE-B079-88C9F119524B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47EDB-85B5-49A5-B464-3AA5B6469B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C3EE-525C-4F1C-B1CF-83151E012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fr.wikipedia.org/wiki/Psychop%C3%A9dagogi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fr.wikipedia.org/wiki/Psychop%C3%A9dagogi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psychologue.net/psychopedagogi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rousse.fr/dictionnaires/francais/initiation/43144" TargetMode="External"/><Relationship Id="rId2" Type="http://schemas.openxmlformats.org/officeDocument/2006/relationships/hyperlink" Target="https://www.larousse.fr/dictionnaires/franca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rousse.fr/dictionnaires/francais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larousse.fr/dictionnaires/francais/psychop%C3%A9dagogie/6486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MASTER 2_Formation des Formateurs</a:t>
            </a: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9600" b="1" dirty="0" smtClean="0">
                <a:latin typeface="Times New Roman" pitchFamily="18" charset="0"/>
                <a:cs typeface="Times New Roman" pitchFamily="18" charset="0"/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00660"/>
          </a:xfrm>
          <a:ln w="28575">
            <a:solidFill>
              <a:srgbClr val="0070C0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                                                                                                  </a:t>
            </a:r>
            <a:r>
              <a:rPr lang="fr-FR" sz="11200" b="1" dirty="0" smtClean="0">
                <a:latin typeface="Times New Roman" pitchFamily="18" charset="0"/>
                <a:cs typeface="Times New Roman" pitchFamily="18" charset="0"/>
              </a:rPr>
              <a:t>Séminaire</a:t>
            </a:r>
          </a:p>
          <a:p>
            <a:pPr algn="ctr">
              <a:buNone/>
            </a:pPr>
            <a:endParaRPr lang="fr-FR" sz="1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1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"Initiation  à  la  Psychopédagogie"</a:t>
            </a:r>
            <a:r>
              <a:rPr lang="fr-FR" sz="14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endParaRPr lang="fr-FR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1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1200" b="1" dirty="0" smtClean="0">
                <a:latin typeface="Times New Roman" pitchFamily="18" charset="0"/>
                <a:cs typeface="Times New Roman" pitchFamily="18" charset="0"/>
              </a:rPr>
              <a:t>Approches  Psychopédagogique  </a:t>
            </a:r>
            <a:r>
              <a:rPr lang="fr-FR" sz="11200" b="1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1200" b="1" dirty="0" smtClean="0">
                <a:latin typeface="Times New Roman" pitchFamily="18" charset="0"/>
                <a:cs typeface="Times New Roman" pitchFamily="18" charset="0"/>
              </a:rPr>
              <a:t> Neuroscientifique</a:t>
            </a:r>
            <a:r>
              <a:rPr lang="fr-FR" sz="11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11200" b="1" dirty="0" smtClean="0">
                <a:latin typeface="Times New Roman" pitchFamily="18" charset="0"/>
                <a:cs typeface="Times New Roman" pitchFamily="18" charset="0"/>
              </a:rPr>
              <a:t>par</a:t>
            </a:r>
          </a:p>
          <a:p>
            <a:pPr algn="ctr">
              <a:buNone/>
            </a:pPr>
            <a:endParaRPr lang="fr-FR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1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Pr.  Djamila  </a:t>
            </a:r>
            <a:r>
              <a:rPr lang="fr-FR" sz="1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BOUTALEB</a:t>
            </a:r>
            <a:endParaRPr lang="fr-FR" sz="1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11200" b="1" dirty="0" smtClean="0">
                <a:latin typeface="Times New Roman" pitchFamily="18" charset="0"/>
                <a:cs typeface="Times New Roman" pitchFamily="18" charset="0"/>
              </a:rPr>
              <a:t>2020  </a:t>
            </a:r>
            <a:r>
              <a:rPr lang="fr-FR" sz="11200" b="1" dirty="0" smtClean="0">
                <a:latin typeface="Times New Roman" pitchFamily="18" charset="0"/>
                <a:cs typeface="Times New Roman" pitchFamily="18" charset="0"/>
              </a:rPr>
              <a:t>- 2021</a:t>
            </a:r>
            <a:endParaRPr lang="fr-FR" sz="1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F208-A05B-4748-8BFC-DD53476776F1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786710" y="142852"/>
            <a:ext cx="114515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85720" y="214290"/>
            <a:ext cx="114300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186106" cy="365125"/>
          </a:xfrm>
        </p:spPr>
        <p:txBody>
          <a:bodyPr/>
          <a:lstStyle/>
          <a:p>
            <a:r>
              <a:rPr lang="fr-FR" smtClean="0"/>
              <a:t>21/01/2021_Pr. BOUTALEB Djamila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21444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DEFINITIONS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/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://fr.wikipedia.org/wiki/Psychop%C3%A9dagogie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(consulté le 20/01/2021)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8358246" cy="4697427"/>
          </a:xfrm>
          <a:ln w="28575"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pPr marL="857250" indent="-857250"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I.  La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psychopédagogie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s’intéresse au comportement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des</a:t>
            </a:r>
          </a:p>
          <a:p>
            <a:pPr marL="857250" indent="-85725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enseignants et des apprenants en situation d’apprentissage.</a:t>
            </a:r>
          </a:p>
          <a:p>
            <a:pPr marL="857250" indent="-857250">
              <a:buFont typeface="+mj-lt"/>
              <a:buAutoNum type="romanUcPeriod"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II. La Psychologie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vise la connaissance et la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compréhension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des activités mentales et des comportements en fonction du 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contexte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 des conditions de l'environnement.</a:t>
            </a: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La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pédagogie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désigne l'art de transmettre une 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compétence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enseigner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542-CB83-47DB-8C1A-B821DDC6102F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7715272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1857388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PSYCHOPÉDAGOGIE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286644" y="571480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QUELQUES  DEFINITIONS  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https://fr.wikipedia.org/wiki/Psychop%C3%A9dagogie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(20/01/2021)</a:t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fr-FR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4572032"/>
          </a:xfrm>
          <a:ln w="28575">
            <a:solidFill>
              <a:srgbClr val="0070C0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lnSpc>
                <a:spcPct val="120000"/>
              </a:lnSpc>
              <a:buNone/>
            </a:pPr>
            <a:r>
              <a:rPr lang="fr-FR" sz="7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7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fr-FR" sz="7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La psychopédagogie, branche de la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Psychologie : c’est l’étude </a:t>
            </a:r>
          </a:p>
          <a:p>
            <a:pPr>
              <a:lnSpc>
                <a:spcPct val="120000"/>
              </a:lnSpc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 scientifique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 des méthodes utilisées dans l’apprentissage.  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 2-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Elle est chargée d’observer  et de corriger :</a:t>
            </a:r>
          </a:p>
          <a:p>
            <a:pPr>
              <a:lnSpc>
                <a:spcPct val="120000"/>
              </a:lnSpc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b="1" u="sng" dirty="0" smtClean="0">
                <a:latin typeface="Times New Roman" pitchFamily="18" charset="0"/>
                <a:cs typeface="Times New Roman" pitchFamily="18" charset="0"/>
              </a:rPr>
              <a:t>observer</a:t>
            </a: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l’aide de l’observation de classe et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des applications</a:t>
            </a:r>
          </a:p>
          <a:p>
            <a:pPr>
              <a:lnSpc>
                <a:spcPct val="120000"/>
              </a:lnSpc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9600" b="1" u="sng" dirty="0" smtClean="0">
                <a:latin typeface="Times New Roman" pitchFamily="18" charset="0"/>
                <a:cs typeface="Times New Roman" pitchFamily="18" charset="0"/>
              </a:rPr>
              <a:t>corriger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difficultés que peut présenter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l’apprenant : à l’oral, </a:t>
            </a:r>
          </a:p>
          <a:p>
            <a:pPr>
              <a:lnSpc>
                <a:spcPct val="120000"/>
              </a:lnSpc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à l’écrit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(compréhension et production)…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7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smtClean="0"/>
              <a:t>   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542-CB83-47DB-8C1A-B821DDC6102F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7715272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Définitions (suite)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4929222"/>
          </a:xfrm>
          <a:ln w="28575"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La psychopédagogie observe et étudie : quelques exemples :</a:t>
            </a:r>
          </a:p>
          <a:p>
            <a:pPr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-  élèves-enfants-étudiants en difficulté scolaire, </a:t>
            </a:r>
          </a:p>
          <a:p>
            <a:pPr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-  enseignants en formation, </a:t>
            </a:r>
          </a:p>
          <a:p>
            <a:pPr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-  impact (influence, retentissement) de la diversité sur la </a:t>
            </a:r>
          </a:p>
          <a:p>
            <a:pPr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   langue : (phonétique, lexicale, sémantique, </a:t>
            </a:r>
            <a:r>
              <a:rPr lang="fr-FR" sz="8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…), </a:t>
            </a:r>
          </a:p>
          <a:p>
            <a:pPr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-  populations particulières, comme celle des immigrants </a:t>
            </a:r>
          </a:p>
          <a:p>
            <a:pPr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-  adultes (alphabétisation)</a:t>
            </a:r>
          </a:p>
          <a:p>
            <a:pPr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-  didactique des matières d’enseignement : comment on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enseigne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telle ou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  telle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matière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Ex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: didactique de l’oral,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didactique de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l’écrit,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didactique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du français…</a:t>
            </a:r>
          </a:p>
          <a:p>
            <a:pPr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La psychopédagogie est une discipline appliquée : </a:t>
            </a:r>
          </a:p>
          <a:p>
            <a:pPr fontAlgn="base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- Elle offre à l’apprenant des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outils pédagogiques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améliorer sa capacité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d'apprentissage.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542-CB83-47DB-8C1A-B821DDC6102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715272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Outils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pédagogiques ?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://www.psychologue.net/psychopedagogie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(20/01/2021)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785925"/>
            <a:ext cx="8501122" cy="3786215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fontAlgn="base">
              <a:buNone/>
            </a:pPr>
            <a:r>
              <a:rPr lang="fr-FR" b="1" dirty="0" smtClean="0"/>
              <a:t> </a:t>
            </a:r>
            <a:r>
              <a:rPr lang="fr-FR" b="1" dirty="0" smtClean="0"/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Exemples de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supports pour améliorer la langue : </a:t>
            </a: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schémas,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vidéos sonores,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diapos,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rétroprojecteur,….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fontAlgn="base"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Exemples d’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applications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comme : 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- la lecture à voix haute, la dictée-orthographe, </a:t>
            </a:r>
          </a:p>
          <a:p>
            <a:pPr fontAlgn="base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- l’enseignement de la langue à l’aide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chanson,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théâtre,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542-CB83-47DB-8C1A-B821DDC6102F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7715272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>
            <a:noAutofit/>
          </a:bodyPr>
          <a:lstStyle/>
          <a:p>
            <a:pPr fontAlgn="base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Conduite méthodologique : </a:t>
            </a:r>
            <a:br>
              <a:rPr lang="fr-FR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Utilité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des Outils pédagogiques ?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(Participation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étudiants)</a:t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  <a:ln w="28575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r>
              <a:rPr lang="fr-FR" dirty="0" smtClean="0"/>
              <a:t>Différencier les outils de recherche et les outils ou supports pédagogiques.</a:t>
            </a:r>
          </a:p>
          <a:p>
            <a:r>
              <a:rPr lang="fr-FR" b="1" dirty="0" smtClean="0"/>
              <a:t>Les outils de recherche :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Ex : </a:t>
            </a:r>
            <a:r>
              <a:rPr lang="fr-FR" dirty="0" smtClean="0"/>
              <a:t>questionnaire, entretien, observation de </a:t>
            </a:r>
            <a:r>
              <a:rPr lang="fr-FR" dirty="0" smtClean="0"/>
              <a:t>classe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Les supports pédagogiques : 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Ex : </a:t>
            </a:r>
            <a:r>
              <a:rPr lang="fr-FR" dirty="0" smtClean="0"/>
              <a:t>présentation diapos, </a:t>
            </a:r>
            <a:r>
              <a:rPr lang="fr-FR" dirty="0" smtClean="0"/>
              <a:t>vidéos, livre, exercices </a:t>
            </a:r>
            <a:r>
              <a:rPr lang="fr-FR" dirty="0" smtClean="0"/>
              <a:t>(applications), </a:t>
            </a:r>
            <a:r>
              <a:rPr lang="fr-FR" dirty="0" err="1" smtClean="0"/>
              <a:t>etc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929586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928670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   Evolution historique de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la Psychopédagogie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4857784"/>
          </a:xfrm>
          <a:ln w="28575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psychopédagogie s’est développée comme discipline scientifique à partir de la seconde moitié du XXe siècle,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après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2</a:t>
            </a:r>
            <a:r>
              <a:rPr lang="fr-FR" sz="3000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guerre mondiale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939-1945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: après 1946,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Sa méthode de recherche actuelle : Approche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interdisciplinaire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3000" dirty="0" smtClean="0">
                <a:latin typeface="Times New Roman"/>
                <a:cs typeface="Times New Roman"/>
              </a:rPr>
              <a:t>plusieurs approches théoriques pour l’analyse d’une étude),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Réunissant ainsi les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connaissances de nombreuses disciplines → d’où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notion d’interdisciplinarité ou multidisciplinarité </a:t>
            </a:r>
            <a:r>
              <a:rPr lang="fr-FR" sz="3000" dirty="0" smtClean="0">
                <a:latin typeface="Times New Roman"/>
                <a:cs typeface="Times New Roman"/>
              </a:rPr>
              <a:t>dans </a:t>
            </a:r>
            <a:r>
              <a:rPr lang="fr-FR" sz="3000" dirty="0" smtClean="0">
                <a:latin typeface="Times New Roman"/>
                <a:cs typeface="Times New Roman"/>
              </a:rPr>
              <a:t>les </a:t>
            </a:r>
            <a:r>
              <a:rPr lang="fr-FR" sz="3000" dirty="0" smtClean="0">
                <a:latin typeface="Times New Roman"/>
                <a:cs typeface="Times New Roman"/>
              </a:rPr>
              <a:t>recherches.</a:t>
            </a:r>
            <a:endParaRPr lang="fr-FR" sz="3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F208-A05B-4748-8BFC-DD53476776F1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929586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002060"/>
                </a:solidFill>
              </a:rPr>
              <a:t/>
            </a:r>
            <a:br>
              <a:rPr lang="fr-FR" sz="4000" b="1" dirty="0" smtClean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/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 smtClean="0">
                <a:solidFill>
                  <a:srgbClr val="002060"/>
                </a:solidFill>
              </a:rPr>
              <a:t/>
            </a:r>
            <a:br>
              <a:rPr lang="fr-FR" sz="4000" b="1" dirty="0" smtClean="0">
                <a:solidFill>
                  <a:srgbClr val="002060"/>
                </a:solidFill>
              </a:rPr>
            </a:br>
            <a:r>
              <a:rPr lang="fr-FR" sz="4000" b="1" dirty="0" smtClean="0">
                <a:solidFill>
                  <a:srgbClr val="002060"/>
                </a:solidFill>
              </a:rPr>
              <a:t/>
            </a:r>
            <a:br>
              <a:rPr lang="fr-FR" sz="4000" b="1" dirty="0" smtClean="0">
                <a:solidFill>
                  <a:srgbClr val="002060"/>
                </a:solidFill>
              </a:rPr>
            </a:b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champ de la psychopédagogie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utilise les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acquis des sciences suivants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fr-F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solidFill>
                  <a:srgbClr val="002060"/>
                </a:solidFill>
              </a:rPr>
              <a:t/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072098"/>
          </a:xfrm>
          <a:ln w="28575">
            <a:solidFill>
              <a:srgbClr val="0070C0"/>
            </a:solidFill>
          </a:ln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fr-FR" sz="2400" b="1" dirty="0" smtClean="0">
              <a:solidFill>
                <a:srgbClr val="002060"/>
              </a:solidFill>
            </a:endParaRPr>
          </a:p>
          <a:p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Psychologie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l'enfant, de l'adolescent,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de l’adulte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(alphabétisation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, apprentissage des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langues étrangères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,…)</a:t>
            </a:r>
          </a:p>
          <a:p>
            <a:pPr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Pédagogie, Didactique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Sociolinguistique, </a:t>
            </a:r>
            <a:r>
              <a:rPr lang="fr-FR" sz="9600" dirty="0" err="1" smtClean="0">
                <a:latin typeface="Times New Roman" pitchFamily="18" charset="0"/>
                <a:cs typeface="Times New Roman" pitchFamily="18" charset="0"/>
              </a:rPr>
              <a:t>Sociophonétique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(diversité socio-langagière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Anthropologie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9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thnologie, Philosophie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Biologie,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Médecine  (anatomie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physiologie, génétique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..) </a:t>
            </a:r>
          </a:p>
          <a:p>
            <a:pPr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Psychologie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Cognitive </a:t>
            </a:r>
            <a:r>
              <a:rPr lang="fr-FR" sz="9600" dirty="0" smtClean="0">
                <a:latin typeface="Times New Roman"/>
                <a:cs typeface="Times New Roman"/>
              </a:rPr>
              <a:t>→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Neurosciences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Cognitives,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Neurosciences Affectives et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Neurosciences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Sociales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, …..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Autres selon l’étude. </a:t>
            </a:r>
            <a:endParaRPr lang="fr-FR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F208-A05B-4748-8BFC-DD53476776F1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71726" cy="365125"/>
          </a:xfrm>
        </p:spPr>
        <p:txBody>
          <a:bodyPr/>
          <a:lstStyle/>
          <a:p>
            <a:r>
              <a:rPr lang="fr-FR" dirty="0" smtClean="0"/>
              <a:t>21/01/2021_Pr. BOUTALEB Djamila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929586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7478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Conduite méthodologique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Interdisciplinarité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dans la recherche :</a:t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(Participation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étudiants)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fr-FR" dirty="0" smtClean="0"/>
              <a:t>Consigne : Proposez des disciplines ou des approches théoriques en lien avec le sujet de votre Mémoire de Master : </a:t>
            </a:r>
          </a:p>
          <a:p>
            <a:pPr>
              <a:buNone/>
            </a:pPr>
            <a:r>
              <a:rPr lang="fr-FR" dirty="0" smtClean="0"/>
              <a:t>Ex 1:</a:t>
            </a:r>
          </a:p>
          <a:p>
            <a:pPr>
              <a:buNone/>
            </a:pPr>
            <a:r>
              <a:rPr lang="fr-FR" dirty="0" smtClean="0"/>
              <a:t>Ex 2:</a:t>
            </a:r>
          </a:p>
          <a:p>
            <a:pPr>
              <a:buNone/>
            </a:pPr>
            <a:r>
              <a:rPr lang="fr-FR" dirty="0" smtClean="0"/>
              <a:t>Ex 3:</a:t>
            </a:r>
          </a:p>
          <a:p>
            <a:pPr>
              <a:buNone/>
            </a:pPr>
            <a:r>
              <a:rPr lang="fr-FR" dirty="0" smtClean="0"/>
              <a:t>Ex 4:</a:t>
            </a:r>
          </a:p>
          <a:p>
            <a:pPr>
              <a:buNone/>
            </a:pPr>
            <a:r>
              <a:rPr lang="fr-FR" dirty="0" smtClean="0"/>
              <a:t>Ex 5</a:t>
            </a:r>
            <a:r>
              <a:rPr lang="fr-FR" dirty="0" smtClean="0"/>
              <a:t>:…….</a:t>
            </a:r>
            <a:r>
              <a:rPr lang="fr-FR" dirty="0" err="1" smtClean="0"/>
              <a:t>etc</a:t>
            </a:r>
            <a:r>
              <a:rPr lang="fr-FR" dirty="0" smtClean="0"/>
              <a:t>…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71726" cy="365125"/>
          </a:xfrm>
        </p:spPr>
        <p:txBody>
          <a:bodyPr/>
          <a:lstStyle/>
          <a:p>
            <a:r>
              <a:rPr lang="fr-FR" dirty="0" smtClean="0"/>
              <a:t>21/01/2021_Pr. BOUTALEB Djamila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18</a:t>
            </a:fld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929586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85818"/>
          </a:xfrm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3100" b="1" baseline="300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COURS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Pr. Djamila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Boutaleb_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21/01/2021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/>
              <a:t>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054617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 1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cours présentera et expliquera :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concepts-clés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l’intitulé du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séminaire :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u="sng" dirty="0" smtClean="0">
                <a:latin typeface="Times New Roman" pitchFamily="18" charset="0"/>
                <a:cs typeface="Times New Roman" pitchFamily="18" charset="0"/>
              </a:rPr>
              <a:t>Initiation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à la </a:t>
            </a:r>
            <a:r>
              <a:rPr lang="fr-FR" sz="1600" u="sng" dirty="0" smtClean="0">
                <a:latin typeface="Times New Roman" pitchFamily="18" charset="0"/>
                <a:cs typeface="Times New Roman" pitchFamily="18" charset="0"/>
              </a:rPr>
              <a:t>Psychopédagogie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→  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Initiation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  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Psychopédagogie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concepts compris dans « psychopédagogie » à savoir :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→  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Psychologie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  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Pédagogie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définitions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concepts : 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Initiation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Psychopédagogie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Psychologie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Pédagogie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71726" cy="365125"/>
          </a:xfrm>
        </p:spPr>
        <p:txBody>
          <a:bodyPr/>
          <a:lstStyle/>
          <a:p>
            <a:r>
              <a:rPr lang="fr-FR" smtClean="0"/>
              <a:t>21/01/2021_Pr. BOUTALEB Djamila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715272" y="142852"/>
            <a:ext cx="12165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142984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Conduite méthodologique : </a:t>
            </a:r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Compréhension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 l’Intitulé du Séminaire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4768865"/>
          </a:xfrm>
          <a:ln w="28575"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Un intitulé (titre) comprend des concepts-clés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(notions importantes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Chacun des concepts sera décrit et analysé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selon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objectifs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Séminaire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IP et du Master Formation des formateurs.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Ainsi  le séminaire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" Initiation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à la Psychopédagogie" 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(IP) 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    comprend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 concepts-clés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              ↓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11200" dirty="0" smtClean="0">
                <a:latin typeface="Times New Roman" pitchFamily="18" charset="0"/>
                <a:cs typeface="Times New Roman" pitchFamily="18" charset="0"/>
              </a:rPr>
              <a:t>Initiation</a:t>
            </a: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fr-FR" sz="11200" dirty="0" smtClean="0">
                <a:latin typeface="Times New Roman" pitchFamily="18" charset="0"/>
                <a:cs typeface="Times New Roman" pitchFamily="18" charset="0"/>
              </a:rPr>
              <a:t>Psychopédagogie</a:t>
            </a:r>
            <a:endParaRPr lang="fr-FR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542-CB83-47DB-8C1A-B821DDC6102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786710" y="142852"/>
            <a:ext cx="121659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28694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Conduite méthodologique :</a:t>
            </a:r>
            <a:br>
              <a:rPr lang="fr-F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Définitions et Synonymes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  <a:ln w="2857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fr-FR" dirty="0" smtClean="0"/>
              <a:t>Dans un premier temps, nous définirons les mots selon le Dictionnaire de Français Larousse.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(Vous pouvez choisir d’autres dictionnaires).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Par la suite, nous proposerons les définitions des Auteurs en psychologie, pédagogie et psychopédagogie, selon les périodes de recherche : des plus anciens aux plus récents.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786710" y="142852"/>
            <a:ext cx="121659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248" cy="1285884"/>
          </a:xfrm>
          <a:ln w="28575"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Définitions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Synonymes</a:t>
            </a:r>
            <a:br>
              <a:rPr lang="fr-F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100" dirty="0" smtClean="0"/>
              <a:t>                         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selon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dictionnaire de Français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Larousse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fr-FR" sz="2000" dirty="0" smtClean="0">
                <a:hlinkClick r:id="rId2"/>
              </a:rPr>
              <a:t>https</a:t>
            </a:r>
            <a:r>
              <a:rPr lang="fr-FR" sz="2000" dirty="0" smtClean="0">
                <a:hlinkClick r:id="rId2"/>
              </a:rPr>
              <a:t>://www.larousse.fr/dictionnaires/francais</a:t>
            </a:r>
            <a:r>
              <a:rPr lang="fr-FR" sz="2000" dirty="0" smtClean="0">
                <a:hlinkClick r:id="rId2"/>
              </a:rPr>
              <a:t>/</a:t>
            </a:r>
            <a:r>
              <a:rPr lang="fr-FR" sz="2000" dirty="0" smtClean="0"/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consulté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le 19/01/2021)</a:t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785927"/>
            <a:ext cx="8715436" cy="4143404"/>
          </a:xfrm>
          <a:ln w="28575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Initiation</a:t>
            </a:r>
          </a:p>
          <a:p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Définition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« Action de recevoir la connaissance de certaines pratiques »</a:t>
            </a: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Ex 1 : Cours d'initiation à la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phonétique,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initiation aux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neurosciences.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Ex 2 : Initiation à la peinture, Initiation à l’écriture de roman,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600" b="1" cap="all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ynonymes</a:t>
            </a:r>
            <a:r>
              <a:rPr lang="fr-FR" sz="26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cap="all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26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apprentissage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– découverte – formation </a:t>
            </a:r>
            <a:endParaRPr lang="fr-FR" sz="2600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200" b="1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None/>
            </a:pPr>
            <a:endParaRPr lang="fr-FR" b="1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542-CB83-47DB-8C1A-B821DDC6102F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4">
            <a:lum bright="-20000" contrast="40000"/>
          </a:blip>
          <a:srcRect/>
          <a:stretch>
            <a:fillRect/>
          </a:stretch>
        </p:blipFill>
        <p:spPr bwMode="auto">
          <a:xfrm>
            <a:off x="7786710" y="142852"/>
            <a:ext cx="121659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57322"/>
          </a:xfrm>
        </p:spPr>
        <p:txBody>
          <a:bodyPr>
            <a:normAutofit/>
          </a:bodyPr>
          <a:lstStyle/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200" dirty="0" smtClean="0">
                <a:latin typeface="Times New Roman" pitchFamily="18" charset="0"/>
                <a:cs typeface="Times New Roman" pitchFamily="18" charset="0"/>
              </a:rPr>
            </a:b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43051"/>
            <a:ext cx="8715436" cy="4071966"/>
          </a:xfrm>
          <a:ln w="28575">
            <a:solidFill>
              <a:srgbClr val="0070C0"/>
            </a:solidFill>
          </a:ln>
        </p:spPr>
        <p:txBody>
          <a:bodyPr/>
          <a:lstStyle/>
          <a:p>
            <a:pPr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 Psychopédagogie : </a:t>
            </a: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Définition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Pédagogie s'appuyant sur les connaissances scientifiques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acquises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psychologie de l'enfant.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Synonyme 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 n’existe pas de synonyme mais nous pouvons dire :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Psychologie appliquée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C3EE-525C-4F1C-B1CF-83151E012B6E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572396" y="142852"/>
            <a:ext cx="121659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42844" y="142852"/>
            <a:ext cx="88583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                  Définitions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et Synonymes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                    </a:t>
            </a:r>
            <a:r>
              <a:rPr lang="fr-FR" sz="2800" dirty="0" smtClean="0"/>
              <a:t>  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selon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dictionnaire de Français Larousse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dirty="0" smtClean="0">
                <a:hlinkClick r:id="rId3"/>
              </a:rPr>
              <a:t>https</a:t>
            </a:r>
            <a:r>
              <a:rPr lang="fr-FR" dirty="0" smtClean="0">
                <a:hlinkClick r:id="rId3"/>
              </a:rPr>
              <a:t>://www.larousse.fr/dictionnaires/francais</a:t>
            </a:r>
            <a:r>
              <a:rPr lang="fr-FR" dirty="0" smtClean="0">
                <a:hlinkClick r:id="rId3"/>
              </a:rPr>
              <a:t>/</a:t>
            </a:r>
            <a:r>
              <a:rPr lang="fr-FR" dirty="0" smtClean="0"/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consulté le 19/01/2021)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542-CB83-47DB-8C1A-B821DDC6102F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500958" y="214290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4282" y="1714489"/>
            <a:ext cx="8715436" cy="3293209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Psychopédagogie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→ Psychologie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et  Pédagogie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↓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/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LES  CONCEPTS 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DEFINIR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Psychopédagogie</a:t>
            </a:r>
          </a:p>
          <a:p>
            <a:endParaRPr lang="fr-F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Psychologie</a:t>
            </a:r>
          </a:p>
          <a:p>
            <a:endParaRPr lang="fr-FR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Pédagogie</a:t>
            </a:r>
          </a:p>
          <a:p>
            <a:endParaRPr lang="fr-FR" b="1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542-CB83-47DB-8C1A-B821DDC6102F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715272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7478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Conduite méthodologique </a:t>
            </a:r>
            <a:r>
              <a:rPr lang="fr-FR" sz="3600" b="1" dirty="0" smtClean="0"/>
              <a:t>:  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dirty="0" smtClean="0"/>
              <a:t>Consultation sur le Net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citer obligatoirement les sources </a:t>
            </a:r>
          </a:p>
          <a:p>
            <a:pPr>
              <a:buFontTx/>
              <a:buChar char="-"/>
            </a:pPr>
            <a:r>
              <a:rPr lang="fr-FR" dirty="0" smtClean="0"/>
              <a:t>ajouter la date de consultation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800" dirty="0" smtClean="0"/>
              <a:t> Exemple : chercher le mot « psychopédagogie » : </a:t>
            </a:r>
          </a:p>
          <a:p>
            <a:r>
              <a:rPr lang="fr-FR" sz="2800" b="1" dirty="0" smtClean="0"/>
              <a:t> source</a:t>
            </a:r>
            <a:r>
              <a:rPr lang="fr-FR" sz="2800" dirty="0" smtClean="0"/>
              <a:t> :</a:t>
            </a:r>
          </a:p>
          <a:p>
            <a:pPr>
              <a:buNone/>
            </a:pPr>
            <a:r>
              <a:rPr lang="fr-FR" sz="2000" dirty="0" smtClean="0">
                <a:hlinkClick r:id="rId2"/>
              </a:rPr>
              <a:t>https://</a:t>
            </a:r>
            <a:r>
              <a:rPr lang="fr-FR" sz="2000" dirty="0" smtClean="0">
                <a:hlinkClick r:id="rId2"/>
              </a:rPr>
              <a:t>www.larousse.fr/dictionnaires/francais/psychop%C3%A9dagogie/64864</a:t>
            </a:r>
            <a:endParaRPr lang="fr-FR" sz="2000" dirty="0" smtClean="0"/>
          </a:p>
          <a:p>
            <a:pPr>
              <a:buNone/>
            </a:pPr>
            <a:endParaRPr lang="fr-FR" sz="2000" b="1" dirty="0" smtClean="0"/>
          </a:p>
          <a:p>
            <a:r>
              <a:rPr lang="fr-FR" sz="2800" b="1" dirty="0" smtClean="0"/>
              <a:t> date de consultation : </a:t>
            </a:r>
          </a:p>
          <a:p>
            <a:pPr>
              <a:buNone/>
            </a:pPr>
            <a:r>
              <a:rPr lang="fr-FR" sz="2800" dirty="0" smtClean="0"/>
              <a:t>(consulté le </a:t>
            </a:r>
            <a:r>
              <a:rPr lang="fr-FR" sz="2800" dirty="0" smtClean="0"/>
              <a:t>19/01/2021</a:t>
            </a:r>
            <a:r>
              <a:rPr lang="fr-FR" sz="2800" dirty="0" smtClean="0"/>
              <a:t>)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21/01/2021_Pr. BOUTALEB Djamila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542-CB83-47DB-8C1A-B821DDC6102F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7715272" y="14285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768</Words>
  <Application>Microsoft Office PowerPoint</Application>
  <PresentationFormat>Affichage à l'écran (4:3)</PresentationFormat>
  <Paragraphs>208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MASTER 2_Formation des Formateurs </vt:lpstr>
      <vt:lpstr>  1er COURS_Pr. Djamila Boutaleb_21/01/2021    </vt:lpstr>
      <vt:lpstr>                       Conduite méthodologique :                Compréhension de l’Intitulé du Séminaire</vt:lpstr>
      <vt:lpstr>   Conduite méthodologique : Définitions et Synonymes    </vt:lpstr>
      <vt:lpstr>                        Définitions et Synonymes                                 selon le dictionnaire de Français Larousse :                 https://www.larousse.fr/dictionnaires/francais/ (consulté le 19/01/2021)        </vt:lpstr>
      <vt:lpstr> </vt:lpstr>
      <vt:lpstr>Diapositive 7</vt:lpstr>
      <vt:lpstr>       LES  CONCEPTS  A  DEFINIR</vt:lpstr>
      <vt:lpstr> Conduite méthodologique :    Consultation sur le Net  </vt:lpstr>
      <vt:lpstr>  DEFINITIONS  https://fr.wikipedia.org/wiki/Psychop%C3%A9dagogie    (consulté le 20/01/2021)      </vt:lpstr>
      <vt:lpstr>I. PSYCHOPÉDAGOGIE</vt:lpstr>
      <vt:lpstr>  QUELQUES  DEFINITIONS   https://fr.wikipedia.org/wiki/Psychop%C3%A9dagogie    (20/01/2021)   </vt:lpstr>
      <vt:lpstr>Définitions (suite)</vt:lpstr>
      <vt:lpstr>  Outils pédagogiques ?   https://www.psychologue.net/psychopedagogie  (20/01/2021) </vt:lpstr>
      <vt:lpstr> Conduite méthodologique :  Utilité des Outils pédagogiques ?  (Participation des étudiants) </vt:lpstr>
      <vt:lpstr>       Evolution historique de la Psychopédagogie </vt:lpstr>
      <vt:lpstr>    Le champ de la psychopédagogie  utilise les acquis des sciences suivants :    </vt:lpstr>
      <vt:lpstr>Conduite méthodologique  Interdisciplinarité dans la recherche : (Participation des étudiants)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Djamila</dc:creator>
  <cp:lastModifiedBy>Djamila</cp:lastModifiedBy>
  <cp:revision>7</cp:revision>
  <dcterms:created xsi:type="dcterms:W3CDTF">2021-01-27T06:52:15Z</dcterms:created>
  <dcterms:modified xsi:type="dcterms:W3CDTF">2021-02-01T15:08:49Z</dcterms:modified>
</cp:coreProperties>
</file>