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81" r:id="rId11"/>
    <p:sldId id="282" r:id="rId12"/>
    <p:sldId id="28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861B-5ABA-4A21-B7B6-6A8D7028F27E}" type="datetimeFigureOut">
              <a:rPr lang="fr-FR" smtClean="0"/>
              <a:pPr/>
              <a:t>04/12/2021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9C3F-C4B6-4E21-8375-ECB632D3E6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1556792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/>
              <a:t>LA VEILLE </a:t>
            </a:r>
            <a:r>
              <a:rPr lang="fr-FR" sz="6000" dirty="0" smtClean="0"/>
              <a:t>INFORMATIONNELLE</a:t>
            </a:r>
            <a:endParaRPr lang="fr-FR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752475"/>
            <a:ext cx="81724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538163"/>
            <a:ext cx="81248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1153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796916" cy="561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68796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79" y="53694"/>
            <a:ext cx="8678693" cy="64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71" y="332656"/>
            <a:ext cx="869827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88640"/>
            <a:ext cx="892485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09638"/>
            <a:ext cx="88582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64674" cy="585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723900"/>
            <a:ext cx="8239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433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9"/>
            <a:ext cx="9054460" cy="62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76213"/>
            <a:ext cx="90678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65207" cy="458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88424" cy="46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9489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169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219075"/>
            <a:ext cx="90201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00025"/>
            <a:ext cx="89344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332656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Verdana" pitchFamily="34" charset="0"/>
              </a:rPr>
              <a:t>Méthodes de veille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268760"/>
            <a:ext cx="8496944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000" dirty="0">
                <a:latin typeface="Verdana" pitchFamily="34" charset="0"/>
              </a:rPr>
              <a:t>Deux méthodes : Pull et Push</a:t>
            </a:r>
          </a:p>
          <a:p>
            <a:pPr algn="ctr">
              <a:lnSpc>
                <a:spcPct val="80000"/>
              </a:lnSpc>
              <a:defRPr/>
            </a:pPr>
            <a:endParaRPr lang="fr-FR" sz="2800" b="1" dirty="0" smtClean="0">
              <a:latin typeface="Verdan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2800" b="1" dirty="0" smtClean="0">
                <a:latin typeface="Verdana" pitchFamily="34" charset="0"/>
              </a:rPr>
              <a:t>Méthode </a:t>
            </a:r>
            <a:r>
              <a:rPr lang="fr-FR" sz="2800" b="1" dirty="0">
                <a:latin typeface="Verdana" pitchFamily="34" charset="0"/>
              </a:rPr>
              <a:t>Pull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600" dirty="0">
                <a:latin typeface="Verdana" pitchFamily="34" charset="0"/>
              </a:rPr>
              <a:t> 	</a:t>
            </a:r>
          </a:p>
          <a:p>
            <a:pPr>
              <a:lnSpc>
                <a:spcPct val="80000"/>
              </a:lnSpc>
              <a:defRPr/>
            </a:pPr>
            <a:r>
              <a:rPr lang="fr-FR" dirty="0">
                <a:latin typeface="Verdana" pitchFamily="34" charset="0"/>
              </a:rPr>
              <a:t>L’utilisateur va chercher les informations (approche classique : utilisation des moteurs de recherche, revue de presse, lecture de la presse…)</a:t>
            </a:r>
          </a:p>
          <a:p>
            <a:pPr>
              <a:lnSpc>
                <a:spcPct val="80000"/>
              </a:lnSpc>
              <a:defRPr/>
            </a:pPr>
            <a:endParaRPr lang="fr-FR" b="1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Avantages</a:t>
            </a:r>
            <a:r>
              <a:rPr lang="fr-FR" dirty="0">
                <a:latin typeface="Verdana" pitchFamily="34" charset="0"/>
              </a:rPr>
              <a:t> – Information précise car comme l’usager doit effectuer les recherches, il est en mesure d’écarter immédiatement les résultats non pertinents – Pas d’enregistrement requis auprès d’un éditeur ou d’une base de données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Inconvénients</a:t>
            </a:r>
            <a:r>
              <a:rPr lang="fr-FR" dirty="0">
                <a:latin typeface="Verdana" pitchFamily="34" charset="0"/>
              </a:rPr>
              <a:t> – Demande beaucoup de temps – Processus lourd et ennuyeux dont on se lasse rapidement – Veille irrégulière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Moyens / outils</a:t>
            </a:r>
            <a:r>
              <a:rPr lang="fr-FR" dirty="0">
                <a:latin typeface="Verdana" pitchFamily="34" charset="0"/>
              </a:rPr>
              <a:t> : Moteurs de recherches, </a:t>
            </a:r>
            <a:r>
              <a:rPr lang="fr-FR" dirty="0" err="1">
                <a:latin typeface="Verdana" pitchFamily="34" charset="0"/>
              </a:rPr>
              <a:t>métamoteurs</a:t>
            </a:r>
            <a:r>
              <a:rPr lang="fr-FR" dirty="0">
                <a:latin typeface="Verdana" pitchFamily="34" charset="0"/>
              </a:rPr>
              <a:t>, annuaires… Sauvegarder ses stratégies de recherche (dans Word p. ex.) et les relancer dans les bases appropriées – Signets de pages web à revisiter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Conseil</a:t>
            </a:r>
            <a:r>
              <a:rPr lang="fr-FR" dirty="0">
                <a:latin typeface="Verdana" pitchFamily="34" charset="0"/>
              </a:rPr>
              <a:t> : Ne pas attendre trop longtemps entre les interrogations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904875"/>
            <a:ext cx="7972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864096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fr-FR" sz="2800" b="1" dirty="0">
                <a:latin typeface="Verdana" pitchFamily="34" charset="0"/>
              </a:rPr>
              <a:t>Méthode Push</a:t>
            </a:r>
          </a:p>
          <a:p>
            <a:pPr algn="ctr">
              <a:lnSpc>
                <a:spcPct val="80000"/>
              </a:lnSpc>
              <a:defRPr/>
            </a:pPr>
            <a:endParaRPr lang="fr-FR" sz="2800" b="1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dirty="0">
                <a:latin typeface="Verdana" pitchFamily="34" charset="0"/>
              </a:rPr>
              <a:t>Le veilleur va tirer les informations à lui – Push : le service envoie l'information à l’utilisateur. L’information est « poussée » de manière automatique vers le chercheur, en fonction de ses préférences et de critères préétablis par celui-ci. On parle de profils.</a:t>
            </a:r>
          </a:p>
          <a:p>
            <a:pPr algn="ctr">
              <a:lnSpc>
                <a:spcPct val="80000"/>
              </a:lnSpc>
              <a:defRPr/>
            </a:pPr>
            <a:endParaRPr lang="fr-FR" b="1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Avantages</a:t>
            </a:r>
            <a:r>
              <a:rPr lang="fr-FR" dirty="0">
                <a:latin typeface="Verdana" pitchFamily="34" charset="0"/>
              </a:rPr>
              <a:t> : Économie de temps pour le chercheur – Processus automatisé (peu d’efforts requis de la part du chercheur une fois les alertes créées) – Signalement rapide. Choix de la périodicité : quotidien, hebdomadaire ou mensuel selon les sources – Veille régulière.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Inconvénients</a:t>
            </a:r>
            <a:r>
              <a:rPr lang="fr-FR" dirty="0">
                <a:latin typeface="Verdana" pitchFamily="34" charset="0"/>
              </a:rPr>
              <a:t> : Certains outils de recherche n’offrent pas encore ces possibilités de veille. – Risque de se faire submerger par trop de résultats si la stratégie de recherche transformée en alerte n’est pas assez précise (courriels (listes de discussion), spam (éditeurs))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Moyens/outils </a:t>
            </a:r>
            <a:r>
              <a:rPr lang="fr-FR" dirty="0">
                <a:latin typeface="Verdana" pitchFamily="34" charset="0"/>
              </a:rPr>
              <a:t>: Alertes par mail : certains catalogues de bibliothèques, éditeurs, BD bibliogr., etc. – Fils RSS : bibliothèques universitaires, éditeurs, BD bibliographiques, blogs, etc. – Logiciels de surveillance de pages web – Services offerts au centre de documentation (revue de presse).</a:t>
            </a:r>
          </a:p>
          <a:p>
            <a:pPr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Conseils</a:t>
            </a:r>
            <a:r>
              <a:rPr lang="fr-FR" dirty="0">
                <a:latin typeface="Verdana" pitchFamily="34" charset="0"/>
              </a:rPr>
              <a:t> : Soyez sélectifs, car à vouloir trop couvrir de sources, on finit par être inondé et on passe son temps à trier les résultats or « Trop d’info tue l’info ».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2000" b="1" dirty="0">
                <a:latin typeface="Verdana" pitchFamily="34" charset="0"/>
              </a:rPr>
              <a:t>Conclusion</a:t>
            </a:r>
          </a:p>
          <a:p>
            <a:pPr algn="ctr">
              <a:lnSpc>
                <a:spcPct val="90000"/>
              </a:lnSpc>
              <a:defRPr/>
            </a:pPr>
            <a:endParaRPr lang="fr-FR" b="1" dirty="0">
              <a:latin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dirty="0">
                <a:latin typeface="Verdana" pitchFamily="34" charset="0"/>
              </a:rPr>
              <a:t>Doit-on choisir entre la méthode Push ou Pull ? Tout dépend de ce qu’on cherche. Certaines informations ne permettent pas la méthode Push (certaines bases de données).</a:t>
            </a:r>
          </a:p>
          <a:p>
            <a:pPr>
              <a:lnSpc>
                <a:spcPct val="9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dirty="0">
                <a:latin typeface="Verdana" pitchFamily="34" charset="0"/>
              </a:rPr>
              <a:t>La dimension humaine de la veille est importante (pertinence des informations, temps consacré).</a:t>
            </a:r>
          </a:p>
          <a:p>
            <a:pPr>
              <a:lnSpc>
                <a:spcPct val="9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dirty="0">
                <a:latin typeface="Verdana" pitchFamily="34" charset="0"/>
              </a:rPr>
              <a:t>Attention également au tout logiciel. Sans une bonne organisation, un logiciel est un outil inefficace.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400175"/>
            <a:ext cx="80676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128713"/>
            <a:ext cx="7905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61963"/>
            <a:ext cx="81438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38188"/>
            <a:ext cx="80772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764704"/>
            <a:ext cx="8496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fr-FR" b="1" dirty="0" smtClean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fr-FR" b="1" dirty="0" smtClean="0">
                <a:latin typeface="Verdana" pitchFamily="34" charset="0"/>
              </a:rPr>
              <a:t>Veille </a:t>
            </a:r>
            <a:r>
              <a:rPr lang="fr-FR" b="1" dirty="0">
                <a:latin typeface="Verdana" pitchFamily="34" charset="0"/>
              </a:rPr>
              <a:t>scientifique</a:t>
            </a:r>
            <a:r>
              <a:rPr lang="fr-FR" dirty="0">
                <a:latin typeface="Verdana" pitchFamily="34" charset="0"/>
              </a:rPr>
              <a:t> : autour des avancées en sciences, techniques, technologies, procédés et méthodes.</a:t>
            </a:r>
          </a:p>
          <a:p>
            <a:pPr algn="just">
              <a:lnSpc>
                <a:spcPct val="80000"/>
              </a:lnSpc>
              <a:defRPr/>
            </a:pPr>
            <a:endParaRPr lang="fr-FR" dirty="0" smtClean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Veille commerciale et concurrentielle</a:t>
            </a:r>
            <a:r>
              <a:rPr lang="fr-FR" dirty="0">
                <a:latin typeface="Verdana" pitchFamily="34" charset="0"/>
              </a:rPr>
              <a:t> : autour des aspects commerciaux (marchés, clients, méthodes) et concurrentiels (concurrents, nouveaux entrants, nouveaux produits, relations clients et fournisseurs).</a:t>
            </a:r>
          </a:p>
          <a:p>
            <a:pPr algn="just">
              <a:lnSpc>
                <a:spcPct val="80000"/>
              </a:lnSpc>
              <a:defRPr/>
            </a:pPr>
            <a:endParaRPr lang="fr-FR" dirty="0" smtClean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Veille sociétale</a:t>
            </a:r>
            <a:r>
              <a:rPr lang="fr-FR" dirty="0">
                <a:latin typeface="Verdana" pitchFamily="34" charset="0"/>
              </a:rPr>
              <a:t> : autour des facteurs culturels, politiques, sociaux, historiques, acteurs institutionnels, opinion publique, réglementation, environnement.</a:t>
            </a:r>
          </a:p>
          <a:p>
            <a:pPr algn="just">
              <a:lnSpc>
                <a:spcPct val="80000"/>
              </a:lnSpc>
              <a:defRPr/>
            </a:pPr>
            <a:endParaRPr lang="fr-FR" dirty="0" smtClean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Veille stratégique</a:t>
            </a:r>
            <a:r>
              <a:rPr lang="fr-FR" dirty="0">
                <a:latin typeface="Verdana" pitchFamily="34" charset="0"/>
              </a:rPr>
              <a:t> : approche plus globale qui doit fédérer les différents types de veille de l’entreprise et intégrer la dimension stratégique. Démarche plus orientée vers l’action</a:t>
            </a:r>
          </a:p>
          <a:p>
            <a:pPr algn="just">
              <a:lnSpc>
                <a:spcPct val="80000"/>
              </a:lnSpc>
              <a:defRPr/>
            </a:pPr>
            <a:endParaRPr lang="fr-FR" dirty="0" smtClean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fr-FR" dirty="0">
              <a:latin typeface="Verdana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fr-FR" b="1" dirty="0">
                <a:latin typeface="Verdana" pitchFamily="34" charset="0"/>
              </a:rPr>
              <a:t>la veille institutionnelle</a:t>
            </a:r>
            <a:r>
              <a:rPr lang="fr-FR" dirty="0">
                <a:latin typeface="Verdana" pitchFamily="34" charset="0"/>
              </a:rPr>
              <a:t> : pour s'assurer du respect ou de la mise à jour des statuts et des missions en fonction des évolutions de contexte.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485900"/>
            <a:ext cx="8096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105</Words>
  <Application>Microsoft Office PowerPoint</Application>
  <PresentationFormat>Affichage à l'écran (4:3)</PresentationFormat>
  <Paragraphs>47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benzine</cp:lastModifiedBy>
  <cp:revision>16</cp:revision>
  <dcterms:created xsi:type="dcterms:W3CDTF">2013-11-26T09:32:21Z</dcterms:created>
  <dcterms:modified xsi:type="dcterms:W3CDTF">2021-12-04T07:27:17Z</dcterms:modified>
</cp:coreProperties>
</file>