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8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89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25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6981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919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491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436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932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8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36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42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56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61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60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52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9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7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226EB-B9AD-4E02-AF16-E9B0A8E6740D}" type="datetimeFigureOut">
              <a:rPr lang="fr-FR" smtClean="0"/>
              <a:t>12/12/2020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68061C-0FC4-4781-A506-F3E125A3C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B3DEE5-9DFB-4C52-897B-25C59125A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191492"/>
            <a:ext cx="8915399" cy="3585890"/>
          </a:xfrm>
        </p:spPr>
        <p:txBody>
          <a:bodyPr>
            <a:normAutofit/>
          </a:bodyPr>
          <a:lstStyle/>
          <a:p>
            <a:pPr algn="ctr"/>
            <a:r>
              <a:rPr lang="ar-DZ" sz="4400" dirty="0">
                <a:solidFill>
                  <a:schemeClr val="tx1"/>
                </a:solidFill>
              </a:rPr>
              <a:t>جامعة وهران 2. كلية العلوم الاجتماعية. شعبة علم السكان </a:t>
            </a:r>
            <a:br>
              <a:rPr lang="ar-DZ" dirty="0">
                <a:solidFill>
                  <a:srgbClr val="FF0000"/>
                </a:solidFill>
              </a:rPr>
            </a:br>
            <a:r>
              <a:rPr lang="ar-DZ" dirty="0">
                <a:solidFill>
                  <a:srgbClr val="FF0000"/>
                </a:solidFill>
              </a:rPr>
              <a:t> مادة الإحصاء الرياضي و تطبيق الاختبارات الإحصائية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518F477-B371-4D1F-8D95-2BC4E99396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DZ" dirty="0"/>
              <a:t>د. راشدي خضرة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748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A82B15-3214-494F-8067-55280A366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pPr algn="ctr"/>
            <a:r>
              <a:rPr lang="ar-DZ" b="1" dirty="0"/>
              <a:t>تقديم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244CF7-35DB-486D-BF35-211D69B09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71600"/>
            <a:ext cx="8915400" cy="4539622"/>
          </a:xfrm>
        </p:spPr>
        <p:txBody>
          <a:bodyPr/>
          <a:lstStyle/>
          <a:p>
            <a:pPr algn="r" rtl="1"/>
            <a:r>
              <a:rPr lang="ar-DZ" sz="2800" dirty="0"/>
              <a:t>عنوان الماستر : ديموغرافيا اجتماعية </a:t>
            </a:r>
          </a:p>
          <a:p>
            <a:pPr algn="r" rtl="1"/>
            <a:r>
              <a:rPr lang="ar-DZ" sz="2800" dirty="0"/>
              <a:t>السداسي 1: </a:t>
            </a:r>
            <a:r>
              <a:rPr lang="fr-FR" sz="2800" dirty="0"/>
              <a:t>S1</a:t>
            </a:r>
            <a:endParaRPr lang="ar-DZ" sz="2800" dirty="0"/>
          </a:p>
          <a:p>
            <a:pPr algn="r" rtl="1"/>
            <a:r>
              <a:rPr lang="ar-DZ" sz="2800" dirty="0"/>
              <a:t>الوحدة : وحدة التعليم المنهجية </a:t>
            </a:r>
          </a:p>
          <a:p>
            <a:pPr algn="r" rtl="1"/>
            <a:r>
              <a:rPr lang="ar-DZ" sz="2800" dirty="0"/>
              <a:t>المادة  : الإحصاء الرياضي تطبيق الاختبارات الإحصائية </a:t>
            </a:r>
            <a:endParaRPr lang="fr-FR" sz="2800" dirty="0"/>
          </a:p>
          <a:p>
            <a:pPr algn="just" rtl="1"/>
            <a:r>
              <a:rPr lang="ar-DZ" sz="2800" dirty="0"/>
              <a:t>الرمز : </a:t>
            </a:r>
            <a:r>
              <a:rPr lang="fr-FR" sz="2800" dirty="0" err="1"/>
              <a:t>Stamat</a:t>
            </a:r>
            <a:r>
              <a:rPr lang="fr-FR" sz="2800" dirty="0"/>
              <a:t>-Test</a:t>
            </a:r>
            <a:endParaRPr lang="ar-DZ" sz="2800" dirty="0"/>
          </a:p>
          <a:p>
            <a:pPr algn="r" rtl="1"/>
            <a:r>
              <a:rPr lang="ar-DZ" sz="2800" dirty="0"/>
              <a:t>الرصيد : 3</a:t>
            </a:r>
          </a:p>
          <a:p>
            <a:pPr algn="r" rtl="1"/>
            <a:r>
              <a:rPr lang="ar-DZ" sz="2800" dirty="0"/>
              <a:t>المعامل: 1</a:t>
            </a: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535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0FCE5-9E97-44AB-B2E1-8BD310607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/>
              <a:t>اهداف التعليم</a:t>
            </a:r>
            <a:br>
              <a:rPr lang="ar-DZ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34FE2B-9D20-439E-94C8-0CC532FC5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DZ" sz="3200" dirty="0"/>
              <a:t>يزود المقياس الطلبة بمعارف و مهارات في ميدان الإحصاء الاستدلالي. </a:t>
            </a:r>
          </a:p>
          <a:p>
            <a:pPr marL="0" indent="0" algn="just" rtl="1">
              <a:buNone/>
            </a:pPr>
            <a:r>
              <a:rPr lang="ar-DZ" sz="3200" dirty="0"/>
              <a:t>يتعرف على المجموعات ، على  التحليل التوافقي ونظرية الاحتمالات و على التوزيعات الاحتمالية</a:t>
            </a:r>
          </a:p>
          <a:p>
            <a:pPr marL="0" indent="0" algn="just" rtl="1">
              <a:buNone/>
            </a:pPr>
            <a:r>
              <a:rPr lang="ar-DZ" sz="3200" dirty="0"/>
              <a:t>يتعرف الطالب على الانحدار و تحليل التباين و بعض الاختبارات الإحصائية الأخرى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036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E00D2C-F171-458A-9B8A-8592472C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/>
              <a:t>المعارف المسبقة المطلوبة</a:t>
            </a:r>
            <a:br>
              <a:rPr lang="ar-DZ" b="1" dirty="0"/>
            </a:b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D69A57-E903-47A2-BD6A-FA6E8C8CA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DZ" sz="3200" dirty="0"/>
              <a:t>يزود المقياس الطلبة بأفاق جديدة في المعالجة الإحصائية للبيانات ، لأنه امتداد تراكمي للمقرر السابق .</a:t>
            </a:r>
          </a:p>
          <a:p>
            <a:pPr marL="0" indent="0" algn="just" rtl="1">
              <a:buNone/>
            </a:pPr>
            <a:r>
              <a:rPr lang="ar-DZ" sz="3200" dirty="0"/>
              <a:t>لا يمكن باي شكل إعادة مواضيع من مقررات السداسي الأول الا اذا ذكرت بغرض التتمة.</a:t>
            </a:r>
          </a:p>
        </p:txBody>
      </p:sp>
    </p:spTree>
    <p:extLst>
      <p:ext uri="{BB962C8B-B14F-4D97-AF65-F5344CB8AC3E}">
        <p14:creationId xmlns:p14="http://schemas.microsoft.com/office/powerpoint/2010/main" val="3047895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DB42BE-2978-496D-8B91-F7BB52012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/>
              <a:t>محتوى المادة</a:t>
            </a:r>
            <a:br>
              <a:rPr lang="ar-DZ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C0AAE8-948F-4C0A-9180-EF93D0C95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25636"/>
          </a:xfrm>
        </p:spPr>
        <p:txBody>
          <a:bodyPr>
            <a:noAutofit/>
          </a:bodyPr>
          <a:lstStyle/>
          <a:p>
            <a:pPr algn="r" rtl="1">
              <a:buFont typeface="+mj-lt"/>
              <a:buAutoNum type="arabicPeriod"/>
            </a:pPr>
            <a:r>
              <a:rPr lang="ar-DZ" sz="2400" dirty="0"/>
              <a:t>نظرية المجموعات</a:t>
            </a:r>
          </a:p>
          <a:p>
            <a:pPr algn="r" rtl="1">
              <a:buFont typeface="+mj-lt"/>
              <a:buAutoNum type="arabicPeriod"/>
            </a:pPr>
            <a:r>
              <a:rPr lang="ar-DZ" sz="2400" dirty="0"/>
              <a:t>التحارب العشوائية و الأحداث </a:t>
            </a:r>
          </a:p>
          <a:p>
            <a:pPr algn="r" rtl="1">
              <a:buFont typeface="+mj-lt"/>
              <a:buAutoNum type="arabicPeriod"/>
            </a:pPr>
            <a:r>
              <a:rPr lang="ar-DZ" sz="2400" dirty="0"/>
              <a:t>التحاليل التوافقي او أساليب العد</a:t>
            </a:r>
          </a:p>
          <a:p>
            <a:pPr algn="r" rtl="1">
              <a:buFont typeface="+mj-lt"/>
              <a:buAutoNum type="arabicPeriod"/>
            </a:pPr>
            <a:r>
              <a:rPr lang="ar-DZ" sz="2400" dirty="0"/>
              <a:t>نظرية الاحتمالات</a:t>
            </a:r>
          </a:p>
          <a:p>
            <a:pPr algn="r" rtl="1">
              <a:buFont typeface="+mj-lt"/>
              <a:buAutoNum type="arabicPeriod"/>
            </a:pPr>
            <a:r>
              <a:rPr lang="ar-DZ" sz="2400" dirty="0"/>
              <a:t>المتغير العشوائي و التوزيعات الاحتمالية</a:t>
            </a:r>
          </a:p>
          <a:p>
            <a:pPr algn="r" rtl="1">
              <a:buFont typeface="+mj-lt"/>
              <a:buAutoNum type="arabicPeriod"/>
            </a:pPr>
            <a:r>
              <a:rPr lang="ar-DZ" sz="2400" dirty="0"/>
              <a:t>التقدير</a:t>
            </a:r>
          </a:p>
          <a:p>
            <a:pPr algn="r" rtl="1">
              <a:buFont typeface="+mj-lt"/>
              <a:buAutoNum type="arabicPeriod"/>
            </a:pPr>
            <a:r>
              <a:rPr lang="ar-DZ" sz="2400" dirty="0"/>
              <a:t>اختبار الفروض </a:t>
            </a:r>
            <a:r>
              <a:rPr lang="ar-DZ" sz="2400" dirty="0" err="1"/>
              <a:t>المعلمية</a:t>
            </a:r>
            <a:endParaRPr lang="ar-DZ" sz="2400" dirty="0"/>
          </a:p>
          <a:p>
            <a:pPr algn="r" rtl="1">
              <a:buFont typeface="+mj-lt"/>
              <a:buAutoNum type="arabicPeriod"/>
            </a:pPr>
            <a:r>
              <a:rPr lang="ar-DZ" sz="2400" dirty="0"/>
              <a:t>اختبار الفروض اللامعلمية</a:t>
            </a:r>
          </a:p>
        </p:txBody>
      </p:sp>
    </p:spTree>
    <p:extLst>
      <p:ext uri="{BB962C8B-B14F-4D97-AF65-F5344CB8AC3E}">
        <p14:creationId xmlns:p14="http://schemas.microsoft.com/office/powerpoint/2010/main" val="305877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A91006-AD0A-4DC3-8847-915E7FD4D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/>
              <a:t>طرائق التقييم</a:t>
            </a:r>
            <a:r>
              <a:rPr lang="ar-DZ" sz="2800" b="1" dirty="0"/>
              <a:t>( مراقبة مستمرة+ امتحان)</a:t>
            </a:r>
            <a:endParaRPr lang="fr-FR" sz="28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7EB9A3-E763-4606-A972-787707CB7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DZ" sz="2800" dirty="0"/>
              <a:t>يعتمد التقييم على سلاسل تمارين تغطي المقرر.</a:t>
            </a:r>
          </a:p>
          <a:p>
            <a:pPr marL="0" indent="0" algn="just" rtl="1">
              <a:buNone/>
            </a:pPr>
            <a:r>
              <a:rPr lang="ar-DZ" sz="2800" dirty="0"/>
              <a:t> يحمل الطالب التمارين دوريا من موقع الكلية.</a:t>
            </a:r>
          </a:p>
          <a:p>
            <a:pPr marL="0" indent="0" algn="just" rtl="1">
              <a:buNone/>
            </a:pPr>
            <a:r>
              <a:rPr lang="ar-DZ" sz="2800" dirty="0"/>
              <a:t> يختار الطلبة عشوائيا لتصحيح نماذج التمارين اتناء حصص الاعمال الموجهة كما في السداسي الأول .و تؤخذ بقية الاعمال للتصحيح لتمنح علامة.</a:t>
            </a:r>
          </a:p>
          <a:p>
            <a:pPr marL="0" indent="0" algn="just" rtl="1">
              <a:buNone/>
            </a:pPr>
            <a:r>
              <a:rPr lang="ar-DZ" sz="2800" dirty="0"/>
              <a:t> في اخر السداسي تسلم علامة واحدة للمقياس بناء على متوسط علامات الاعمال التطبيقية و امتحان نهاية السداسي.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1418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9C871-F62F-42F5-A291-911716EFB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9890"/>
          </a:xfrm>
        </p:spPr>
        <p:txBody>
          <a:bodyPr/>
          <a:lstStyle/>
          <a:p>
            <a:pPr algn="r" rtl="1"/>
            <a:r>
              <a:rPr lang="ar-DZ" b="1" dirty="0"/>
              <a:t>المراجع</a:t>
            </a:r>
            <a:r>
              <a:rPr lang="ar-DZ" dirty="0"/>
              <a:t>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4FAC2F-6667-47ED-9720-C5AA02727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4387222"/>
          </a:xfrm>
        </p:spPr>
        <p:txBody>
          <a:bodyPr/>
          <a:lstStyle/>
          <a:p>
            <a:pPr algn="just" rtl="1">
              <a:buFont typeface="+mj-lt"/>
              <a:buAutoNum type="arabicPeriod"/>
            </a:pPr>
            <a:r>
              <a:rPr lang="ar-DZ" dirty="0"/>
              <a:t>أماني موسى محمد( 2007), التحليل الاحصائي للبيانات , مركز تطوير الدراسات العليا والبحوث ,كلية الهندسة ,جامعة القاهرة </a:t>
            </a:r>
          </a:p>
          <a:p>
            <a:pPr algn="just" rtl="1">
              <a:buFont typeface="+mj-lt"/>
              <a:buAutoNum type="arabicPeriod"/>
            </a:pPr>
            <a:r>
              <a:rPr lang="ar-DZ" dirty="0"/>
              <a:t>امتثال محمد حسن و اخرون ( 2012),مقدمة في أساليب الإحصاء الاستدلالي والتنبؤ,ط1,مكتبة الوفاء القانونية  الإسكندرية </a:t>
            </a:r>
          </a:p>
          <a:p>
            <a:pPr algn="just" rtl="1">
              <a:buFont typeface="+mj-lt"/>
              <a:buAutoNum type="arabicPeriod"/>
            </a:pPr>
            <a:r>
              <a:rPr lang="ar-DZ" dirty="0"/>
              <a:t>اياد محمد </a:t>
            </a:r>
            <a:r>
              <a:rPr lang="ar-DZ" dirty="0" err="1"/>
              <a:t>الهوبي</a:t>
            </a:r>
            <a:r>
              <a:rPr lang="ar-DZ" dirty="0"/>
              <a:t> ( 2017) . مبادئ الإحصاء و الإحصاء الحيوي .ط1. الكلية الجامعية للعلوم والتكنولوجيا .خان يونس .</a:t>
            </a:r>
          </a:p>
          <a:p>
            <a:pPr algn="just" rtl="1">
              <a:buFont typeface="+mj-lt"/>
              <a:buAutoNum type="arabicPeriod"/>
            </a:pPr>
            <a:r>
              <a:rPr lang="ar-DZ" dirty="0"/>
              <a:t>اياد محمد </a:t>
            </a:r>
            <a:r>
              <a:rPr lang="ar-DZ" dirty="0" err="1"/>
              <a:t>الهوبي</a:t>
            </a:r>
            <a:r>
              <a:rPr lang="ar-DZ" dirty="0"/>
              <a:t> ( 2017) . الإحصاء التطبيقي .ط1. الكلية الجامعية للعلوم و التكنولوجيا .خان يونس .</a:t>
            </a:r>
          </a:p>
          <a:p>
            <a:pPr algn="just" rtl="1">
              <a:buFont typeface="+mj-lt"/>
              <a:buAutoNum type="arabicPeriod"/>
            </a:pPr>
            <a:r>
              <a:rPr lang="ar-DZ" dirty="0"/>
              <a:t>محمد أبو يوسف (1989) . الإحصاء في البحوث العلمية . المكتبة الاكاديمية .القاهرة .</a:t>
            </a:r>
          </a:p>
          <a:p>
            <a:pPr algn="just" rtl="1">
              <a:buFont typeface="+mj-lt"/>
              <a:buAutoNum type="arabicPeriod"/>
            </a:pPr>
            <a:r>
              <a:rPr lang="ar-DZ" dirty="0"/>
              <a:t>محمد حسين محمد رشيد (2007) . الإحصاء الوصفي و التطبيقي و الحيوي. دار صفاء. عمان .</a:t>
            </a:r>
          </a:p>
          <a:p>
            <a:pPr algn="just" rtl="1">
              <a:buFont typeface="+mj-lt"/>
              <a:buAutoNum type="arabicPeriod"/>
            </a:pPr>
            <a:r>
              <a:rPr lang="ar-DZ" dirty="0"/>
              <a:t>محمد صبيحي أبو صالح ، عدنان محمد عوض (1990) مقدمة في الإحصاء. الأردن .</a:t>
            </a:r>
            <a:endParaRPr lang="fr-FR" dirty="0"/>
          </a:p>
          <a:p>
            <a:pPr algn="r" rtl="1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564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E88394-6D73-4222-B54F-B6971CA8C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4472"/>
          </a:xfrm>
        </p:spPr>
        <p:txBody>
          <a:bodyPr/>
          <a:lstStyle/>
          <a:p>
            <a:pPr algn="ctr"/>
            <a:r>
              <a:rPr lang="ar-DZ" b="1" dirty="0"/>
              <a:t>هام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95D9C9-9841-4A10-BD03-1B0CA9B39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73382"/>
            <a:ext cx="8915400" cy="413784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DZ" sz="3200" dirty="0"/>
              <a:t>من الضروري جدا ان يتابع الطالب المحاضرات بتسلسل بسبب ارتباطها  ببعضها البعض وبالمعارف المسبقة 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664696438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</TotalTime>
  <Words>384</Words>
  <Application>Microsoft Office PowerPoint</Application>
  <PresentationFormat>Grand écran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Brin</vt:lpstr>
      <vt:lpstr>جامعة وهران 2. كلية العلوم الاجتماعية. شعبة علم السكان   مادة الإحصاء الرياضي و تطبيق الاختبارات الإحصائية </vt:lpstr>
      <vt:lpstr>تقديم </vt:lpstr>
      <vt:lpstr>اهداف التعليم </vt:lpstr>
      <vt:lpstr>المعارف المسبقة المطلوبة </vt:lpstr>
      <vt:lpstr>محتوى المادة </vt:lpstr>
      <vt:lpstr>طرائق التقييم( مراقبة مستمرة+ امتحان)</vt:lpstr>
      <vt:lpstr>المراجع </vt:lpstr>
      <vt:lpstr>هام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uhhkj</dc:title>
  <dc:creator>DELL</dc:creator>
  <cp:lastModifiedBy>DELL</cp:lastModifiedBy>
  <cp:revision>7</cp:revision>
  <dcterms:created xsi:type="dcterms:W3CDTF">2020-12-12T08:39:25Z</dcterms:created>
  <dcterms:modified xsi:type="dcterms:W3CDTF">2020-12-12T17:28:42Z</dcterms:modified>
</cp:coreProperties>
</file>