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84" r:id="rId3"/>
    <p:sldId id="283" r:id="rId4"/>
    <p:sldId id="257" r:id="rId5"/>
    <p:sldId id="287" r:id="rId6"/>
    <p:sldId id="288" r:id="rId7"/>
    <p:sldId id="289" r:id="rId8"/>
    <p:sldId id="290" r:id="rId9"/>
    <p:sldId id="291" r:id="rId10"/>
    <p:sldId id="292" r:id="rId11"/>
    <p:sldId id="293"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60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07/01/2021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07/01/2021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07/01/2021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p>
        </p:txBody>
      </p:sp>
      <p:sp>
        <p:nvSpPr>
          <p:cNvPr id="3" name="Sous-titr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p>
        </p:txBody>
      </p:sp>
      <p:sp>
        <p:nvSpPr>
          <p:cNvPr id="4"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F46EEDAB-C40A-4FF0-96C3-D25D09F821A5}" type="slidenum">
              <a:rPr lang="fr-FR" altLang="fr-FR"/>
              <a:pPr>
                <a:defRPr/>
              </a:pPr>
              <a:t>‹N°›</a:t>
            </a:fld>
            <a:endParaRPr lang="fr-FR" altLang="fr-FR"/>
          </a:p>
        </p:txBody>
      </p:sp>
    </p:spTree>
    <p:extLst>
      <p:ext uri="{BB962C8B-B14F-4D97-AF65-F5344CB8AC3E}">
        <p14:creationId xmlns:p14="http://schemas.microsoft.com/office/powerpoint/2010/main" val="4453831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50555D0F-F464-4950-B6B9-2E4E8232328D}" type="slidenum">
              <a:rPr lang="fr-FR" altLang="fr-FR"/>
              <a:pPr>
                <a:defRPr/>
              </a:pPr>
              <a:t>‹N°›</a:t>
            </a:fld>
            <a:endParaRPr lang="fr-FR" altLang="fr-FR"/>
          </a:p>
        </p:txBody>
      </p:sp>
    </p:spTree>
    <p:extLst>
      <p:ext uri="{BB962C8B-B14F-4D97-AF65-F5344CB8AC3E}">
        <p14:creationId xmlns:p14="http://schemas.microsoft.com/office/powerpoint/2010/main" val="31004156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709739"/>
            <a:ext cx="7886700" cy="2852737"/>
          </a:xfrm>
        </p:spPr>
        <p:txBody>
          <a:bodyPr anchor="b"/>
          <a:lstStyle>
            <a:lvl1pPr>
              <a:defRPr sz="4500"/>
            </a:lvl1pPr>
          </a:lstStyle>
          <a:p>
            <a:r>
              <a:rPr lang="fr-FR"/>
              <a:t>Modifiez le style du titre</a:t>
            </a:r>
          </a:p>
        </p:txBody>
      </p:sp>
      <p:sp>
        <p:nvSpPr>
          <p:cNvPr id="3" name="Espace réservé du texte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2C9B6C46-C857-4FD7-97A8-A5133812C9DA}" type="slidenum">
              <a:rPr lang="fr-FR" altLang="fr-FR"/>
              <a:pPr>
                <a:defRPr/>
              </a:pPr>
              <a:t>‹N°›</a:t>
            </a:fld>
            <a:endParaRPr lang="fr-FR" altLang="fr-FR"/>
          </a:p>
        </p:txBody>
      </p:sp>
    </p:spTree>
    <p:extLst>
      <p:ext uri="{BB962C8B-B14F-4D97-AF65-F5344CB8AC3E}">
        <p14:creationId xmlns:p14="http://schemas.microsoft.com/office/powerpoint/2010/main" val="17214982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pPr>
              <a:defRPr/>
            </a:pPr>
            <a:fld id="{03D1DFF0-E858-4D93-9E16-C2666C79D790}" type="slidenum">
              <a:rPr lang="fr-FR" altLang="fr-FR"/>
              <a:pPr>
                <a:defRPr/>
              </a:pPr>
              <a:t>‹N°›</a:t>
            </a:fld>
            <a:endParaRPr lang="fr-FR" altLang="fr-FR"/>
          </a:p>
        </p:txBody>
      </p:sp>
    </p:spTree>
    <p:extLst>
      <p:ext uri="{BB962C8B-B14F-4D97-AF65-F5344CB8AC3E}">
        <p14:creationId xmlns:p14="http://schemas.microsoft.com/office/powerpoint/2010/main" val="39533693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29841" y="365126"/>
            <a:ext cx="7886700" cy="1325563"/>
          </a:xfrm>
        </p:spPr>
        <p:txBody>
          <a:bodyPr/>
          <a:lstStyle/>
          <a:p>
            <a:r>
              <a:rPr lang="fr-FR"/>
              <a:t>Modifiez le style du titre</a:t>
            </a:r>
          </a:p>
        </p:txBody>
      </p:sp>
      <p:sp>
        <p:nvSpPr>
          <p:cNvPr id="3" name="Espace réservé du texte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Espace réservé du contenu 3"/>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Espace réservé du contenu 5"/>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8"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9" name="Espace réservé du numéro de diapositive 5"/>
          <p:cNvSpPr>
            <a:spLocks noGrp="1"/>
          </p:cNvSpPr>
          <p:nvPr>
            <p:ph type="sldNum" sz="quarter" idx="12"/>
          </p:nvPr>
        </p:nvSpPr>
        <p:spPr/>
        <p:txBody>
          <a:bodyPr/>
          <a:lstStyle>
            <a:lvl1pPr>
              <a:defRPr/>
            </a:lvl1pPr>
          </a:lstStyle>
          <a:p>
            <a:pPr>
              <a:defRPr/>
            </a:pPr>
            <a:fld id="{A875891F-B0CA-4152-8FD3-6EAD123D3B2F}" type="slidenum">
              <a:rPr lang="fr-FR" altLang="fr-FR"/>
              <a:pPr>
                <a:defRPr/>
              </a:pPr>
              <a:t>‹N°›</a:t>
            </a:fld>
            <a:endParaRPr lang="fr-FR" altLang="fr-FR"/>
          </a:p>
        </p:txBody>
      </p:sp>
    </p:spTree>
    <p:extLst>
      <p:ext uri="{BB962C8B-B14F-4D97-AF65-F5344CB8AC3E}">
        <p14:creationId xmlns:p14="http://schemas.microsoft.com/office/powerpoint/2010/main" val="32561060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4"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5" name="Espace réservé du numéro de diapositive 5"/>
          <p:cNvSpPr>
            <a:spLocks noGrp="1"/>
          </p:cNvSpPr>
          <p:nvPr>
            <p:ph type="sldNum" sz="quarter" idx="12"/>
          </p:nvPr>
        </p:nvSpPr>
        <p:spPr/>
        <p:txBody>
          <a:bodyPr/>
          <a:lstStyle>
            <a:lvl1pPr>
              <a:defRPr/>
            </a:lvl1pPr>
          </a:lstStyle>
          <a:p>
            <a:pPr>
              <a:defRPr/>
            </a:pPr>
            <a:fld id="{82E4E907-513F-4B6A-9E41-FE699DE0701D}" type="slidenum">
              <a:rPr lang="fr-FR" altLang="fr-FR"/>
              <a:pPr>
                <a:defRPr/>
              </a:pPr>
              <a:t>‹N°›</a:t>
            </a:fld>
            <a:endParaRPr lang="fr-FR" altLang="fr-FR"/>
          </a:p>
        </p:txBody>
      </p:sp>
    </p:spTree>
    <p:extLst>
      <p:ext uri="{BB962C8B-B14F-4D97-AF65-F5344CB8AC3E}">
        <p14:creationId xmlns:p14="http://schemas.microsoft.com/office/powerpoint/2010/main" val="24706519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3"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4" name="Espace réservé du numéro de diapositive 5"/>
          <p:cNvSpPr>
            <a:spLocks noGrp="1"/>
          </p:cNvSpPr>
          <p:nvPr>
            <p:ph type="sldNum" sz="quarter" idx="12"/>
          </p:nvPr>
        </p:nvSpPr>
        <p:spPr/>
        <p:txBody>
          <a:bodyPr/>
          <a:lstStyle>
            <a:lvl1pPr>
              <a:defRPr/>
            </a:lvl1pPr>
          </a:lstStyle>
          <a:p>
            <a:pPr>
              <a:defRPr/>
            </a:pPr>
            <a:fld id="{C28EEDD9-4E13-428F-81DF-B9EF3355FD36}" type="slidenum">
              <a:rPr lang="fr-FR" altLang="fr-FR"/>
              <a:pPr>
                <a:defRPr/>
              </a:pPr>
              <a:t>‹N°›</a:t>
            </a:fld>
            <a:endParaRPr lang="fr-FR" altLang="fr-FR"/>
          </a:p>
        </p:txBody>
      </p:sp>
    </p:spTree>
    <p:extLst>
      <p:ext uri="{BB962C8B-B14F-4D97-AF65-F5344CB8AC3E}">
        <p14:creationId xmlns:p14="http://schemas.microsoft.com/office/powerpoint/2010/main" val="40561570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du conten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pPr>
              <a:defRPr/>
            </a:pPr>
            <a:fld id="{17F97936-F82F-4AA6-9AF0-3A07F0A7678A}" type="slidenum">
              <a:rPr lang="fr-FR" altLang="fr-FR"/>
              <a:pPr>
                <a:defRPr/>
              </a:pPr>
              <a:t>‹N°›</a:t>
            </a:fld>
            <a:endParaRPr lang="fr-FR" altLang="fr-FR"/>
          </a:p>
        </p:txBody>
      </p:sp>
    </p:spTree>
    <p:extLst>
      <p:ext uri="{BB962C8B-B14F-4D97-AF65-F5344CB8AC3E}">
        <p14:creationId xmlns:p14="http://schemas.microsoft.com/office/powerpoint/2010/main" val="3273339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07/01/2021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pour une image  2"/>
          <p:cNvSpPr>
            <a:spLocks noGrp="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fr-FR" noProof="0"/>
          </a:p>
        </p:txBody>
      </p:sp>
      <p:sp>
        <p:nvSpPr>
          <p:cNvPr id="4" name="Espace réservé du texte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pPr>
              <a:defRPr/>
            </a:pPr>
            <a:fld id="{750CD20B-4949-411A-B748-0D477E2FE5AB}" type="slidenum">
              <a:rPr lang="fr-FR" altLang="fr-FR"/>
              <a:pPr>
                <a:defRPr/>
              </a:pPr>
              <a:t>‹N°›</a:t>
            </a:fld>
            <a:endParaRPr lang="fr-FR" altLang="fr-FR"/>
          </a:p>
        </p:txBody>
      </p:sp>
    </p:spTree>
    <p:extLst>
      <p:ext uri="{BB962C8B-B14F-4D97-AF65-F5344CB8AC3E}">
        <p14:creationId xmlns:p14="http://schemas.microsoft.com/office/powerpoint/2010/main" val="20549613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9252C917-500E-46FA-A170-CECF036D50C0}" type="slidenum">
              <a:rPr lang="fr-FR" altLang="fr-FR"/>
              <a:pPr>
                <a:defRPr/>
              </a:pPr>
              <a:t>‹N°›</a:t>
            </a:fld>
            <a:endParaRPr lang="fr-FR" altLang="fr-FR"/>
          </a:p>
        </p:txBody>
      </p:sp>
    </p:spTree>
    <p:extLst>
      <p:ext uri="{BB962C8B-B14F-4D97-AF65-F5344CB8AC3E}">
        <p14:creationId xmlns:p14="http://schemas.microsoft.com/office/powerpoint/2010/main" val="40313489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43675" y="365125"/>
            <a:ext cx="1971675"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A96DC47A-F9AD-47D5-A188-A7F20EA5294B}" type="slidenum">
              <a:rPr lang="fr-FR" altLang="fr-FR"/>
              <a:pPr>
                <a:defRPr/>
              </a:pPr>
              <a:t>‹N°›</a:t>
            </a:fld>
            <a:endParaRPr lang="fr-FR" altLang="fr-FR"/>
          </a:p>
        </p:txBody>
      </p:sp>
    </p:spTree>
    <p:extLst>
      <p:ext uri="{BB962C8B-B14F-4D97-AF65-F5344CB8AC3E}">
        <p14:creationId xmlns:p14="http://schemas.microsoft.com/office/powerpoint/2010/main" val="3724330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07/01/2021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07/01/2021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07/01/2021</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07/01/2021</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07/01/2021</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07/01/2021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07/01/2021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07/01/2021</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smtClean="0"/>
              <a:t>Modifiez le style du titre</a:t>
            </a:r>
          </a:p>
        </p:txBody>
      </p:sp>
      <p:sp>
        <p:nvSpPr>
          <p:cNvPr id="1027" name="Espace réservé du texte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fr-FR" altLang="fr-FR">
              <a:solidFill>
                <a:prstClr val="black">
                  <a:tint val="75000"/>
                </a:prstClr>
              </a:solidFill>
            </a:endParaRPr>
          </a:p>
        </p:txBody>
      </p:sp>
      <p:sp>
        <p:nvSpPr>
          <p:cNvPr id="5" name="Espace réservé du pied de page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75000"/>
                  </a:schemeClr>
                </a:solidFill>
                <a:latin typeface="+mn-lt"/>
              </a:defRPr>
            </a:lvl1pPr>
          </a:lstStyle>
          <a:p>
            <a:pPr>
              <a:defRPr/>
            </a:pPr>
            <a:endParaRPr lang="fr-FR" altLang="fr-FR">
              <a:solidFill>
                <a:prstClr val="black">
                  <a:tint val="75000"/>
                </a:prstClr>
              </a:solidFill>
            </a:endParaRPr>
          </a:p>
        </p:txBody>
      </p:sp>
      <p:sp>
        <p:nvSpPr>
          <p:cNvPr id="6" name="Espace réservé du numéro de diapositive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898989"/>
                </a:solidFill>
              </a:defRPr>
            </a:lvl1pPr>
          </a:lstStyle>
          <a:p>
            <a:pPr fontAlgn="base">
              <a:spcBef>
                <a:spcPct val="0"/>
              </a:spcBef>
              <a:spcAft>
                <a:spcPct val="0"/>
              </a:spcAft>
              <a:defRPr/>
            </a:pPr>
            <a:fld id="{7C47B06D-7782-4AFD-AC95-581F92B80C73}" type="slidenum">
              <a:rPr lang="fr-FR" altLang="fr-FR"/>
              <a:pPr fontAlgn="base">
                <a:spcBef>
                  <a:spcPct val="0"/>
                </a:spcBef>
                <a:spcAft>
                  <a:spcPct val="0"/>
                </a:spcAft>
                <a:defRPr/>
              </a:pPr>
              <a:t>‹N°›</a:t>
            </a:fld>
            <a:endParaRPr lang="fr-FR" altLang="fr-FR"/>
          </a:p>
        </p:txBody>
      </p:sp>
    </p:spTree>
    <p:extLst>
      <p:ext uri="{BB962C8B-B14F-4D97-AF65-F5344CB8AC3E}">
        <p14:creationId xmlns:p14="http://schemas.microsoft.com/office/powerpoint/2010/main" val="9870271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itchFamily="34" charset="0"/>
        </a:defRPr>
      </a:lvl5pPr>
      <a:lvl6pPr marL="457200" algn="l" defTabSz="685800" rtl="0" fontAlgn="base">
        <a:lnSpc>
          <a:spcPct val="90000"/>
        </a:lnSpc>
        <a:spcBef>
          <a:spcPct val="0"/>
        </a:spcBef>
        <a:spcAft>
          <a:spcPct val="0"/>
        </a:spcAft>
        <a:defRPr sz="3300">
          <a:solidFill>
            <a:schemeClr val="tx1"/>
          </a:solidFill>
          <a:latin typeface="Calibri Light" pitchFamily="34" charset="0"/>
        </a:defRPr>
      </a:lvl6pPr>
      <a:lvl7pPr marL="914400" algn="l" defTabSz="685800" rtl="0" fontAlgn="base">
        <a:lnSpc>
          <a:spcPct val="90000"/>
        </a:lnSpc>
        <a:spcBef>
          <a:spcPct val="0"/>
        </a:spcBef>
        <a:spcAft>
          <a:spcPct val="0"/>
        </a:spcAft>
        <a:defRPr sz="3300">
          <a:solidFill>
            <a:schemeClr val="tx1"/>
          </a:solidFill>
          <a:latin typeface="Calibri Light" pitchFamily="34" charset="0"/>
        </a:defRPr>
      </a:lvl7pPr>
      <a:lvl8pPr marL="1371600" algn="l" defTabSz="685800" rtl="0" fontAlgn="base">
        <a:lnSpc>
          <a:spcPct val="90000"/>
        </a:lnSpc>
        <a:spcBef>
          <a:spcPct val="0"/>
        </a:spcBef>
        <a:spcAft>
          <a:spcPct val="0"/>
        </a:spcAft>
        <a:defRPr sz="3300">
          <a:solidFill>
            <a:schemeClr val="tx1"/>
          </a:solidFill>
          <a:latin typeface="Calibri Light" pitchFamily="34" charset="0"/>
        </a:defRPr>
      </a:lvl8pPr>
      <a:lvl9pPr marL="1828800" algn="l" defTabSz="685800" rtl="0" fontAlgn="base">
        <a:lnSpc>
          <a:spcPct val="90000"/>
        </a:lnSpc>
        <a:spcBef>
          <a:spcPct val="0"/>
        </a:spcBef>
        <a:spcAft>
          <a:spcPct val="0"/>
        </a:spcAft>
        <a:defRPr sz="3300">
          <a:solidFill>
            <a:schemeClr val="tx1"/>
          </a:solidFill>
          <a:latin typeface="Calibri Light" pitchFamily="34" charset="0"/>
        </a:defRPr>
      </a:lvl9pPr>
    </p:titleStyle>
    <p:bodyStyle>
      <a:lvl1pPr marL="171450" indent="-171450" algn="l" defTabSz="685800" rtl="0" eaLnBrk="0" fontAlgn="base" hangingPunct="0">
        <a:lnSpc>
          <a:spcPct val="90000"/>
        </a:lnSpc>
        <a:spcBef>
          <a:spcPts val="750"/>
        </a:spcBef>
        <a:spcAft>
          <a:spcPct val="0"/>
        </a:spcAft>
        <a:buFont typeface="Arial"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itchFamily="34" charset="0"/>
        <a:buChar char="•"/>
        <a:defRPr sz="2800"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50" y="365125"/>
            <a:ext cx="7886700" cy="2127771"/>
          </a:xfrm>
        </p:spPr>
        <p:txBody>
          <a:bodyPr>
            <a:normAutofit/>
          </a:bodyPr>
          <a:lstStyle/>
          <a:p>
            <a:pPr algn="ctr">
              <a:defRPr/>
            </a:pPr>
            <a:r>
              <a:rPr lang="fr-FR" b="1" u="sng" dirty="0" smtClean="0"/>
              <a:t>Université d’Oran 2 Mohamed Ben Ahmed</a:t>
            </a:r>
            <a:r>
              <a:rPr lang="fr-FR" b="1" u="sng" dirty="0"/>
              <a:t/>
            </a:r>
            <a:br>
              <a:rPr lang="fr-FR" b="1" u="sng" dirty="0"/>
            </a:br>
            <a:r>
              <a:rPr lang="fr-FR" b="1" u="sng" dirty="0" smtClean="0"/>
              <a:t>Faculté des Sciences économiques, Commerciales et Sciences de Gestion</a:t>
            </a:r>
            <a:br>
              <a:rPr lang="fr-FR" b="1" u="sng" dirty="0" smtClean="0"/>
            </a:br>
            <a:r>
              <a:rPr lang="fr-FR" b="1" u="sng" dirty="0" smtClean="0"/>
              <a:t>2020 – 2021</a:t>
            </a:r>
            <a:endParaRPr lang="fr-FR" b="1" dirty="0"/>
          </a:p>
        </p:txBody>
      </p:sp>
      <p:sp>
        <p:nvSpPr>
          <p:cNvPr id="31747" name="Espace réservé du contenu 2"/>
          <p:cNvSpPr>
            <a:spLocks noGrp="1"/>
          </p:cNvSpPr>
          <p:nvPr>
            <p:ph idx="1"/>
          </p:nvPr>
        </p:nvSpPr>
        <p:spPr>
          <a:xfrm>
            <a:off x="251520" y="2492896"/>
            <a:ext cx="8539163" cy="3600400"/>
          </a:xfrm>
        </p:spPr>
        <p:txBody>
          <a:bodyPr/>
          <a:lstStyle/>
          <a:p>
            <a:r>
              <a:rPr lang="fr-FR" sz="2400" b="1" dirty="0" smtClean="0"/>
              <a:t>Niveau : L 1				Semestre : S1 </a:t>
            </a:r>
          </a:p>
          <a:p>
            <a:r>
              <a:rPr lang="fr-FR" sz="2400" b="1" dirty="0" smtClean="0"/>
              <a:t>Domaine : SEGC		</a:t>
            </a:r>
          </a:p>
          <a:p>
            <a:r>
              <a:rPr lang="fr-FR" sz="2400" b="1" dirty="0" smtClean="0"/>
              <a:t>Matière : Introduction à la sociologie 1</a:t>
            </a:r>
          </a:p>
          <a:p>
            <a:r>
              <a:rPr lang="fr-FR" sz="2400" b="1" dirty="0" smtClean="0"/>
              <a:t>Enseignant : BENCHAREF  HOUCINE</a:t>
            </a:r>
          </a:p>
          <a:p>
            <a:r>
              <a:rPr lang="fr-FR" sz="2400" b="1" dirty="0" smtClean="0"/>
              <a:t>Séquence : C07 / 15-07</a:t>
            </a:r>
            <a:endParaRPr lang="fr-FR" sz="2400" b="1" dirty="0" smtClean="0">
              <a:solidFill>
                <a:srgbClr val="00B050"/>
              </a:solidFill>
            </a:endParaRPr>
          </a:p>
          <a:p>
            <a:r>
              <a:rPr lang="fr-FR" sz="2400" b="1" dirty="0" smtClean="0"/>
              <a:t>Code de la ressource : L1_S1_SEGC_D112_C07/15</a:t>
            </a:r>
          </a:p>
          <a:p>
            <a:pPr marL="0" indent="0">
              <a:buNone/>
            </a:pPr>
            <a:endParaRPr lang="fr-FR" dirty="0" smtClean="0"/>
          </a:p>
        </p:txBody>
      </p:sp>
      <p:sp>
        <p:nvSpPr>
          <p:cNvPr id="31748" name="Espace réservé du numéro de diapositive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algn="l" rtl="0" eaLnBrk="0" fontAlgn="base" hangingPunct="0">
              <a:spcBef>
                <a:spcPct val="0"/>
              </a:spcBef>
              <a:spcAft>
                <a:spcPct val="0"/>
              </a:spcAft>
              <a:defRPr>
                <a:solidFill>
                  <a:schemeClr val="tx1"/>
                </a:solidFill>
                <a:latin typeface="Calibri" pitchFamily="34" charset="0"/>
              </a:defRPr>
            </a:lvl6pPr>
            <a:lvl7pPr marL="2971800" indent="-228600" algn="l" rtl="0" eaLnBrk="0" fontAlgn="base" hangingPunct="0">
              <a:spcBef>
                <a:spcPct val="0"/>
              </a:spcBef>
              <a:spcAft>
                <a:spcPct val="0"/>
              </a:spcAft>
              <a:defRPr>
                <a:solidFill>
                  <a:schemeClr val="tx1"/>
                </a:solidFill>
                <a:latin typeface="Calibri" pitchFamily="34" charset="0"/>
              </a:defRPr>
            </a:lvl7pPr>
            <a:lvl8pPr marL="3429000" indent="-228600" algn="l" rtl="0" eaLnBrk="0" fontAlgn="base" hangingPunct="0">
              <a:spcBef>
                <a:spcPct val="0"/>
              </a:spcBef>
              <a:spcAft>
                <a:spcPct val="0"/>
              </a:spcAft>
              <a:defRPr>
                <a:solidFill>
                  <a:schemeClr val="tx1"/>
                </a:solidFill>
                <a:latin typeface="Calibri" pitchFamily="34" charset="0"/>
              </a:defRPr>
            </a:lvl8pPr>
            <a:lvl9pPr marL="3886200" indent="-228600" algn="l" rtl="0" eaLnBrk="0" fontAlgn="base" hangingPunct="0">
              <a:spcBef>
                <a:spcPct val="0"/>
              </a:spcBef>
              <a:spcAft>
                <a:spcPct val="0"/>
              </a:spcAft>
              <a:defRPr>
                <a:solidFill>
                  <a:schemeClr val="tx1"/>
                </a:solidFill>
                <a:latin typeface="Calibri" pitchFamily="34" charset="0"/>
              </a:defRPr>
            </a:lvl9pPr>
          </a:lstStyle>
          <a:p>
            <a:fld id="{9D6C7AA2-C861-4005-82B3-B6E5382136F5}" type="slidenum">
              <a:rPr lang="fr-FR" smtClean="0">
                <a:solidFill>
                  <a:srgbClr val="898989"/>
                </a:solidFill>
              </a:rPr>
              <a:pPr/>
              <a:t>1</a:t>
            </a:fld>
            <a:endParaRPr lang="fr-FR" smtClean="0">
              <a:solidFill>
                <a:srgbClr val="898989"/>
              </a:solidFill>
            </a:endParaRPr>
          </a:p>
        </p:txBody>
      </p:sp>
    </p:spTree>
    <p:extLst>
      <p:ext uri="{BB962C8B-B14F-4D97-AF65-F5344CB8AC3E}">
        <p14:creationId xmlns:p14="http://schemas.microsoft.com/office/powerpoint/2010/main" val="3907482110"/>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260648"/>
            <a:ext cx="8784976" cy="6408712"/>
          </a:xfrm>
        </p:spPr>
        <p:txBody>
          <a:bodyPr/>
          <a:lstStyle/>
          <a:p>
            <a:pPr algn="justLow" rtl="1">
              <a:spcBef>
                <a:spcPts val="600"/>
              </a:spcBef>
              <a:spcAft>
                <a:spcPts val="0"/>
              </a:spcAft>
            </a:pPr>
            <a:r>
              <a:rPr lang="ar-EG" sz="1800" b="1" dirty="0">
                <a:latin typeface="Times New Roman" pitchFamily="18" charset="0"/>
                <a:ea typeface="Times New Roman"/>
                <a:cs typeface="Times New Roman" pitchFamily="18" charset="0"/>
              </a:rPr>
              <a:t>حاول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هذا المقال أن يشرح اسول الرأسمالية . ومن أهم خصائص الروح الرأسمالية أو الاتجاهات الأخلاقية التي تربط بالروح الرأسمالية الاعتقاد بأنه من الأشياء المفيدة أن ينفق الإنسان طاقاته من أجل الحصول علي دخل أو من أجل جمع المال وأن يفعل ذلك حتي بعد أن تتوفر له احتياجاته الأساسية بمعني أخر أن يصبح جمع المال هدفاً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حد ذاته أو أن يكون من أهم أهداف الإنسان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الحياة زيادة ثروته بغض النظر عن الأساليب المتبعة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ذلك طالما انت الأساليب تتصف بالكفاءة . وتتصف هذه الروح ايضاً بالمرونة والابتكار . وبالطبع كان لدي الناس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أزمنة وأماكن مختلفة مثل القيم ولكنها لم تكن سائدة بينهم كما حدث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القرنين الأخيرين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أوربا وأمريكا بحيث أصبحت هذه القيم ، أي قيم الربح وزيادة الثورة ، ذات اثر عظيم علي الناس ، وادعي ماكس فيبر أن هذه القيم أو هذه الروح تتصف بصفة العمومية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العالم الحديث ، ولكن هذه الروح أصبحت قوية جداً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الغرب وذلك يستدعي تفسيراً </a:t>
            </a:r>
            <a:r>
              <a:rPr lang="ar-EG" sz="1800" b="1" dirty="0" smtClean="0">
                <a:latin typeface="Times New Roman" pitchFamily="18" charset="0"/>
                <a:ea typeface="Times New Roman"/>
                <a:cs typeface="Times New Roman" pitchFamily="18" charset="0"/>
              </a:rPr>
              <a:t>علمياً</a:t>
            </a:r>
            <a:r>
              <a:rPr lang="ar-DZ" sz="1800" b="1" dirty="0" smtClean="0">
                <a:latin typeface="Times New Roman" pitchFamily="18" charset="0"/>
                <a:ea typeface="Times New Roman"/>
                <a:cs typeface="Times New Roman" pitchFamily="18" charset="0"/>
              </a:rPr>
              <a:t>.</a:t>
            </a:r>
            <a:endParaRPr lang="en-US" sz="1800" dirty="0">
              <a:latin typeface="Times New Roman" pitchFamily="18" charset="0"/>
              <a:ea typeface="Times New Roman"/>
              <a:cs typeface="Times New Roman" pitchFamily="18" charset="0"/>
            </a:endParaRPr>
          </a:p>
          <a:p>
            <a:pPr algn="justLow" rtl="1">
              <a:spcBef>
                <a:spcPts val="600"/>
              </a:spcBef>
              <a:spcAft>
                <a:spcPts val="0"/>
              </a:spcAft>
            </a:pPr>
            <a:r>
              <a:rPr lang="ar-EG" sz="1800" b="1" dirty="0">
                <a:latin typeface="Times New Roman" pitchFamily="18" charset="0"/>
                <a:ea typeface="Times New Roman"/>
                <a:cs typeface="Times New Roman" pitchFamily="18" charset="0"/>
              </a:rPr>
              <a:t>قرر فيبر أنه لابد أن يكون هناك عامل ما ارتبط بظهور الروح الرأسمالية أو شجع علي ظهورها ، وقرر أن هذا العامل كان هو قيام الحركة </a:t>
            </a:r>
            <a:r>
              <a:rPr lang="ar-EG" sz="1800" b="1" dirty="0" err="1">
                <a:latin typeface="Times New Roman" pitchFamily="18" charset="0"/>
                <a:ea typeface="Times New Roman"/>
                <a:cs typeface="Times New Roman" pitchFamily="18" charset="0"/>
              </a:rPr>
              <a:t>البروتستانطية</a:t>
            </a:r>
            <a:r>
              <a:rPr lang="ar-EG" sz="1800" b="1" dirty="0">
                <a:latin typeface="Times New Roman" pitchFamily="18" charset="0"/>
                <a:ea typeface="Times New Roman"/>
                <a:cs typeface="Times New Roman" pitchFamily="18" charset="0"/>
              </a:rPr>
              <a:t> ورأي أنه كانت هناك عناصر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الأخلاق </a:t>
            </a:r>
            <a:r>
              <a:rPr lang="ar-EG" sz="1800" b="1" dirty="0" err="1">
                <a:latin typeface="Times New Roman" pitchFamily="18" charset="0"/>
                <a:ea typeface="Times New Roman"/>
                <a:cs typeface="Times New Roman" pitchFamily="18" charset="0"/>
              </a:rPr>
              <a:t>البروتستانطية</a:t>
            </a:r>
            <a:r>
              <a:rPr lang="ar-EG" sz="1800" b="1" dirty="0">
                <a:latin typeface="Times New Roman" pitchFamily="18" charset="0"/>
                <a:ea typeface="Times New Roman"/>
                <a:cs typeface="Times New Roman" pitchFamily="18" charset="0"/>
              </a:rPr>
              <a:t> شجعت علي ظهور الروح الرأسمالية ، أولها وأهمها روح التقشف التي تتصف بها </a:t>
            </a:r>
            <a:r>
              <a:rPr lang="ar-EG" sz="1800" b="1" dirty="0" err="1">
                <a:latin typeface="Times New Roman" pitchFamily="18" charset="0"/>
                <a:ea typeface="Times New Roman"/>
                <a:cs typeface="Times New Roman" pitchFamily="18" charset="0"/>
              </a:rPr>
              <a:t>البروتستانطية</a:t>
            </a:r>
            <a:r>
              <a:rPr lang="ar-EG" sz="1800" b="1" dirty="0">
                <a:latin typeface="Times New Roman" pitchFamily="18" charset="0"/>
                <a:ea typeface="Times New Roman"/>
                <a:cs typeface="Times New Roman" pitchFamily="18" charset="0"/>
              </a:rPr>
              <a:t> والتي تشكل جانباً ضرورياً من الروح الرأسمالية وايضاً ذلك الاتجاه الدنيوي المستمد من تعاليم مارتن لوثر ، ومن عناصر هذه الخلاق </a:t>
            </a:r>
            <a:r>
              <a:rPr lang="ar-EG" sz="1800" b="1" dirty="0" err="1">
                <a:latin typeface="Times New Roman" pitchFamily="18" charset="0"/>
                <a:ea typeface="Times New Roman"/>
                <a:cs typeface="Times New Roman" pitchFamily="18" charset="0"/>
              </a:rPr>
              <a:t>البروتستانطية</a:t>
            </a:r>
            <a:r>
              <a:rPr lang="ar-EG" sz="1800" b="1" dirty="0">
                <a:latin typeface="Times New Roman" pitchFamily="18" charset="0"/>
                <a:ea typeface="Times New Roman"/>
                <a:cs typeface="Times New Roman" pitchFamily="18" charset="0"/>
              </a:rPr>
              <a:t> أيضاً ذلك التأكيد علي تنظيم الحياة الشخصية للأشخاص المسيحين وعلاقاتهم الاجتماعية ، ومجموع هذه العناصر أدت إلي خلق اتجاه عام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الأخلاق </a:t>
            </a:r>
            <a:r>
              <a:rPr lang="ar-EG" sz="1800" b="1" dirty="0" err="1">
                <a:latin typeface="Times New Roman" pitchFamily="18" charset="0"/>
                <a:ea typeface="Times New Roman"/>
                <a:cs typeface="Times New Roman" pitchFamily="18" charset="0"/>
              </a:rPr>
              <a:t>البروتستانطية</a:t>
            </a:r>
            <a:r>
              <a:rPr lang="ar-EG" sz="1800" b="1" dirty="0">
                <a:latin typeface="Times New Roman" pitchFamily="18" charset="0"/>
                <a:ea typeface="Times New Roman"/>
                <a:cs typeface="Times New Roman" pitchFamily="18" charset="0"/>
              </a:rPr>
              <a:t> 	 يؤكد علي ضرورة أن يحيا الإنسان حياته بطريقة منظمة ومرتبة </a:t>
            </a:r>
            <a:r>
              <a:rPr lang="ar-EG" sz="1800" b="1" dirty="0" err="1">
                <a:latin typeface="Times New Roman" pitchFamily="18" charset="0"/>
                <a:ea typeface="Times New Roman"/>
                <a:cs typeface="Times New Roman" pitchFamily="18" charset="0"/>
              </a:rPr>
              <a:t>ونشظة</a:t>
            </a:r>
            <a:r>
              <a:rPr lang="ar-EG" sz="1800" b="1" dirty="0">
                <a:latin typeface="Times New Roman" pitchFamily="18" charset="0"/>
                <a:ea typeface="Times New Roman"/>
                <a:cs typeface="Times New Roman" pitchFamily="18" charset="0"/>
              </a:rPr>
              <a:t> وتتسم هذه الحياة بالسمات </a:t>
            </a:r>
            <a:r>
              <a:rPr lang="ar-EG" sz="1800" b="1" dirty="0" err="1">
                <a:latin typeface="Times New Roman" pitchFamily="18" charset="0"/>
                <a:ea typeface="Times New Roman"/>
                <a:cs typeface="Times New Roman" pitchFamily="18" charset="0"/>
              </a:rPr>
              <a:t>اللاشخصية</a:t>
            </a:r>
            <a:r>
              <a:rPr lang="ar-EG" sz="1800" b="1" dirty="0">
                <a:latin typeface="Times New Roman" pitchFamily="18" charset="0"/>
                <a:ea typeface="Times New Roman"/>
                <a:cs typeface="Times New Roman" pitchFamily="18" charset="0"/>
              </a:rPr>
              <a:t> وأهم شيء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ذلك الاتجاه هو تأكيد الأخلاق </a:t>
            </a:r>
            <a:r>
              <a:rPr lang="ar-EG" sz="1800" b="1" dirty="0" err="1">
                <a:latin typeface="Times New Roman" pitchFamily="18" charset="0"/>
                <a:ea typeface="Times New Roman"/>
                <a:cs typeface="Times New Roman" pitchFamily="18" charset="0"/>
              </a:rPr>
              <a:t>البروتستانطية</a:t>
            </a:r>
            <a:r>
              <a:rPr lang="ar-EG" sz="1800" b="1" dirty="0">
                <a:latin typeface="Times New Roman" pitchFamily="18" charset="0"/>
                <a:ea typeface="Times New Roman"/>
                <a:cs typeface="Times New Roman" pitchFamily="18" charset="0"/>
              </a:rPr>
              <a:t> علي الروح الفردية وعلي الاتجاهات الدنيوية ، وقد </a:t>
            </a:r>
            <a:r>
              <a:rPr lang="ar-EG" sz="1800" b="1" dirty="0" err="1">
                <a:latin typeface="Times New Roman" pitchFamily="18" charset="0"/>
                <a:ea typeface="Times New Roman"/>
                <a:cs typeface="Times New Roman" pitchFamily="18" charset="0"/>
              </a:rPr>
              <a:t>حاولة</a:t>
            </a:r>
            <a:r>
              <a:rPr lang="ar-EG" sz="1800" b="1" dirty="0">
                <a:latin typeface="Times New Roman" pitchFamily="18" charset="0"/>
                <a:ea typeface="Times New Roman"/>
                <a:cs typeface="Times New Roman" pitchFamily="18" charset="0"/>
              </a:rPr>
              <a:t> فيبر ن يدرس العلاقة بين الدين وبين غيره من جوانب الحياة الانسانية وخاصة الاقتصادية ، ورأي أن هناك بعض الاتجاهات الدينية يمكن أن تساعد علي النشاط الاقتصادي بينما هناك اتجاهات دينية أخري تمثل عقبة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طريق التقدم الاقتصادي.</a:t>
            </a:r>
            <a:endParaRPr lang="en-US" sz="1800" dirty="0">
              <a:latin typeface="Times New Roman" pitchFamily="18" charset="0"/>
              <a:ea typeface="Times New Roman"/>
              <a:cs typeface="Times New Roman" pitchFamily="18" charset="0"/>
            </a:endParaRPr>
          </a:p>
          <a:p>
            <a:pPr algn="justLow" rtl="1">
              <a:spcBef>
                <a:spcPts val="600"/>
              </a:spcBef>
              <a:spcAft>
                <a:spcPts val="0"/>
              </a:spcAft>
            </a:pPr>
            <a:r>
              <a:rPr lang="ar-EG" sz="1800" b="1" dirty="0">
                <a:latin typeface="Times New Roman" pitchFamily="18" charset="0"/>
                <a:ea typeface="Times New Roman"/>
                <a:cs typeface="Times New Roman" pitchFamily="18" charset="0"/>
              </a:rPr>
              <a:t>يرى عالم الاجتماع الشهير ميتشل أن أهم إسهامات فيبر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علم الاجتماع هي محاولته تفسير ذلك النسق الاجتماعي والاقتصادي المعروف باسم الرأسمالية علي أسس تاريخية واجتماعية عن طريق استخدام الدراسات المقارنة ، وقد استخدم لتحقيق هذا الهدف عدة أساليب للتحليل أهمها مفهوم النموذج المثالي أو النموذج الخالص ويري ميتشل ايضاً أن فيبر كان يتمتع بالجرأة العقلية وبالالتزام السياسي وبالخصائص المهنية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عاداته وأسلوب تحليله. </a:t>
            </a:r>
            <a:endParaRPr lang="en-US" sz="1800" dirty="0">
              <a:latin typeface="Times New Roman" pitchFamily="18" charset="0"/>
              <a:ea typeface="Times New Roman"/>
              <a:cs typeface="Times New Roman" pitchFamily="18" charset="0"/>
            </a:endParaRPr>
          </a:p>
          <a:p>
            <a:endParaRPr lang="ar-DZ" sz="1800" dirty="0">
              <a:latin typeface="Times New Roman" pitchFamily="18" charset="0"/>
              <a:cs typeface="Times New Roman" pitchFamily="18" charset="0"/>
            </a:endParaRPr>
          </a:p>
        </p:txBody>
      </p:sp>
    </p:spTree>
    <p:extLst>
      <p:ext uri="{BB962C8B-B14F-4D97-AF65-F5344CB8AC3E}">
        <p14:creationId xmlns:p14="http://schemas.microsoft.com/office/powerpoint/2010/main" val="2148476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404664"/>
            <a:ext cx="7772400" cy="1470025"/>
          </a:xfrm>
        </p:spPr>
        <p:txBody>
          <a:bodyPr/>
          <a:lstStyle/>
          <a:p>
            <a:r>
              <a:rPr lang="ar-DZ" b="1" dirty="0" smtClean="0"/>
              <a:t>مقياس: مدخل الى علم الاجتماع</a:t>
            </a:r>
            <a:endParaRPr lang="ar-DZ" b="1" dirty="0"/>
          </a:p>
        </p:txBody>
      </p:sp>
      <p:sp>
        <p:nvSpPr>
          <p:cNvPr id="3" name="Sous-titre 2"/>
          <p:cNvSpPr>
            <a:spLocks noGrp="1"/>
          </p:cNvSpPr>
          <p:nvPr>
            <p:ph type="subTitle" idx="1"/>
          </p:nvPr>
        </p:nvSpPr>
        <p:spPr>
          <a:xfrm>
            <a:off x="1331640" y="1700808"/>
            <a:ext cx="6400800" cy="1224136"/>
          </a:xfrm>
        </p:spPr>
        <p:txBody>
          <a:bodyPr/>
          <a:lstStyle/>
          <a:p>
            <a:r>
              <a:rPr lang="ar-DZ" b="1" dirty="0" smtClean="0">
                <a:solidFill>
                  <a:schemeClr val="tx1"/>
                </a:solidFill>
              </a:rPr>
              <a:t>السنة الأولى علوم اقتصادية</a:t>
            </a:r>
          </a:p>
          <a:p>
            <a:r>
              <a:rPr lang="ar-DZ" b="1" dirty="0" smtClean="0">
                <a:solidFill>
                  <a:schemeClr val="tx1"/>
                </a:solidFill>
              </a:rPr>
              <a:t>السداسي الأول</a:t>
            </a:r>
            <a:endParaRPr lang="ar-DZ" b="1" dirty="0">
              <a:solidFill>
                <a:schemeClr val="tx1"/>
              </a:solidFill>
            </a:endParaRPr>
          </a:p>
        </p:txBody>
      </p:sp>
      <p:sp>
        <p:nvSpPr>
          <p:cNvPr id="5" name="Sous-titre 2"/>
          <p:cNvSpPr txBox="1">
            <a:spLocks/>
          </p:cNvSpPr>
          <p:nvPr/>
        </p:nvSpPr>
        <p:spPr>
          <a:xfrm>
            <a:off x="467544" y="3068960"/>
            <a:ext cx="8136904" cy="33843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rtl="1"/>
            <a:r>
              <a:rPr lang="ar-DZ" b="1" dirty="0" smtClean="0">
                <a:solidFill>
                  <a:prstClr val="black"/>
                </a:solidFill>
              </a:rPr>
              <a:t>جامعة وهران 2 محمد بن أحمد</a:t>
            </a:r>
          </a:p>
          <a:p>
            <a:pPr rtl="1"/>
            <a:r>
              <a:rPr lang="ar-DZ" b="1" dirty="0" smtClean="0">
                <a:solidFill>
                  <a:prstClr val="black"/>
                </a:solidFill>
              </a:rPr>
              <a:t>منسقة المقياس الأستاذة: د. براس دليلة</a:t>
            </a:r>
          </a:p>
          <a:p>
            <a:pPr rtl="1"/>
            <a:r>
              <a:rPr lang="ar-DZ" b="1" dirty="0" smtClean="0">
                <a:solidFill>
                  <a:prstClr val="black"/>
                </a:solidFill>
              </a:rPr>
              <a:t>(2020 / 2021) </a:t>
            </a:r>
          </a:p>
          <a:p>
            <a:pPr rtl="1"/>
            <a:r>
              <a:rPr lang="ar-DZ" b="1" dirty="0" smtClean="0">
                <a:solidFill>
                  <a:prstClr val="black"/>
                </a:solidFill>
              </a:rPr>
              <a:t>الأستاذ: توباش شكيب محاضر للمجموعات: 1+2+3+4</a:t>
            </a:r>
          </a:p>
          <a:p>
            <a:pPr rtl="1"/>
            <a:r>
              <a:rPr lang="ar-DZ" b="1" dirty="0" smtClean="0">
                <a:solidFill>
                  <a:prstClr val="black"/>
                </a:solidFill>
              </a:rPr>
              <a:t>الأستاذ: بن شارف حسين محاضر للمجموعات: 5+6+7+8+9+10</a:t>
            </a:r>
            <a:endParaRPr lang="ar-DZ" b="1" dirty="0">
              <a:solidFill>
                <a:prstClr val="black"/>
              </a:solidFill>
            </a:endParaRPr>
          </a:p>
        </p:txBody>
      </p:sp>
    </p:spTree>
    <p:extLst>
      <p:ext uri="{BB962C8B-B14F-4D97-AF65-F5344CB8AC3E}">
        <p14:creationId xmlns:p14="http://schemas.microsoft.com/office/powerpoint/2010/main" val="41327609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332656"/>
            <a:ext cx="8229600" cy="1143000"/>
          </a:xfrm>
        </p:spPr>
        <p:txBody>
          <a:bodyPr/>
          <a:lstStyle/>
          <a:p>
            <a:r>
              <a:rPr lang="ar-DZ" b="1" dirty="0" smtClean="0">
                <a:latin typeface="Times New Roman" pitchFamily="18" charset="0"/>
                <a:cs typeface="Times New Roman" pitchFamily="18" charset="0"/>
              </a:rPr>
              <a:t>المحاضرة </a:t>
            </a:r>
            <a:r>
              <a:rPr lang="ar-DZ" b="1" dirty="0" smtClean="0">
                <a:latin typeface="Times New Roman" pitchFamily="18" charset="0"/>
                <a:cs typeface="Times New Roman" pitchFamily="18" charset="0"/>
              </a:rPr>
              <a:t>السادسة: </a:t>
            </a:r>
            <a:r>
              <a:rPr lang="ar-DZ" b="1" dirty="0" smtClean="0">
                <a:latin typeface="Times New Roman" pitchFamily="18" charset="0"/>
                <a:cs typeface="Times New Roman" pitchFamily="18" charset="0"/>
              </a:rPr>
              <a:t>ماكس ڤيبر</a:t>
            </a:r>
            <a:endParaRPr lang="ar-DZ" b="1" dirty="0">
              <a:latin typeface="Times New Roman" pitchFamily="18" charset="0"/>
              <a:cs typeface="Times New Roman" pitchFamily="18" charset="0"/>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462" y="1340768"/>
            <a:ext cx="8820025" cy="5517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437703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116632"/>
            <a:ext cx="7886700" cy="687611"/>
          </a:xfrm>
        </p:spPr>
        <p:txBody>
          <a:bodyPr/>
          <a:lstStyle/>
          <a:p>
            <a:pPr algn="ctr" rtl="1">
              <a:spcBef>
                <a:spcPts val="600"/>
              </a:spcBef>
              <a:spcAft>
                <a:spcPts val="0"/>
              </a:spcAft>
            </a:pPr>
            <a:r>
              <a:rPr lang="ar-EG" sz="3600" b="1" dirty="0">
                <a:solidFill>
                  <a:srgbClr val="FF0000"/>
                </a:solidFill>
                <a:latin typeface="Times New Roman"/>
                <a:ea typeface="Times New Roman"/>
                <a:cs typeface="Simplified Arabic"/>
              </a:rPr>
              <a:t>نظرية الفعل الاجتماعي عند ماكس </a:t>
            </a:r>
            <a:r>
              <a:rPr lang="ar-EG" sz="3600" b="1" dirty="0" smtClean="0">
                <a:solidFill>
                  <a:srgbClr val="FF0000"/>
                </a:solidFill>
                <a:latin typeface="Times New Roman"/>
                <a:ea typeface="Times New Roman"/>
                <a:cs typeface="Simplified Arabic"/>
              </a:rPr>
              <a:t>فيبر</a:t>
            </a:r>
            <a:endParaRPr lang="ar-DZ" dirty="0"/>
          </a:p>
        </p:txBody>
      </p:sp>
      <p:sp>
        <p:nvSpPr>
          <p:cNvPr id="3" name="Espace réservé du contenu 2"/>
          <p:cNvSpPr>
            <a:spLocks noGrp="1"/>
          </p:cNvSpPr>
          <p:nvPr>
            <p:ph idx="1"/>
          </p:nvPr>
        </p:nvSpPr>
        <p:spPr>
          <a:xfrm>
            <a:off x="179512" y="764704"/>
            <a:ext cx="8784976" cy="5904656"/>
          </a:xfrm>
        </p:spPr>
        <p:txBody>
          <a:bodyPr/>
          <a:lstStyle/>
          <a:p>
            <a:pPr algn="justLow" rtl="1">
              <a:spcBef>
                <a:spcPts val="600"/>
              </a:spcBef>
              <a:spcAft>
                <a:spcPts val="0"/>
              </a:spcAft>
            </a:pPr>
            <a:r>
              <a:rPr lang="ar-EG" sz="1800" b="1" dirty="0">
                <a:latin typeface="Times New Roman" pitchFamily="18" charset="0"/>
                <a:ea typeface="Times New Roman"/>
                <a:cs typeface="Times New Roman" pitchFamily="18" charset="0"/>
              </a:rPr>
              <a:t>لقد عرف فيبر علم الاجتماع بأنه " ذلك العلم الذي يحاول الوصول إلي فهم تفسير للفعل الاجتماعي من أجل التوصل إلي تفسير علمي لمجري هذا الفعل وأثاره".</a:t>
            </a:r>
            <a:endParaRPr lang="en-US" sz="1800" dirty="0">
              <a:latin typeface="Times New Roman" pitchFamily="18" charset="0"/>
              <a:ea typeface="Times New Roman"/>
              <a:cs typeface="Times New Roman" pitchFamily="18" charset="0"/>
            </a:endParaRPr>
          </a:p>
          <a:p>
            <a:pPr algn="justLow" rtl="1">
              <a:spcBef>
                <a:spcPts val="600"/>
              </a:spcBef>
              <a:spcAft>
                <a:spcPts val="0"/>
              </a:spcAft>
            </a:pPr>
            <a:r>
              <a:rPr lang="ar-EG" sz="1800" b="1" dirty="0">
                <a:latin typeface="Times New Roman" pitchFamily="18" charset="0"/>
                <a:ea typeface="Times New Roman"/>
                <a:cs typeface="Times New Roman" pitchFamily="18" charset="0"/>
              </a:rPr>
              <a:t>الفعل الاجتماعي حسب تعريف ماكس فيبر والذي يجب أن يكون موضوع دراسة علم الاجتماع هو أي سلوك يضفي عليه الفعل معني ذاتياً ، والفاعل حين يقوم بهذا الفعل الاجتماعي، فإنه يضع سلوك الآخرين دائماً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اعتباره ، ويكون فعله بالتالي موجهاً نحو الآخرين.</a:t>
            </a:r>
            <a:endParaRPr lang="en-US" sz="1800" dirty="0">
              <a:latin typeface="Times New Roman" pitchFamily="18" charset="0"/>
              <a:ea typeface="Times New Roman"/>
              <a:cs typeface="Times New Roman" pitchFamily="18" charset="0"/>
            </a:endParaRPr>
          </a:p>
          <a:p>
            <a:pPr algn="justLow" rtl="1">
              <a:spcBef>
                <a:spcPts val="600"/>
              </a:spcBef>
              <a:spcAft>
                <a:spcPts val="0"/>
              </a:spcAft>
            </a:pPr>
            <a:r>
              <a:rPr lang="ar-EG" sz="1800" b="1" dirty="0">
                <a:latin typeface="Times New Roman" pitchFamily="18" charset="0"/>
                <a:ea typeface="Times New Roman"/>
                <a:cs typeface="Times New Roman" pitchFamily="18" charset="0"/>
              </a:rPr>
              <a:t>اعتبر ماكس فيبر أن وحدة التحليل الأساسية للمجتمع هي الشخص الفاعل "</a:t>
            </a:r>
            <a:r>
              <a:rPr lang="en-US" sz="1800" b="1" dirty="0">
                <a:latin typeface="Times New Roman" pitchFamily="18" charset="0"/>
                <a:ea typeface="Times New Roman"/>
                <a:cs typeface="Times New Roman" pitchFamily="18" charset="0"/>
              </a:rPr>
              <a:t>Acting person</a:t>
            </a:r>
            <a:r>
              <a:rPr lang="ar-EG" sz="1800" b="1" dirty="0">
                <a:latin typeface="Times New Roman" pitchFamily="18" charset="0"/>
                <a:ea typeface="Times New Roman"/>
                <a:cs typeface="Times New Roman" pitchFamily="18" charset="0"/>
              </a:rPr>
              <a:t>" ويقول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ذلك :</a:t>
            </a:r>
            <a:endParaRPr lang="en-US" sz="1800" dirty="0">
              <a:latin typeface="Times New Roman" pitchFamily="18" charset="0"/>
              <a:ea typeface="Times New Roman"/>
              <a:cs typeface="Times New Roman" pitchFamily="18" charset="0"/>
            </a:endParaRPr>
          </a:p>
          <a:p>
            <a:pPr algn="justLow" rtl="1">
              <a:spcBef>
                <a:spcPts val="600"/>
              </a:spcBef>
              <a:spcAft>
                <a:spcPts val="0"/>
              </a:spcAft>
            </a:pPr>
            <a:r>
              <a:rPr lang="ar-EG" sz="1800" b="1" dirty="0">
                <a:latin typeface="Times New Roman" pitchFamily="18" charset="0"/>
                <a:ea typeface="Times New Roman"/>
                <a:cs typeface="Times New Roman" pitchFamily="18" charset="0"/>
              </a:rPr>
              <a:t>إن علم الاجتماع التفسيري يعتبر الفرد وفعله هو الوحدة الأساسية أو "الذرة" فالفرد هو الشيء الوحيد الذي لديه سلوك له معني ... أما المفهومات </a:t>
            </a:r>
            <a:r>
              <a:rPr lang="ar-EG" sz="1800" b="1" dirty="0" err="1">
                <a:latin typeface="Times New Roman" pitchFamily="18" charset="0"/>
                <a:ea typeface="Times New Roman"/>
                <a:cs typeface="Times New Roman" pitchFamily="18" charset="0"/>
              </a:rPr>
              <a:t>الأخري</a:t>
            </a:r>
            <a:r>
              <a:rPr lang="ar-EG" sz="1800" b="1" dirty="0">
                <a:latin typeface="Times New Roman" pitchFamily="18" charset="0"/>
                <a:ea typeface="Times New Roman"/>
                <a:cs typeface="Times New Roman" pitchFamily="18" charset="0"/>
              </a:rPr>
              <a:t> مثل الدولة او الرابطة أو الإقطاع فإنها تشير إلي فئات معينة من التفاعل الإنساني . وعلي هذا فإن مهمة علم الاجتماع هي اختزال مثل هذه </a:t>
            </a:r>
            <a:r>
              <a:rPr lang="ar-EG" sz="1800" b="1" dirty="0" err="1">
                <a:latin typeface="Times New Roman" pitchFamily="18" charset="0"/>
                <a:ea typeface="Times New Roman"/>
                <a:cs typeface="Times New Roman" pitchFamily="18" charset="0"/>
              </a:rPr>
              <a:t>المفعومات</a:t>
            </a:r>
            <a:r>
              <a:rPr lang="ar-EG" sz="1800" b="1" dirty="0">
                <a:latin typeface="Times New Roman" pitchFamily="18" charset="0"/>
                <a:ea typeface="Times New Roman"/>
                <a:cs typeface="Times New Roman" pitchFamily="18" charset="0"/>
              </a:rPr>
              <a:t> إلي فعل يمكن فهمه ، أي إلي افعال الأفراد المشتركين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النشاط".</a:t>
            </a:r>
            <a:endParaRPr lang="en-US" sz="1800" dirty="0">
              <a:latin typeface="Times New Roman" pitchFamily="18" charset="0"/>
              <a:ea typeface="Times New Roman"/>
              <a:cs typeface="Times New Roman" pitchFamily="18" charset="0"/>
            </a:endParaRPr>
          </a:p>
          <a:p>
            <a:pPr algn="r" rtl="1">
              <a:spcBef>
                <a:spcPts val="600"/>
              </a:spcBef>
              <a:spcAft>
                <a:spcPts val="0"/>
              </a:spcAft>
            </a:pPr>
            <a:r>
              <a:rPr lang="ar-EG" sz="1800" b="1" dirty="0">
                <a:latin typeface="Times New Roman" pitchFamily="18" charset="0"/>
                <a:ea typeface="Times New Roman"/>
                <a:cs typeface="Times New Roman" pitchFamily="18" charset="0"/>
              </a:rPr>
              <a:t>أقام فيبر نظريته علي أساس التمييز بين أربعة أنماط أساسية من الفعل الاجتماعي هي :</a:t>
            </a:r>
            <a:endParaRPr lang="en-US" sz="1800" dirty="0">
              <a:latin typeface="Times New Roman" pitchFamily="18" charset="0"/>
              <a:ea typeface="Times New Roman"/>
              <a:cs typeface="Times New Roman" pitchFamily="18" charset="0"/>
            </a:endParaRPr>
          </a:p>
          <a:p>
            <a:pPr algn="justLow" rtl="1">
              <a:spcBef>
                <a:spcPts val="600"/>
              </a:spcBef>
              <a:spcAft>
                <a:spcPts val="0"/>
              </a:spcAft>
            </a:pPr>
            <a:r>
              <a:rPr lang="ar-EG" sz="1800" b="1" dirty="0">
                <a:latin typeface="Times New Roman" pitchFamily="18" charset="0"/>
                <a:ea typeface="Times New Roman"/>
                <a:cs typeface="Times New Roman" pitchFamily="18" charset="0"/>
              </a:rPr>
              <a:t>1-الفعل العقلاني الذي يرتبط بهدف ما </a:t>
            </a:r>
            <a:r>
              <a:rPr lang="en-US" sz="1800" b="1" dirty="0">
                <a:latin typeface="Times New Roman" pitchFamily="18" charset="0"/>
                <a:ea typeface="Times New Roman"/>
                <a:cs typeface="Times New Roman" pitchFamily="18" charset="0"/>
              </a:rPr>
              <a:t>Purposeful or goal oriented rational action</a:t>
            </a:r>
            <a:endParaRPr lang="en-US" sz="1800" dirty="0">
              <a:latin typeface="Times New Roman" pitchFamily="18" charset="0"/>
              <a:ea typeface="Times New Roman"/>
              <a:cs typeface="Times New Roman" pitchFamily="18" charset="0"/>
            </a:endParaRPr>
          </a:p>
          <a:p>
            <a:pPr algn="justLow" rtl="1">
              <a:spcBef>
                <a:spcPts val="600"/>
              </a:spcBef>
              <a:spcAft>
                <a:spcPts val="0"/>
              </a:spcAft>
            </a:pPr>
            <a:r>
              <a:rPr lang="ar-EG" sz="1800" b="1" dirty="0">
                <a:latin typeface="Times New Roman" pitchFamily="18" charset="0"/>
                <a:ea typeface="Times New Roman"/>
                <a:cs typeface="Times New Roman" pitchFamily="18" charset="0"/>
              </a:rPr>
              <a:t>2-الفعل العقلاني الذي يرتبط بقيمة ما </a:t>
            </a:r>
            <a:r>
              <a:rPr lang="en-US" sz="1800" b="1" dirty="0" err="1">
                <a:latin typeface="Times New Roman" pitchFamily="18" charset="0"/>
                <a:ea typeface="Times New Roman"/>
                <a:cs typeface="Times New Roman" pitchFamily="18" charset="0"/>
              </a:rPr>
              <a:t>AValu</a:t>
            </a:r>
            <a:r>
              <a:rPr lang="en-US" sz="1800" b="1" dirty="0">
                <a:latin typeface="Times New Roman" pitchFamily="18" charset="0"/>
                <a:ea typeface="Times New Roman"/>
                <a:cs typeface="Times New Roman" pitchFamily="18" charset="0"/>
              </a:rPr>
              <a:t>-oriented rational action</a:t>
            </a:r>
            <a:endParaRPr lang="en-US" sz="1800" dirty="0">
              <a:latin typeface="Times New Roman" pitchFamily="18" charset="0"/>
              <a:ea typeface="Times New Roman"/>
              <a:cs typeface="Times New Roman" pitchFamily="18" charset="0"/>
            </a:endParaRPr>
          </a:p>
          <a:p>
            <a:pPr algn="justLow" rtl="1">
              <a:spcBef>
                <a:spcPts val="600"/>
              </a:spcBef>
              <a:spcAft>
                <a:spcPts val="0"/>
              </a:spcAft>
            </a:pPr>
            <a:r>
              <a:rPr lang="ar-EG" sz="1800" b="1" dirty="0">
                <a:latin typeface="Times New Roman" pitchFamily="18" charset="0"/>
                <a:ea typeface="Times New Roman"/>
                <a:cs typeface="Times New Roman" pitchFamily="18" charset="0"/>
              </a:rPr>
              <a:t>3-الفعل الوجداني أو العاطفي  </a:t>
            </a:r>
            <a:r>
              <a:rPr lang="en-US" sz="1800" b="1" dirty="0">
                <a:latin typeface="Times New Roman" pitchFamily="18" charset="0"/>
                <a:ea typeface="Times New Roman"/>
                <a:cs typeface="Times New Roman" pitchFamily="18" charset="0"/>
              </a:rPr>
              <a:t>Emotional of affective action</a:t>
            </a:r>
            <a:endParaRPr lang="en-US" sz="1800" dirty="0">
              <a:latin typeface="Times New Roman" pitchFamily="18" charset="0"/>
              <a:ea typeface="Times New Roman"/>
              <a:cs typeface="Times New Roman" pitchFamily="18" charset="0"/>
            </a:endParaRPr>
          </a:p>
          <a:p>
            <a:pPr algn="justLow" rtl="1">
              <a:spcBef>
                <a:spcPts val="600"/>
              </a:spcBef>
              <a:spcAft>
                <a:spcPts val="0"/>
              </a:spcAft>
            </a:pPr>
            <a:r>
              <a:rPr lang="ar-EG" sz="1800" b="1" dirty="0">
                <a:latin typeface="Times New Roman" pitchFamily="18" charset="0"/>
                <a:ea typeface="Times New Roman"/>
                <a:cs typeface="Times New Roman" pitchFamily="18" charset="0"/>
              </a:rPr>
              <a:t>4-الفعل التقليدي </a:t>
            </a:r>
            <a:r>
              <a:rPr lang="en-US" sz="1800" b="1" dirty="0">
                <a:latin typeface="Times New Roman" pitchFamily="18" charset="0"/>
                <a:ea typeface="Times New Roman"/>
                <a:cs typeface="Times New Roman" pitchFamily="18" charset="0"/>
              </a:rPr>
              <a:t>Traditional action</a:t>
            </a:r>
            <a:r>
              <a:rPr lang="ar-EG" sz="1800" b="1" dirty="0">
                <a:latin typeface="Times New Roman" pitchFamily="18" charset="0"/>
                <a:ea typeface="Times New Roman"/>
                <a:cs typeface="Times New Roman" pitchFamily="18" charset="0"/>
              </a:rPr>
              <a:t>.</a:t>
            </a:r>
            <a:endParaRPr lang="en-US" sz="1800" dirty="0">
              <a:latin typeface="Times New Roman" pitchFamily="18" charset="0"/>
              <a:ea typeface="Times New Roman"/>
              <a:cs typeface="Times New Roman" pitchFamily="18" charset="0"/>
            </a:endParaRPr>
          </a:p>
          <a:p>
            <a:pPr algn="justLow" rtl="1">
              <a:spcBef>
                <a:spcPts val="600"/>
              </a:spcBef>
              <a:spcAft>
                <a:spcPts val="0"/>
              </a:spcAft>
            </a:pPr>
            <a:r>
              <a:rPr lang="ar-EG" sz="1800" b="1" dirty="0">
                <a:latin typeface="Times New Roman" pitchFamily="18" charset="0"/>
                <a:ea typeface="Times New Roman"/>
                <a:cs typeface="Times New Roman" pitchFamily="18" charset="0"/>
              </a:rPr>
              <a:t>الفعل العقلاني الذي يرتبط بهدف ما يتصف بأن الفاعل فيه يدرك بوضوح هدفاً معيناً يريد تحقيقه وتكون لديه أساليب مناسبة لتحقيق هذا الهدف ، ومثال هذا النوع من الفعال ما يقوم به المهندس الذي يصمم بناء معيناً أو الشخص المضارب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سوق الأوراق المالية الذي يهدف إلي تحقيق مكسب مالي أو القائد الحربي الذي يريد أن يحقق نصراً ما ، أفعال هؤلاء جميعاً أمثلة علي الفعال العقلانية التي ترتبط بتحقيق هدف معين.</a:t>
            </a:r>
            <a:endParaRPr lang="en-US" sz="1800" dirty="0">
              <a:latin typeface="Times New Roman" pitchFamily="18" charset="0"/>
              <a:ea typeface="Times New Roman"/>
              <a:cs typeface="Times New Roman" pitchFamily="18" charset="0"/>
            </a:endParaRPr>
          </a:p>
          <a:p>
            <a:endParaRPr lang="ar-DZ" dirty="0"/>
          </a:p>
        </p:txBody>
      </p:sp>
    </p:spTree>
    <p:extLst>
      <p:ext uri="{BB962C8B-B14F-4D97-AF65-F5344CB8AC3E}">
        <p14:creationId xmlns:p14="http://schemas.microsoft.com/office/powerpoint/2010/main" val="20993300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260648"/>
            <a:ext cx="8712968" cy="6336704"/>
          </a:xfrm>
        </p:spPr>
        <p:txBody>
          <a:bodyPr/>
          <a:lstStyle/>
          <a:p>
            <a:pPr algn="justLow" rtl="1">
              <a:spcBef>
                <a:spcPts val="600"/>
              </a:spcBef>
              <a:spcAft>
                <a:spcPts val="0"/>
              </a:spcAft>
            </a:pPr>
            <a:r>
              <a:rPr lang="ar-EG" sz="1600" b="1" dirty="0">
                <a:latin typeface="Times New Roman" pitchFamily="18" charset="0"/>
                <a:ea typeface="Times New Roman"/>
                <a:cs typeface="Times New Roman" pitchFamily="18" charset="0"/>
              </a:rPr>
              <a:t>أما الفعل العقلاني الذي يرتبط بقيمة ما فهو ذلك الفعل الذي لا يهدف إلي تحقيق هدف خارجي معين بالنسبة للفرد بقدر ما يهدف إلي التمسك بقيمة معينة لها أهمية عظمي عند الفرد . ومثال ذلك الفعل ما يقرره قبطان السفينة من ألا يدعها تغرق وحدها بل يغرق معها أو حين يشترك فرد ما </a:t>
            </a:r>
            <a:r>
              <a:rPr lang="ar-EG" sz="1600" b="1" dirty="0" err="1">
                <a:latin typeface="Times New Roman" pitchFamily="18" charset="0"/>
                <a:ea typeface="Times New Roman"/>
                <a:cs typeface="Times New Roman" pitchFamily="18" charset="0"/>
              </a:rPr>
              <a:t>فى</a:t>
            </a:r>
            <a:r>
              <a:rPr lang="ar-EG" sz="1600" b="1" dirty="0">
                <a:latin typeface="Times New Roman" pitchFamily="18" charset="0"/>
                <a:ea typeface="Times New Roman"/>
                <a:cs typeface="Times New Roman" pitchFamily="18" charset="0"/>
              </a:rPr>
              <a:t> مبارزة يعمل أنه يقتل فيها أما ما يسميه ماكس فيبر الفعل الوجداني أو العاطفي فهو ذلك الفعل الذي ينجم عن حالة عاطفية أو نفسية مباشرة للفرد مثل ذلك حين تصفع الأم ابنها لأنه أتي سلوكاً شيناً أو حين يضرب أحد لاعبي الكرة زميلاً له </a:t>
            </a:r>
            <a:r>
              <a:rPr lang="ar-EG" sz="1600" b="1" dirty="0" err="1">
                <a:latin typeface="Times New Roman" pitchFamily="18" charset="0"/>
                <a:ea typeface="Times New Roman"/>
                <a:cs typeface="Times New Roman" pitchFamily="18" charset="0"/>
              </a:rPr>
              <a:t>فى</a:t>
            </a:r>
            <a:r>
              <a:rPr lang="ar-EG" sz="1600" b="1" dirty="0">
                <a:latin typeface="Times New Roman" pitchFamily="18" charset="0"/>
                <a:ea typeface="Times New Roman"/>
                <a:cs typeface="Times New Roman" pitchFamily="18" charset="0"/>
              </a:rPr>
              <a:t> المباراة ، هذه الأفعال أفعالاً وجدانية وليست أفعالاً عقلانية لأنها ليست موجهة إلي هدف ولا مرتبطة بقيمة معينة ولكنها عبارة عن ردود أفعال عاطفية للفاعل الذي يجد نفسه </a:t>
            </a:r>
            <a:r>
              <a:rPr lang="ar-EG" sz="1600" b="1" dirty="0" err="1">
                <a:latin typeface="Times New Roman" pitchFamily="18" charset="0"/>
                <a:ea typeface="Times New Roman"/>
                <a:cs typeface="Times New Roman" pitchFamily="18" charset="0"/>
              </a:rPr>
              <a:t>فى</a:t>
            </a:r>
            <a:r>
              <a:rPr lang="ar-EG" sz="1600" b="1" dirty="0">
                <a:latin typeface="Times New Roman" pitchFamily="18" charset="0"/>
                <a:ea typeface="Times New Roman"/>
                <a:cs typeface="Times New Roman" pitchFamily="18" charset="0"/>
              </a:rPr>
              <a:t> ظروف معينة.</a:t>
            </a:r>
            <a:endParaRPr lang="en-US" sz="1600" dirty="0">
              <a:latin typeface="Times New Roman" pitchFamily="18" charset="0"/>
              <a:ea typeface="Times New Roman"/>
              <a:cs typeface="Times New Roman" pitchFamily="18" charset="0"/>
            </a:endParaRPr>
          </a:p>
          <a:p>
            <a:pPr algn="justLow" rtl="1">
              <a:spcBef>
                <a:spcPts val="600"/>
              </a:spcBef>
              <a:spcAft>
                <a:spcPts val="0"/>
              </a:spcAft>
            </a:pPr>
            <a:r>
              <a:rPr lang="ar-EG" sz="1600" b="1" dirty="0">
                <a:latin typeface="Times New Roman" pitchFamily="18" charset="0"/>
                <a:ea typeface="Times New Roman"/>
                <a:cs typeface="Times New Roman" pitchFamily="18" charset="0"/>
              </a:rPr>
              <a:t>أما الفعل التقليدي فإنه ذلك الفعل الذي تمليه التقاليد ، والعادات الجمعية والمعتقدات ، والفاعل </a:t>
            </a:r>
            <a:r>
              <a:rPr lang="ar-EG" sz="1600" b="1" dirty="0" err="1">
                <a:latin typeface="Times New Roman" pitchFamily="18" charset="0"/>
                <a:ea typeface="Times New Roman"/>
                <a:cs typeface="Times New Roman" pitchFamily="18" charset="0"/>
              </a:rPr>
              <a:t>فى</a:t>
            </a:r>
            <a:r>
              <a:rPr lang="ar-EG" sz="1600" b="1" dirty="0">
                <a:latin typeface="Times New Roman" pitchFamily="18" charset="0"/>
                <a:ea typeface="Times New Roman"/>
                <a:cs typeface="Times New Roman" pitchFamily="18" charset="0"/>
              </a:rPr>
              <a:t> هذه الحالة لا يأتي فعله من أجل تحقيق هدف ما أو من أجل تمسكه بقيمة معينة أو لأنه مثار انفعالياً ولكن فعله يكون مجرد إطاعة </a:t>
            </a:r>
            <a:r>
              <a:rPr lang="ar-EG" sz="1600" b="1" dirty="0" err="1">
                <a:latin typeface="Times New Roman" pitchFamily="18" charset="0"/>
                <a:ea typeface="Times New Roman"/>
                <a:cs typeface="Times New Roman" pitchFamily="18" charset="0"/>
              </a:rPr>
              <a:t>لأفطار</a:t>
            </a:r>
            <a:r>
              <a:rPr lang="ar-EG" sz="1600" b="1" dirty="0">
                <a:latin typeface="Times New Roman" pitchFamily="18" charset="0"/>
                <a:ea typeface="Times New Roman"/>
                <a:cs typeface="Times New Roman" pitchFamily="18" charset="0"/>
              </a:rPr>
              <a:t> تم له اكتسابها من خلال عملية التطبع الاجتماعي.</a:t>
            </a:r>
            <a:endParaRPr lang="en-US" sz="1600" dirty="0">
              <a:latin typeface="Times New Roman" pitchFamily="18" charset="0"/>
              <a:ea typeface="Times New Roman"/>
              <a:cs typeface="Times New Roman" pitchFamily="18" charset="0"/>
            </a:endParaRPr>
          </a:p>
          <a:p>
            <a:pPr algn="justLow" rtl="1">
              <a:spcBef>
                <a:spcPts val="600"/>
              </a:spcBef>
              <a:spcAft>
                <a:spcPts val="0"/>
              </a:spcAft>
            </a:pPr>
            <a:r>
              <a:rPr lang="ar-EG" sz="1600" b="1" dirty="0">
                <a:latin typeface="Times New Roman" pitchFamily="18" charset="0"/>
                <a:ea typeface="Times New Roman"/>
                <a:cs typeface="Times New Roman" pitchFamily="18" charset="0"/>
              </a:rPr>
              <a:t>فكر ماكس فيبر يتصف بالصفات الأساسية التالية:</a:t>
            </a:r>
            <a:endParaRPr lang="en-US" sz="1600" dirty="0">
              <a:latin typeface="Times New Roman" pitchFamily="18" charset="0"/>
              <a:ea typeface="Times New Roman"/>
              <a:cs typeface="Times New Roman" pitchFamily="18" charset="0"/>
            </a:endParaRPr>
          </a:p>
          <a:p>
            <a:pPr marL="282575" indent="-228600" algn="justLow" rtl="1">
              <a:spcBef>
                <a:spcPts val="600"/>
              </a:spcBef>
              <a:spcAft>
                <a:spcPts val="0"/>
              </a:spcAft>
            </a:pPr>
            <a:r>
              <a:rPr lang="ar-EG" sz="1600" b="1" dirty="0">
                <a:latin typeface="Times New Roman" pitchFamily="18" charset="0"/>
                <a:ea typeface="Times New Roman"/>
                <a:cs typeface="Times New Roman" pitchFamily="18" charset="0"/>
              </a:rPr>
              <a:t>أولاً : الالتزام الأيديولوجي الواضح بالنظام الرأسمالي وتمجيده واعتباره النظام الأمثل للبشرية الذي يجب الحفاظ عليه وإدخال التحسينات والتعديلات به ، ويرتبط بذلك نزعة عنصرية واضحة تتمثل </a:t>
            </a:r>
            <a:r>
              <a:rPr lang="ar-EG" sz="1600" b="1" dirty="0" err="1">
                <a:latin typeface="Times New Roman" pitchFamily="18" charset="0"/>
                <a:ea typeface="Times New Roman"/>
                <a:cs typeface="Times New Roman" pitchFamily="18" charset="0"/>
              </a:rPr>
              <a:t>فى</a:t>
            </a:r>
            <a:r>
              <a:rPr lang="ar-EG" sz="1600" b="1" dirty="0">
                <a:latin typeface="Times New Roman" pitchFamily="18" charset="0"/>
                <a:ea typeface="Times New Roman"/>
                <a:cs typeface="Times New Roman" pitchFamily="18" charset="0"/>
              </a:rPr>
              <a:t> الدعوة إلي سيطرة المانيا علي غيرها من البلدان.</a:t>
            </a:r>
            <a:endParaRPr lang="en-US" sz="1600" dirty="0">
              <a:latin typeface="Times New Roman" pitchFamily="18" charset="0"/>
              <a:ea typeface="Times New Roman"/>
              <a:cs typeface="Times New Roman" pitchFamily="18" charset="0"/>
            </a:endParaRPr>
          </a:p>
          <a:p>
            <a:pPr marL="282575" indent="-228600" algn="justLow" rtl="1">
              <a:spcBef>
                <a:spcPts val="600"/>
              </a:spcBef>
              <a:spcAft>
                <a:spcPts val="0"/>
              </a:spcAft>
            </a:pPr>
            <a:r>
              <a:rPr lang="ar-EG" sz="1600" b="1" dirty="0">
                <a:latin typeface="Times New Roman" pitchFamily="18" charset="0"/>
                <a:ea typeface="Times New Roman"/>
                <a:cs typeface="Times New Roman" pitchFamily="18" charset="0"/>
              </a:rPr>
              <a:t>ثانياً : أصبح ماكس فيبر عالم اجتماع عن طريق اشتباكه </a:t>
            </a:r>
            <a:r>
              <a:rPr lang="ar-EG" sz="1600" b="1" dirty="0" err="1">
                <a:latin typeface="Times New Roman" pitchFamily="18" charset="0"/>
                <a:ea typeface="Times New Roman"/>
                <a:cs typeface="Times New Roman" pitchFamily="18" charset="0"/>
              </a:rPr>
              <a:t>فى</a:t>
            </a:r>
            <a:r>
              <a:rPr lang="ar-EG" sz="1600" b="1" dirty="0">
                <a:latin typeface="Times New Roman" pitchFamily="18" charset="0"/>
                <a:ea typeface="Times New Roman"/>
                <a:cs typeface="Times New Roman" pitchFamily="18" charset="0"/>
              </a:rPr>
              <a:t> جدل طويل وعنيف مع شبح كارل ماركس كان هدفه إثبات خطأ افكار ماركس الثورية وتحدي </a:t>
            </a:r>
            <a:r>
              <a:rPr lang="ar-EG" sz="1600" b="1" dirty="0" err="1">
                <a:latin typeface="Times New Roman" pitchFamily="18" charset="0"/>
                <a:ea typeface="Times New Roman"/>
                <a:cs typeface="Times New Roman" pitchFamily="18" charset="0"/>
              </a:rPr>
              <a:t>إدعاء</a:t>
            </a:r>
            <a:r>
              <a:rPr lang="ar-EG" sz="1600" b="1" dirty="0">
                <a:latin typeface="Times New Roman" pitchFamily="18" charset="0"/>
                <a:ea typeface="Times New Roman"/>
                <a:cs typeface="Times New Roman" pitchFamily="18" charset="0"/>
              </a:rPr>
              <a:t> ماركس بأن الاشتراكية أرقي من الرأسمالية من الناحية الإنسانية والأخلاقية.</a:t>
            </a:r>
            <a:endParaRPr lang="en-US" sz="1600" dirty="0">
              <a:latin typeface="Times New Roman" pitchFamily="18" charset="0"/>
              <a:ea typeface="Times New Roman"/>
              <a:cs typeface="Times New Roman" pitchFamily="18" charset="0"/>
            </a:endParaRPr>
          </a:p>
          <a:p>
            <a:pPr marL="282575" indent="-228600" algn="justLow" rtl="1">
              <a:spcBef>
                <a:spcPts val="600"/>
              </a:spcBef>
              <a:spcAft>
                <a:spcPts val="0"/>
              </a:spcAft>
            </a:pPr>
            <a:r>
              <a:rPr lang="ar-EG" sz="1600" b="1" dirty="0">
                <a:latin typeface="Times New Roman" pitchFamily="18" charset="0"/>
                <a:ea typeface="Times New Roman"/>
                <a:cs typeface="Times New Roman" pitchFamily="18" charset="0"/>
              </a:rPr>
              <a:t>ثالثاً : </a:t>
            </a:r>
            <a:r>
              <a:rPr lang="ar-EG" sz="1600" b="1" dirty="0" err="1">
                <a:latin typeface="Times New Roman" pitchFamily="18" charset="0"/>
                <a:ea typeface="Times New Roman"/>
                <a:cs typeface="Times New Roman" pitchFamily="18" charset="0"/>
              </a:rPr>
              <a:t>إفترض</a:t>
            </a:r>
            <a:r>
              <a:rPr lang="ar-EG" sz="1600" b="1" dirty="0">
                <a:latin typeface="Times New Roman" pitchFamily="18" charset="0"/>
                <a:ea typeface="Times New Roman"/>
                <a:cs typeface="Times New Roman" pitchFamily="18" charset="0"/>
              </a:rPr>
              <a:t> ماكس فيبر أن أساس الواقع الاجتماعي سيكولوجي فكري وبالتالي فإن موضوع علم الاجتماع يصبح دراسة أشكال هذا الواقع السيكولوجي.</a:t>
            </a:r>
            <a:endParaRPr lang="en-US" sz="1600" dirty="0">
              <a:latin typeface="Times New Roman" pitchFamily="18" charset="0"/>
              <a:ea typeface="Times New Roman"/>
              <a:cs typeface="Times New Roman" pitchFamily="18" charset="0"/>
            </a:endParaRPr>
          </a:p>
          <a:p>
            <a:pPr marL="282575" indent="-228600" algn="justLow" rtl="1">
              <a:spcBef>
                <a:spcPts val="600"/>
              </a:spcBef>
              <a:spcAft>
                <a:spcPts val="0"/>
              </a:spcAft>
            </a:pPr>
            <a:r>
              <a:rPr lang="ar-EG" sz="1600" b="1" dirty="0">
                <a:latin typeface="Times New Roman" pitchFamily="18" charset="0"/>
                <a:ea typeface="Times New Roman"/>
                <a:cs typeface="Times New Roman" pitchFamily="18" charset="0"/>
              </a:rPr>
              <a:t>رابعاً : وحدة التحليل الأساسية عند فيبر هي الشخص الفاعل ولابد من اختزال كل المفهومات </a:t>
            </a:r>
            <a:r>
              <a:rPr lang="ar-EG" sz="1600" b="1" dirty="0" err="1">
                <a:latin typeface="Times New Roman" pitchFamily="18" charset="0"/>
                <a:ea typeface="Times New Roman"/>
                <a:cs typeface="Times New Roman" pitchFamily="18" charset="0"/>
              </a:rPr>
              <a:t>الأخري</a:t>
            </a:r>
            <a:r>
              <a:rPr lang="ar-EG" sz="1600" b="1" dirty="0">
                <a:latin typeface="Times New Roman" pitchFamily="18" charset="0"/>
                <a:ea typeface="Times New Roman"/>
                <a:cs typeface="Times New Roman" pitchFamily="18" charset="0"/>
              </a:rPr>
              <a:t> مثل الدولة أو الرابطة أو النظام الاجتماعي إلي فعل يمكن فهمه ، اي إلي افعال الأفراد المشتركين </a:t>
            </a:r>
            <a:r>
              <a:rPr lang="ar-EG" sz="1600" b="1" dirty="0" err="1">
                <a:latin typeface="Times New Roman" pitchFamily="18" charset="0"/>
                <a:ea typeface="Times New Roman"/>
                <a:cs typeface="Times New Roman" pitchFamily="18" charset="0"/>
              </a:rPr>
              <a:t>فى</a:t>
            </a:r>
            <a:r>
              <a:rPr lang="ar-EG" sz="1600" b="1" dirty="0">
                <a:latin typeface="Times New Roman" pitchFamily="18" charset="0"/>
                <a:ea typeface="Times New Roman"/>
                <a:cs typeface="Times New Roman" pitchFamily="18" charset="0"/>
              </a:rPr>
              <a:t> النشاط.</a:t>
            </a:r>
            <a:endParaRPr lang="en-US" sz="1600" dirty="0">
              <a:latin typeface="Times New Roman" pitchFamily="18" charset="0"/>
              <a:ea typeface="Times New Roman"/>
              <a:cs typeface="Times New Roman" pitchFamily="18" charset="0"/>
            </a:endParaRPr>
          </a:p>
          <a:p>
            <a:pPr marL="282575" indent="-228600" algn="justLow" rtl="1">
              <a:spcBef>
                <a:spcPts val="600"/>
              </a:spcBef>
              <a:spcAft>
                <a:spcPts val="0"/>
              </a:spcAft>
            </a:pPr>
            <a:r>
              <a:rPr lang="ar-EG" sz="1600" b="1" dirty="0">
                <a:latin typeface="Times New Roman" pitchFamily="18" charset="0"/>
                <a:ea typeface="Times New Roman"/>
                <a:cs typeface="Times New Roman" pitchFamily="18" charset="0"/>
              </a:rPr>
              <a:t>خامساً : علي الرغم من أن فيبر لم ينكر أهمية العوامل المادية </a:t>
            </a:r>
            <a:r>
              <a:rPr lang="ar-EG" sz="1600" b="1" dirty="0" err="1">
                <a:latin typeface="Times New Roman" pitchFamily="18" charset="0"/>
                <a:ea typeface="Times New Roman"/>
                <a:cs typeface="Times New Roman" pitchFamily="18" charset="0"/>
              </a:rPr>
              <a:t>فى</a:t>
            </a:r>
            <a:r>
              <a:rPr lang="ar-EG" sz="1600" b="1" dirty="0">
                <a:latin typeface="Times New Roman" pitchFamily="18" charset="0"/>
                <a:ea typeface="Times New Roman"/>
                <a:cs typeface="Times New Roman" pitchFamily="18" charset="0"/>
              </a:rPr>
              <a:t> المجتمع إلا أنه رأي أنها تابعة للعوامل الفكرية وليست أصلاً لها.</a:t>
            </a:r>
            <a:endParaRPr lang="en-US" sz="1600" dirty="0">
              <a:latin typeface="Times New Roman" pitchFamily="18" charset="0"/>
              <a:ea typeface="Times New Roman"/>
              <a:cs typeface="Times New Roman" pitchFamily="18" charset="0"/>
            </a:endParaRPr>
          </a:p>
          <a:p>
            <a:pPr marL="282575" indent="-228600" algn="justLow" rtl="1">
              <a:spcBef>
                <a:spcPts val="600"/>
              </a:spcBef>
              <a:spcAft>
                <a:spcPts val="0"/>
              </a:spcAft>
            </a:pPr>
            <a:r>
              <a:rPr lang="ar-EG" sz="1600" b="1" dirty="0">
                <a:latin typeface="Times New Roman" pitchFamily="18" charset="0"/>
                <a:ea typeface="Times New Roman"/>
                <a:cs typeface="Times New Roman" pitchFamily="18" charset="0"/>
              </a:rPr>
              <a:t>سادساً : صور فيبر الانسان علي أنه أسير واقعه الاجتماعي وأنه ليس قادراً عل </a:t>
            </a:r>
            <a:r>
              <a:rPr lang="ar-EG" sz="1600" b="1" dirty="0" err="1">
                <a:latin typeface="Times New Roman" pitchFamily="18" charset="0"/>
                <a:ea typeface="Times New Roman"/>
                <a:cs typeface="Times New Roman" pitchFamily="18" charset="0"/>
              </a:rPr>
              <a:t>يتغييره</a:t>
            </a:r>
            <a:r>
              <a:rPr lang="ar-EG" sz="1600" b="1" dirty="0">
                <a:latin typeface="Times New Roman" pitchFamily="18" charset="0"/>
                <a:ea typeface="Times New Roman"/>
                <a:cs typeface="Times New Roman" pitchFamily="18" charset="0"/>
              </a:rPr>
              <a:t> وحذر من الثورة فالعمال قد يكسرون أغلالهم بالثورة ولكنهم لن يكسبوا شيئاً من ورائها.</a:t>
            </a:r>
            <a:endParaRPr lang="en-US" sz="1600" dirty="0">
              <a:latin typeface="Times New Roman" pitchFamily="18" charset="0"/>
              <a:ea typeface="Times New Roman"/>
              <a:cs typeface="Times New Roman" pitchFamily="18" charset="0"/>
            </a:endParaRPr>
          </a:p>
          <a:p>
            <a:pPr algn="justLow" rtl="1">
              <a:spcBef>
                <a:spcPts val="600"/>
              </a:spcBef>
              <a:spcAft>
                <a:spcPts val="0"/>
              </a:spcAft>
            </a:pPr>
            <a:r>
              <a:rPr lang="ar-EG" sz="1600" b="1" dirty="0">
                <a:latin typeface="Times New Roman" pitchFamily="18" charset="0"/>
                <a:ea typeface="Times New Roman"/>
                <a:cs typeface="Times New Roman" pitchFamily="18" charset="0"/>
              </a:rPr>
              <a:t>سابعاً : إن أنماط ماكس فيبر الخالصة أو المثالية عن السلطة وعن الفعل </a:t>
            </a:r>
            <a:r>
              <a:rPr lang="ar-EG" sz="1600" b="1" dirty="0" err="1">
                <a:latin typeface="Times New Roman" pitchFamily="18" charset="0"/>
                <a:ea typeface="Times New Roman"/>
                <a:cs typeface="Times New Roman" pitchFamily="18" charset="0"/>
              </a:rPr>
              <a:t>الاتماعي</a:t>
            </a:r>
            <a:r>
              <a:rPr lang="ar-EG" sz="1600" b="1" dirty="0">
                <a:latin typeface="Times New Roman" pitchFamily="18" charset="0"/>
                <a:ea typeface="Times New Roman"/>
                <a:cs typeface="Times New Roman" pitchFamily="18" charset="0"/>
              </a:rPr>
              <a:t> أنماط تصورية لا تستند علي ادلة واقعية كما أن </a:t>
            </a:r>
            <a:r>
              <a:rPr lang="ar-EG" sz="1600" b="1" dirty="0" err="1">
                <a:latin typeface="Times New Roman" pitchFamily="18" charset="0"/>
                <a:ea typeface="Times New Roman"/>
                <a:cs typeface="Times New Roman" pitchFamily="18" charset="0"/>
              </a:rPr>
              <a:t>إفتراضاته</a:t>
            </a:r>
            <a:r>
              <a:rPr lang="ar-EG" sz="1600" b="1" dirty="0">
                <a:latin typeface="Times New Roman" pitchFamily="18" charset="0"/>
                <a:ea typeface="Times New Roman"/>
                <a:cs typeface="Times New Roman" pitchFamily="18" charset="0"/>
              </a:rPr>
              <a:t> عن الطبيعة المثالية للواقع الاجتماعي وبخاصة مقولته التي مؤداها أن الرأسمالية نشأته عن الروح </a:t>
            </a:r>
            <a:r>
              <a:rPr lang="ar-EG" sz="1600" b="1" dirty="0" err="1">
                <a:latin typeface="Times New Roman" pitchFamily="18" charset="0"/>
                <a:ea typeface="Times New Roman"/>
                <a:cs typeface="Times New Roman" pitchFamily="18" charset="0"/>
              </a:rPr>
              <a:t>البروتستانطية</a:t>
            </a:r>
            <a:r>
              <a:rPr lang="ar-EG" sz="1600" b="1" dirty="0">
                <a:latin typeface="Times New Roman" pitchFamily="18" charset="0"/>
                <a:ea typeface="Times New Roman"/>
                <a:cs typeface="Times New Roman" pitchFamily="18" charset="0"/>
              </a:rPr>
              <a:t> لا تستند علي أدلة تاريخية إمبريقية.</a:t>
            </a:r>
            <a:endParaRPr lang="en-US" sz="1600" dirty="0">
              <a:latin typeface="Times New Roman" pitchFamily="18" charset="0"/>
              <a:ea typeface="Times New Roman"/>
              <a:cs typeface="Times New Roman" pitchFamily="18" charset="0"/>
            </a:endParaRPr>
          </a:p>
          <a:p>
            <a:endParaRPr lang="ar-DZ" dirty="0"/>
          </a:p>
        </p:txBody>
      </p:sp>
    </p:spTree>
    <p:extLst>
      <p:ext uri="{BB962C8B-B14F-4D97-AF65-F5344CB8AC3E}">
        <p14:creationId xmlns:p14="http://schemas.microsoft.com/office/powerpoint/2010/main" val="32857394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116632"/>
            <a:ext cx="7886700" cy="687611"/>
          </a:xfrm>
        </p:spPr>
        <p:txBody>
          <a:bodyPr/>
          <a:lstStyle/>
          <a:p>
            <a:pPr algn="ctr" rtl="1">
              <a:spcBef>
                <a:spcPts val="600"/>
              </a:spcBef>
              <a:spcAft>
                <a:spcPts val="0"/>
              </a:spcAft>
            </a:pPr>
            <a:r>
              <a:rPr lang="ar-EG" sz="3200" b="1" dirty="0">
                <a:solidFill>
                  <a:srgbClr val="FF0000"/>
                </a:solidFill>
                <a:latin typeface="Times New Roman"/>
                <a:ea typeface="Times New Roman"/>
                <a:cs typeface="Simplified Arabic"/>
              </a:rPr>
              <a:t>النمط أو النموذج المثالي عند ماكس فيبر </a:t>
            </a:r>
            <a:r>
              <a:rPr lang="en-US" sz="3200" b="1" dirty="0">
                <a:solidFill>
                  <a:srgbClr val="FF0000"/>
                </a:solidFill>
                <a:latin typeface="Simplified Arabic"/>
                <a:ea typeface="Times New Roman"/>
              </a:rPr>
              <a:t>Ideal Type</a:t>
            </a:r>
            <a:r>
              <a:rPr lang="ar-EG" sz="3200" b="1" dirty="0" smtClean="0">
                <a:solidFill>
                  <a:srgbClr val="FF0000"/>
                </a:solidFill>
                <a:latin typeface="Times New Roman"/>
                <a:ea typeface="Times New Roman"/>
                <a:cs typeface="Simplified Arabic"/>
              </a:rPr>
              <a:t>:</a:t>
            </a:r>
            <a:endParaRPr lang="ar-DZ" sz="3200" dirty="0"/>
          </a:p>
        </p:txBody>
      </p:sp>
      <p:sp>
        <p:nvSpPr>
          <p:cNvPr id="3" name="Espace réservé du contenu 2"/>
          <p:cNvSpPr>
            <a:spLocks noGrp="1"/>
          </p:cNvSpPr>
          <p:nvPr>
            <p:ph idx="1"/>
          </p:nvPr>
        </p:nvSpPr>
        <p:spPr>
          <a:xfrm>
            <a:off x="179512" y="836712"/>
            <a:ext cx="8784976" cy="5832648"/>
          </a:xfrm>
        </p:spPr>
        <p:txBody>
          <a:bodyPr/>
          <a:lstStyle/>
          <a:p>
            <a:pPr algn="justLow" rtl="1">
              <a:spcBef>
                <a:spcPts val="600"/>
              </a:spcBef>
              <a:spcAft>
                <a:spcPts val="0"/>
              </a:spcAft>
            </a:pPr>
            <a:r>
              <a:rPr lang="ar-EG" sz="1800" b="1" dirty="0">
                <a:latin typeface="Times New Roman" pitchFamily="18" charset="0"/>
                <a:ea typeface="Times New Roman"/>
                <a:cs typeface="Times New Roman" pitchFamily="18" charset="0"/>
              </a:rPr>
              <a:t>تعتمد كل نظرية ماكس فيبر كما قلنا علي هذا التصنيف للفعل الاجتماعي أو علي ذلك التنميط </a:t>
            </a:r>
            <a:r>
              <a:rPr lang="en-US" sz="1800" b="1" dirty="0">
                <a:latin typeface="Times New Roman" pitchFamily="18" charset="0"/>
                <a:ea typeface="Times New Roman"/>
                <a:cs typeface="Times New Roman" pitchFamily="18" charset="0"/>
              </a:rPr>
              <a:t>Typology</a:t>
            </a:r>
            <a:r>
              <a:rPr lang="ar-EG" sz="1800" b="1" dirty="0">
                <a:latin typeface="Times New Roman" pitchFamily="18" charset="0"/>
                <a:ea typeface="Times New Roman"/>
                <a:cs typeface="Times New Roman" pitchFamily="18" charset="0"/>
              </a:rPr>
              <a:t> ، وبالتنميط له أهمية خاصة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نظرية ماكس فيبر فقد رأي فيبر أنه لكي نستطيع تحليل الظاهرات الاجتماعية ، وه </a:t>
            </a:r>
            <a:r>
              <a:rPr lang="ar-EG" sz="1800" b="1" dirty="0" err="1">
                <a:latin typeface="Times New Roman" pitchFamily="18" charset="0"/>
                <a:ea typeface="Times New Roman"/>
                <a:cs typeface="Times New Roman" pitchFamily="18" charset="0"/>
              </a:rPr>
              <a:t>يموضوع</a:t>
            </a:r>
            <a:r>
              <a:rPr lang="ar-EG" sz="1800" b="1" dirty="0">
                <a:latin typeface="Times New Roman" pitchFamily="18" charset="0"/>
                <a:ea typeface="Times New Roman"/>
                <a:cs typeface="Times New Roman" pitchFamily="18" charset="0"/>
              </a:rPr>
              <a:t> علم الاجتماع لابد أن تكون لدينا أداة نقوم بالتحليل علي أساها تسهل لنا عملية المقارنة بين هذه الظاهرات وبعضها البعض وهذه الأداة هي ما أسماه فيبر بالنماذج أو الأنماط المثالية الخالصة </a:t>
            </a:r>
            <a:r>
              <a:rPr lang="en-US" sz="1800" b="1" dirty="0">
                <a:latin typeface="Times New Roman" pitchFamily="18" charset="0"/>
                <a:ea typeface="Times New Roman"/>
                <a:cs typeface="Times New Roman" pitchFamily="18" charset="0"/>
              </a:rPr>
              <a:t>pure- Ideal types</a:t>
            </a:r>
            <a:r>
              <a:rPr lang="ar-EG" sz="1800" b="1" dirty="0">
                <a:latin typeface="Times New Roman" pitchFamily="18" charset="0"/>
                <a:ea typeface="Times New Roman"/>
                <a:cs typeface="Times New Roman" pitchFamily="18" charset="0"/>
              </a:rPr>
              <a:t>.</a:t>
            </a:r>
            <a:endParaRPr lang="en-US" sz="1800" dirty="0">
              <a:latin typeface="Times New Roman" pitchFamily="18" charset="0"/>
              <a:ea typeface="Times New Roman"/>
              <a:cs typeface="Times New Roman" pitchFamily="18" charset="0"/>
            </a:endParaRPr>
          </a:p>
          <a:p>
            <a:pPr algn="justLow" rtl="1">
              <a:spcBef>
                <a:spcPts val="600"/>
              </a:spcBef>
              <a:spcAft>
                <a:spcPts val="0"/>
              </a:spcAft>
            </a:pPr>
            <a:r>
              <a:rPr lang="ar-EG" sz="1800" b="1" dirty="0">
                <a:latin typeface="Times New Roman" pitchFamily="18" charset="0"/>
                <a:ea typeface="Times New Roman"/>
                <a:cs typeface="Times New Roman" pitchFamily="18" charset="0"/>
              </a:rPr>
              <a:t>فالأربعة أنواع من الأفعال الاجتماعية السابق الحديث عنها تمثل نماذج مثالية أو خالصة للفعل الاجتماعي بمعني أنها لا توجد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الواقع بهذه الكيفية ولكنها مجرد تصورات عقلية مستمدة من الواقع فعلاً ولكنها لا توجد فيه بهذه الكيفية ، وقد انطلق فيبر بعد تصنيفه للفعل الاجتماعي إلي تصنيف كافة الظاهرات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المجال </a:t>
            </a:r>
            <a:r>
              <a:rPr lang="ar-EG" sz="1800" b="1" dirty="0" err="1">
                <a:latin typeface="Times New Roman" pitchFamily="18" charset="0"/>
                <a:ea typeface="Times New Roman"/>
                <a:cs typeface="Times New Roman" pitchFamily="18" charset="0"/>
              </a:rPr>
              <a:t>اللاجتماعي</a:t>
            </a:r>
            <a:r>
              <a:rPr lang="ar-EG" sz="1800" b="1" dirty="0">
                <a:latin typeface="Times New Roman" pitchFamily="18" charset="0"/>
                <a:ea typeface="Times New Roman"/>
                <a:cs typeface="Times New Roman" pitchFamily="18" charset="0"/>
              </a:rPr>
              <a:t> فقد صنف بناء علي ذلك مثلاً أنماط السلطة أو السيطرة رأي أن هناك سيطرة أو سلطة عقلانية وسلطة تقليدية وسلطة </a:t>
            </a:r>
            <a:r>
              <a:rPr lang="ar-EG" sz="1800" b="1" dirty="0" err="1">
                <a:latin typeface="Times New Roman" pitchFamily="18" charset="0"/>
                <a:ea typeface="Times New Roman"/>
                <a:cs typeface="Times New Roman" pitchFamily="18" charset="0"/>
              </a:rPr>
              <a:t>كاريزماتية</a:t>
            </a:r>
            <a:r>
              <a:rPr lang="ar-EG" sz="1800" b="1" dirty="0">
                <a:latin typeface="Times New Roman" pitchFamily="18" charset="0"/>
                <a:ea typeface="Times New Roman"/>
                <a:cs typeface="Times New Roman" pitchFamily="18" charset="0"/>
              </a:rPr>
              <a:t> .</a:t>
            </a:r>
            <a:endParaRPr lang="en-US" sz="1800" dirty="0">
              <a:latin typeface="Times New Roman" pitchFamily="18" charset="0"/>
              <a:ea typeface="Times New Roman"/>
              <a:cs typeface="Times New Roman" pitchFamily="18" charset="0"/>
            </a:endParaRPr>
          </a:p>
          <a:p>
            <a:pPr algn="justLow" rtl="1">
              <a:spcBef>
                <a:spcPts val="600"/>
              </a:spcBef>
              <a:spcAft>
                <a:spcPts val="0"/>
              </a:spcAft>
            </a:pPr>
            <a:r>
              <a:rPr lang="ar-EG" sz="1800" b="1" dirty="0">
                <a:latin typeface="Times New Roman" pitchFamily="18" charset="0"/>
                <a:ea typeface="Times New Roman"/>
                <a:cs typeface="Times New Roman" pitchFamily="18" charset="0"/>
              </a:rPr>
              <a:t>كما أن تصنيفه للمجتمعات ، وكذلك تصوره لمراحل التطور التاريخي للمجتمعات الغربية قد اعتمد أيضاً علي تصنيفه للفعل الاجتماعي، فالصفة الرئيسية للعالم الذي عاش فيه ماكس فيبر كما يقول هي صفة العقلانية أو الفعال العقلانية التي ترتبط بتحقيق الأهداف ، والمشروعات الاقتصادية ،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النظام الرأسمالي هي مشروعات عقلانية كما أن سيطرة الدولة علي المجتمع تكون أيضاً سيطرة عقلانية عن طريق البيروقراطية .</a:t>
            </a:r>
            <a:endParaRPr lang="en-US" sz="1800" dirty="0">
              <a:latin typeface="Times New Roman" pitchFamily="18" charset="0"/>
              <a:ea typeface="Times New Roman"/>
              <a:cs typeface="Times New Roman" pitchFamily="18" charset="0"/>
            </a:endParaRPr>
          </a:p>
          <a:p>
            <a:pPr algn="justLow" rtl="1">
              <a:spcBef>
                <a:spcPts val="600"/>
              </a:spcBef>
              <a:spcAft>
                <a:spcPts val="0"/>
              </a:spcAft>
            </a:pPr>
            <a:r>
              <a:rPr lang="ar-EG" sz="1800" b="1" dirty="0">
                <a:latin typeface="Times New Roman" pitchFamily="18" charset="0"/>
                <a:ea typeface="Times New Roman"/>
                <a:cs typeface="Times New Roman" pitchFamily="18" charset="0"/>
              </a:rPr>
              <a:t>أن اهتمام ماكس فيبر قد انصب علي أول نمط من أنماط الفعل الاجتماعي الأربعة أي الفعل الاجتماعي العقلاني </a:t>
            </a:r>
            <a:r>
              <a:rPr lang="ar-EG" sz="1800" b="1" dirty="0" err="1">
                <a:latin typeface="Times New Roman" pitchFamily="18" charset="0"/>
                <a:ea typeface="Times New Roman"/>
                <a:cs typeface="Times New Roman" pitchFamily="18" charset="0"/>
              </a:rPr>
              <a:t>الموجهنحو</a:t>
            </a:r>
            <a:r>
              <a:rPr lang="ar-EG" sz="1800" b="1" dirty="0">
                <a:latin typeface="Times New Roman" pitchFamily="18" charset="0"/>
                <a:ea typeface="Times New Roman"/>
                <a:cs typeface="Times New Roman" pitchFamily="18" charset="0"/>
              </a:rPr>
              <a:t> تحقيق أهداف محدودة لأن هذا النمط من الفعل الاجتماعي هو الذي يرتبط بذلك النموذج المثالي أو الخالص من نماذج المجتمع ويعني به نموذج الرأسمالية الغربية المعاصرة.</a:t>
            </a:r>
            <a:endParaRPr lang="en-US" sz="1800" dirty="0">
              <a:latin typeface="Times New Roman" pitchFamily="18" charset="0"/>
              <a:ea typeface="Times New Roman"/>
              <a:cs typeface="Times New Roman" pitchFamily="18" charset="0"/>
            </a:endParaRPr>
          </a:p>
          <a:p>
            <a:endParaRPr lang="ar-DZ" dirty="0"/>
          </a:p>
        </p:txBody>
      </p:sp>
    </p:spTree>
    <p:extLst>
      <p:ext uri="{BB962C8B-B14F-4D97-AF65-F5344CB8AC3E}">
        <p14:creationId xmlns:p14="http://schemas.microsoft.com/office/powerpoint/2010/main" val="592051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188640"/>
            <a:ext cx="7886700" cy="903635"/>
          </a:xfrm>
        </p:spPr>
        <p:txBody>
          <a:bodyPr/>
          <a:lstStyle/>
          <a:p>
            <a:pPr algn="ctr" rtl="1">
              <a:spcBef>
                <a:spcPts val="600"/>
              </a:spcBef>
              <a:spcAft>
                <a:spcPts val="0"/>
              </a:spcAft>
            </a:pPr>
            <a:r>
              <a:rPr lang="ar-EG" sz="3200" b="1" dirty="0">
                <a:solidFill>
                  <a:srgbClr val="FF0000"/>
                </a:solidFill>
                <a:latin typeface="Times New Roman"/>
                <a:ea typeface="Times New Roman"/>
                <a:cs typeface="Simplified Arabic"/>
              </a:rPr>
              <a:t>هناك ثلاثة نماذج مثالية </a:t>
            </a:r>
            <a:r>
              <a:rPr lang="ar-EG" sz="3200" b="1" dirty="0" err="1">
                <a:solidFill>
                  <a:srgbClr val="FF0000"/>
                </a:solidFill>
                <a:latin typeface="Times New Roman"/>
                <a:ea typeface="Times New Roman"/>
                <a:cs typeface="Simplified Arabic"/>
              </a:rPr>
              <a:t>فيبيرية</a:t>
            </a:r>
            <a:r>
              <a:rPr lang="ar-EG" sz="3200" b="1" dirty="0">
                <a:solidFill>
                  <a:srgbClr val="FF0000"/>
                </a:solidFill>
                <a:latin typeface="Times New Roman"/>
                <a:ea typeface="Times New Roman"/>
                <a:cs typeface="Simplified Arabic"/>
              </a:rPr>
              <a:t> أو أنماط خالصة من السلطة يمكننا أن نميزها تبعاً لشرعيتها هي </a:t>
            </a:r>
            <a:r>
              <a:rPr lang="ar-EG" sz="3200" b="1" dirty="0" smtClean="0">
                <a:solidFill>
                  <a:srgbClr val="FF0000"/>
                </a:solidFill>
                <a:latin typeface="Times New Roman"/>
                <a:ea typeface="Times New Roman"/>
                <a:cs typeface="Simplified Arabic"/>
              </a:rPr>
              <a:t>:</a:t>
            </a:r>
            <a:endParaRPr lang="ar-DZ" sz="3200" dirty="0"/>
          </a:p>
        </p:txBody>
      </p:sp>
      <p:sp>
        <p:nvSpPr>
          <p:cNvPr id="3" name="Espace réservé du contenu 2"/>
          <p:cNvSpPr>
            <a:spLocks noGrp="1"/>
          </p:cNvSpPr>
          <p:nvPr>
            <p:ph idx="1"/>
          </p:nvPr>
        </p:nvSpPr>
        <p:spPr>
          <a:xfrm>
            <a:off x="179512" y="1124744"/>
            <a:ext cx="8784976" cy="5616624"/>
          </a:xfrm>
        </p:spPr>
        <p:txBody>
          <a:bodyPr/>
          <a:lstStyle/>
          <a:p>
            <a:pPr marL="342900" lvl="0" indent="-342900" algn="justLow" rtl="1">
              <a:spcBef>
                <a:spcPts val="600"/>
              </a:spcBef>
              <a:spcAft>
                <a:spcPts val="0"/>
              </a:spcAft>
              <a:buFont typeface="+mj-lt"/>
              <a:buAutoNum type="arabicPeriod"/>
              <a:tabLst>
                <a:tab pos="396875" algn="l"/>
              </a:tabLst>
            </a:pPr>
            <a:r>
              <a:rPr lang="ar-EG" sz="1800" b="1" dirty="0">
                <a:latin typeface="Times New Roman" pitchFamily="18" charset="0"/>
                <a:ea typeface="Times New Roman"/>
                <a:cs typeface="Times New Roman" pitchFamily="18" charset="0"/>
              </a:rPr>
              <a:t>الشرعية العقلانية وهي تلك التي تعبر عن الاعتقاد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مشروعية أنماط القواعد المعيارية وحق أولئك الذين تحددهم هذه القواعد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ممارسة السلطة وإصدار الأوامر.</a:t>
            </a:r>
            <a:endParaRPr lang="en-US" sz="1800" dirty="0">
              <a:latin typeface="Times New Roman" pitchFamily="18" charset="0"/>
              <a:ea typeface="Times New Roman"/>
              <a:cs typeface="Times New Roman" pitchFamily="18" charset="0"/>
            </a:endParaRPr>
          </a:p>
          <a:p>
            <a:pPr marL="342900" lvl="0" indent="-342900" algn="justLow" rtl="1">
              <a:spcBef>
                <a:spcPts val="600"/>
              </a:spcBef>
              <a:spcAft>
                <a:spcPts val="0"/>
              </a:spcAft>
              <a:buFont typeface="+mj-lt"/>
              <a:buAutoNum type="arabicPeriod"/>
              <a:tabLst>
                <a:tab pos="396875" algn="l"/>
              </a:tabLst>
            </a:pPr>
            <a:r>
              <a:rPr lang="ar-EG" sz="1800" b="1" dirty="0">
                <a:latin typeface="Times New Roman" pitchFamily="18" charset="0"/>
                <a:ea typeface="Times New Roman"/>
                <a:cs typeface="Times New Roman" pitchFamily="18" charset="0"/>
              </a:rPr>
              <a:t>المشروعية التقليدية وهي التي تعتمد علي الاعتقاد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قدسية التقاليد الراسخة وفى حق أولئك الذين يتولون السلطة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ممارستها.</a:t>
            </a:r>
            <a:endParaRPr lang="en-US" sz="1800" dirty="0">
              <a:latin typeface="Times New Roman" pitchFamily="18" charset="0"/>
              <a:ea typeface="Times New Roman"/>
              <a:cs typeface="Times New Roman" pitchFamily="18" charset="0"/>
            </a:endParaRPr>
          </a:p>
          <a:p>
            <a:pPr marL="342900" lvl="0" indent="-342900" algn="justLow" rtl="1">
              <a:spcBef>
                <a:spcPts val="600"/>
              </a:spcBef>
              <a:spcAft>
                <a:spcPts val="0"/>
              </a:spcAft>
              <a:buFont typeface="+mj-lt"/>
              <a:buAutoNum type="arabicPeriod"/>
              <a:tabLst>
                <a:tab pos="396875" algn="l"/>
              </a:tabLst>
            </a:pPr>
            <a:r>
              <a:rPr lang="ar-EG" sz="1800" b="1" dirty="0">
                <a:latin typeface="Times New Roman" pitchFamily="18" charset="0"/>
                <a:ea typeface="Times New Roman"/>
                <a:cs typeface="Times New Roman" pitchFamily="18" charset="0"/>
              </a:rPr>
              <a:t>المشروعية </a:t>
            </a:r>
            <a:r>
              <a:rPr lang="ar-EG" sz="1800" b="1" dirty="0" err="1">
                <a:latin typeface="Times New Roman" pitchFamily="18" charset="0"/>
                <a:ea typeface="Times New Roman"/>
                <a:cs typeface="Times New Roman" pitchFamily="18" charset="0"/>
              </a:rPr>
              <a:t>الكارزماتية</a:t>
            </a:r>
            <a:r>
              <a:rPr lang="ar-EG" sz="1800" b="1" dirty="0">
                <a:latin typeface="Times New Roman" pitchFamily="18" charset="0"/>
                <a:ea typeface="Times New Roman"/>
                <a:cs typeface="Times New Roman" pitchFamily="18" charset="0"/>
              </a:rPr>
              <a:t> (وقد سميت بذلك </a:t>
            </a:r>
            <a:r>
              <a:rPr lang="ar-EG" sz="1800" b="1" dirty="0" err="1">
                <a:latin typeface="Times New Roman" pitchFamily="18" charset="0"/>
                <a:ea typeface="Times New Roman"/>
                <a:cs typeface="Times New Roman" pitchFamily="18" charset="0"/>
              </a:rPr>
              <a:t>الإسم</a:t>
            </a:r>
            <a:r>
              <a:rPr lang="ar-EG" sz="1800" b="1" dirty="0">
                <a:latin typeface="Times New Roman" pitchFamily="18" charset="0"/>
                <a:ea typeface="Times New Roman"/>
                <a:cs typeface="Times New Roman" pitchFamily="18" charset="0"/>
              </a:rPr>
              <a:t> الذي اشتق من الكلمة اليونانية التي تعني العظمة والموهبة) وتعتمد هذه المشروعية </a:t>
            </a:r>
            <a:r>
              <a:rPr lang="ar-EG" sz="1800" b="1" dirty="0" err="1">
                <a:latin typeface="Times New Roman" pitchFamily="18" charset="0"/>
                <a:ea typeface="Times New Roman"/>
                <a:cs typeface="Times New Roman" pitchFamily="18" charset="0"/>
              </a:rPr>
              <a:t>الكارزماتية</a:t>
            </a:r>
            <a:r>
              <a:rPr lang="ar-EG" sz="1800" b="1" dirty="0">
                <a:latin typeface="Times New Roman" pitchFamily="18" charset="0"/>
                <a:ea typeface="Times New Roman"/>
                <a:cs typeface="Times New Roman" pitchFamily="18" charset="0"/>
              </a:rPr>
              <a:t> </a:t>
            </a:r>
            <a:r>
              <a:rPr lang="ar-EG" sz="1800" b="1" dirty="0" smtClean="0">
                <a:latin typeface="Times New Roman" pitchFamily="18" charset="0"/>
                <a:ea typeface="Times New Roman"/>
                <a:cs typeface="Times New Roman" pitchFamily="18" charset="0"/>
              </a:rPr>
              <a:t>عل</a:t>
            </a:r>
            <a:r>
              <a:rPr lang="ar-DZ" sz="1800" b="1" dirty="0" smtClean="0">
                <a:latin typeface="Times New Roman" pitchFamily="18" charset="0"/>
                <a:ea typeface="Times New Roman"/>
                <a:cs typeface="Times New Roman" pitchFamily="18" charset="0"/>
              </a:rPr>
              <a:t>ى</a:t>
            </a:r>
            <a:r>
              <a:rPr lang="ar-EG" sz="1800" b="1" dirty="0" smtClean="0">
                <a:latin typeface="Times New Roman" pitchFamily="18" charset="0"/>
                <a:ea typeface="Times New Roman"/>
                <a:cs typeface="Times New Roman" pitchFamily="18" charset="0"/>
              </a:rPr>
              <a:t> </a:t>
            </a:r>
            <a:r>
              <a:rPr lang="ar-EG" sz="1800" b="1" dirty="0" err="1">
                <a:latin typeface="Times New Roman" pitchFamily="18" charset="0"/>
                <a:ea typeface="Times New Roman"/>
                <a:cs typeface="Times New Roman" pitchFamily="18" charset="0"/>
              </a:rPr>
              <a:t>يولاء</a:t>
            </a:r>
            <a:r>
              <a:rPr lang="ar-EG" sz="1800" b="1" dirty="0">
                <a:latin typeface="Times New Roman" pitchFamily="18" charset="0"/>
                <a:ea typeface="Times New Roman"/>
                <a:cs typeface="Times New Roman" pitchFamily="18" charset="0"/>
              </a:rPr>
              <a:t> الناس أو الاتباع لفرد معين يتمتع بامتياز وقدرات نادرة وخصائص شخصية كالبطولة أو العظمة يندر أن تتوافر لغيره. ومثل هذا القائد أو الزعيم يلقي الطاعة من الاتباع لأنهم يعتقدون أن أي أنماط معيارية أو اي أوامر يصدرها إنما هي أشياء مقدسة.</a:t>
            </a:r>
            <a:endParaRPr lang="en-US" sz="1800" dirty="0">
              <a:latin typeface="Times New Roman" pitchFamily="18" charset="0"/>
              <a:ea typeface="Times New Roman"/>
              <a:cs typeface="Times New Roman" pitchFamily="18" charset="0"/>
            </a:endParaRPr>
          </a:p>
          <a:p>
            <a:pPr algn="justLow" rtl="1">
              <a:spcBef>
                <a:spcPts val="600"/>
              </a:spcBef>
              <a:spcAft>
                <a:spcPts val="0"/>
              </a:spcAft>
            </a:pPr>
            <a:r>
              <a:rPr lang="ar-EG" sz="1800" b="1" dirty="0">
                <a:latin typeface="Times New Roman" pitchFamily="18" charset="0"/>
                <a:ea typeface="Times New Roman"/>
                <a:cs typeface="Times New Roman" pitchFamily="18" charset="0"/>
              </a:rPr>
              <a:t>أشار فيبر إلي أن الطاعة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الحالة الأولي (اي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حالة المشروعية العقلانية) ترجع إلي النظام القانوني القائم والذي يتصف بالصفة </a:t>
            </a:r>
            <a:r>
              <a:rPr lang="ar-EG" sz="1800" b="1" dirty="0" err="1">
                <a:latin typeface="Times New Roman" pitchFamily="18" charset="0"/>
                <a:ea typeface="Times New Roman"/>
                <a:cs typeface="Times New Roman" pitchFamily="18" charset="0"/>
              </a:rPr>
              <a:t>اللاشخصية</a:t>
            </a:r>
            <a:r>
              <a:rPr lang="ar-EG" sz="1800" b="1" dirty="0">
                <a:latin typeface="Times New Roman" pitchFamily="18" charset="0"/>
                <a:ea typeface="Times New Roman"/>
                <a:cs typeface="Times New Roman" pitchFamily="18" charset="0"/>
              </a:rPr>
              <a:t> . بينما ترجع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الحالتين الثانية والثالثة إلي صفات شخصية.</a:t>
            </a:r>
            <a:endParaRPr lang="en-US" sz="1800" dirty="0">
              <a:latin typeface="Times New Roman" pitchFamily="18" charset="0"/>
              <a:ea typeface="Times New Roman"/>
              <a:cs typeface="Times New Roman" pitchFamily="18" charset="0"/>
            </a:endParaRPr>
          </a:p>
          <a:p>
            <a:pPr algn="justLow" rtl="1">
              <a:spcBef>
                <a:spcPts val="600"/>
              </a:spcBef>
              <a:spcAft>
                <a:spcPts val="0"/>
              </a:spcAft>
            </a:pPr>
            <a:r>
              <a:rPr lang="ar-EG" sz="1800" b="1" dirty="0">
                <a:latin typeface="Times New Roman" pitchFamily="18" charset="0"/>
                <a:ea typeface="Times New Roman"/>
                <a:cs typeface="Times New Roman" pitchFamily="18" charset="0"/>
              </a:rPr>
              <a:t>المشروعية العقلانية هي نمط فريد من السلطة ظهر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الحضارة الغربية وحدها وقد أشار فيبر إلي ان أياً من النماذج المثالية أو الخالصة لا توجد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شكل خالص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أي فترة تاريخية ولكن ما وجد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اي حالة من الحالات أو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أي فترة من الفترات التاريخية لم يكن سوي شيئاً قريباً من هذه النماذج العقلية الخالصة.</a:t>
            </a:r>
            <a:endParaRPr lang="en-US" sz="1800" dirty="0">
              <a:latin typeface="Times New Roman" pitchFamily="18" charset="0"/>
              <a:ea typeface="Times New Roman"/>
              <a:cs typeface="Times New Roman" pitchFamily="18" charset="0"/>
            </a:endParaRPr>
          </a:p>
          <a:p>
            <a:endParaRPr lang="ar-DZ" dirty="0"/>
          </a:p>
        </p:txBody>
      </p:sp>
    </p:spTree>
    <p:extLst>
      <p:ext uri="{BB962C8B-B14F-4D97-AF65-F5344CB8AC3E}">
        <p14:creationId xmlns:p14="http://schemas.microsoft.com/office/powerpoint/2010/main" val="2712927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519"/>
            <a:ext cx="7886700" cy="548162"/>
          </a:xfrm>
        </p:spPr>
        <p:txBody>
          <a:bodyPr/>
          <a:lstStyle/>
          <a:p>
            <a:pPr algn="ctr" rtl="1">
              <a:spcBef>
                <a:spcPts val="600"/>
              </a:spcBef>
              <a:spcAft>
                <a:spcPts val="0"/>
              </a:spcAft>
            </a:pPr>
            <a:r>
              <a:rPr lang="ar-EG" sz="3600" b="1" dirty="0">
                <a:solidFill>
                  <a:srgbClr val="FF0000"/>
                </a:solidFill>
                <a:latin typeface="Times New Roman"/>
                <a:ea typeface="Times New Roman"/>
                <a:cs typeface="Simplified Arabic"/>
              </a:rPr>
              <a:t>البيروقراطية</a:t>
            </a:r>
            <a:r>
              <a:rPr lang="ar-EG" sz="3600" b="1" dirty="0" smtClean="0">
                <a:solidFill>
                  <a:srgbClr val="FF0000"/>
                </a:solidFill>
                <a:latin typeface="Times New Roman"/>
                <a:ea typeface="Times New Roman"/>
                <a:cs typeface="Simplified Arabic"/>
              </a:rPr>
              <a:t>:</a:t>
            </a:r>
            <a:endParaRPr lang="ar-DZ" dirty="0"/>
          </a:p>
        </p:txBody>
      </p:sp>
      <p:sp>
        <p:nvSpPr>
          <p:cNvPr id="3" name="Espace réservé du contenu 2"/>
          <p:cNvSpPr>
            <a:spLocks noGrp="1"/>
          </p:cNvSpPr>
          <p:nvPr>
            <p:ph idx="1"/>
          </p:nvPr>
        </p:nvSpPr>
        <p:spPr>
          <a:xfrm>
            <a:off x="251520" y="476672"/>
            <a:ext cx="8712968" cy="6381328"/>
          </a:xfrm>
        </p:spPr>
        <p:txBody>
          <a:bodyPr/>
          <a:lstStyle/>
          <a:p>
            <a:pPr algn="justLow" rtl="1">
              <a:spcBef>
                <a:spcPts val="600"/>
              </a:spcBef>
              <a:spcAft>
                <a:spcPts val="0"/>
              </a:spcAft>
            </a:pPr>
            <a:r>
              <a:rPr lang="ar-EG" sz="1600" b="1" dirty="0">
                <a:latin typeface="Times New Roman" pitchFamily="18" charset="0"/>
                <a:ea typeface="Times New Roman"/>
                <a:cs typeface="Times New Roman" pitchFamily="18" charset="0"/>
              </a:rPr>
              <a:t>درس ماكس فيبر بالتفصيل العلاقة بين </a:t>
            </a:r>
            <a:r>
              <a:rPr lang="ar-EG" sz="1600" b="1" dirty="0" err="1">
                <a:latin typeface="Times New Roman" pitchFamily="18" charset="0"/>
                <a:ea typeface="Times New Roman"/>
                <a:cs typeface="Times New Roman" pitchFamily="18" charset="0"/>
              </a:rPr>
              <a:t>الأنساق</a:t>
            </a:r>
            <a:r>
              <a:rPr lang="ar-EG" sz="1600" b="1" dirty="0">
                <a:latin typeface="Times New Roman" pitchFamily="18" charset="0"/>
                <a:ea typeface="Times New Roman"/>
                <a:cs typeface="Times New Roman" pitchFamily="18" charset="0"/>
              </a:rPr>
              <a:t> الاجتماعية والاقتصادية وبين أن هذه </a:t>
            </a:r>
            <a:r>
              <a:rPr lang="ar-EG" sz="1600" b="1" dirty="0" err="1">
                <a:latin typeface="Times New Roman" pitchFamily="18" charset="0"/>
                <a:ea typeface="Times New Roman"/>
                <a:cs typeface="Times New Roman" pitchFamily="18" charset="0"/>
              </a:rPr>
              <a:t>الأنساق</a:t>
            </a:r>
            <a:r>
              <a:rPr lang="ar-EG" sz="1600" b="1" dirty="0">
                <a:latin typeface="Times New Roman" pitchFamily="18" charset="0"/>
                <a:ea typeface="Times New Roman"/>
                <a:cs typeface="Times New Roman" pitchFamily="18" charset="0"/>
              </a:rPr>
              <a:t> كانت تتجه باستمرار إلي العقلانية وقد قرر فيبر أن ذلك النمط من </a:t>
            </a:r>
            <a:r>
              <a:rPr lang="ar-EG" sz="1600" b="1" dirty="0" err="1">
                <a:latin typeface="Times New Roman" pitchFamily="18" charset="0"/>
                <a:ea typeface="Times New Roman"/>
                <a:cs typeface="Times New Roman" pitchFamily="18" charset="0"/>
              </a:rPr>
              <a:t>القانو</a:t>
            </a:r>
            <a:r>
              <a:rPr lang="ar-EG" sz="1600" b="1" dirty="0">
                <a:latin typeface="Times New Roman" pitchFamily="18" charset="0"/>
                <a:ea typeface="Times New Roman"/>
                <a:cs typeface="Times New Roman" pitchFamily="18" charset="0"/>
              </a:rPr>
              <a:t> العقلاني إنما </a:t>
            </a:r>
            <a:r>
              <a:rPr lang="ar-EG" sz="1600" b="1" dirty="0" err="1">
                <a:latin typeface="Times New Roman" pitchFamily="18" charset="0"/>
                <a:ea typeface="Times New Roman"/>
                <a:cs typeface="Times New Roman" pitchFamily="18" charset="0"/>
              </a:rPr>
              <a:t>هوظاهرة</a:t>
            </a:r>
            <a:r>
              <a:rPr lang="ar-EG" sz="1600" b="1" dirty="0">
                <a:latin typeface="Times New Roman" pitchFamily="18" charset="0"/>
                <a:ea typeface="Times New Roman"/>
                <a:cs typeface="Times New Roman" pitchFamily="18" charset="0"/>
              </a:rPr>
              <a:t> حديثة نوعاً </a:t>
            </a:r>
            <a:r>
              <a:rPr lang="ar-EG" sz="1600" b="1" dirty="0" err="1">
                <a:latin typeface="Times New Roman" pitchFamily="18" charset="0"/>
                <a:ea typeface="Times New Roman"/>
                <a:cs typeface="Times New Roman" pitchFamily="18" charset="0"/>
              </a:rPr>
              <a:t>فى</a:t>
            </a:r>
            <a:r>
              <a:rPr lang="ar-EG" sz="1600" b="1" dirty="0">
                <a:latin typeface="Times New Roman" pitchFamily="18" charset="0"/>
                <a:ea typeface="Times New Roman"/>
                <a:cs typeface="Times New Roman" pitchFamily="18" charset="0"/>
              </a:rPr>
              <a:t> التاريخ </a:t>
            </a:r>
            <a:r>
              <a:rPr lang="ar-EG" sz="1600" b="1" dirty="0" err="1">
                <a:latin typeface="Times New Roman" pitchFamily="18" charset="0"/>
                <a:ea typeface="Times New Roman"/>
                <a:cs typeface="Times New Roman" pitchFamily="18" charset="0"/>
              </a:rPr>
              <a:t>اللانساني</a:t>
            </a:r>
            <a:r>
              <a:rPr lang="ar-EG" sz="1600" b="1" dirty="0">
                <a:latin typeface="Times New Roman" pitchFamily="18" charset="0"/>
                <a:ea typeface="Times New Roman"/>
                <a:cs typeface="Times New Roman" pitchFamily="18" charset="0"/>
              </a:rPr>
              <a:t> وأنه قد ارتبط أساساً بظهور الرأسمالية الحديثة ، والقانون العقلاني مثل الرأسمالية الحديثة نتاج للحضارة الغربية الحديثة ، وتساءل فيبر عن الرابطة بين الأثنين وقد </a:t>
            </a:r>
            <a:r>
              <a:rPr lang="ar-EG" sz="1600" b="1" dirty="0" err="1">
                <a:latin typeface="Times New Roman" pitchFamily="18" charset="0"/>
                <a:ea typeface="Times New Roman"/>
                <a:cs typeface="Times New Roman" pitchFamily="18" charset="0"/>
              </a:rPr>
              <a:t>حاولة</a:t>
            </a:r>
            <a:r>
              <a:rPr lang="ar-EG" sz="1600" b="1" dirty="0">
                <a:latin typeface="Times New Roman" pitchFamily="18" charset="0"/>
                <a:ea typeface="Times New Roman"/>
                <a:cs typeface="Times New Roman" pitchFamily="18" charset="0"/>
              </a:rPr>
              <a:t> أن يجيب علي هذا السؤال عن طريق دراسته لتطور ما أسماه بالإدارة البيروقراطية.</a:t>
            </a:r>
            <a:endParaRPr lang="en-US" sz="1600" dirty="0">
              <a:latin typeface="Times New Roman" pitchFamily="18" charset="0"/>
              <a:ea typeface="Times New Roman"/>
              <a:cs typeface="Times New Roman" pitchFamily="18" charset="0"/>
            </a:endParaRPr>
          </a:p>
          <a:p>
            <a:pPr algn="justLow" rtl="1">
              <a:spcBef>
                <a:spcPts val="600"/>
              </a:spcBef>
              <a:spcAft>
                <a:spcPts val="0"/>
              </a:spcAft>
            </a:pPr>
            <a:r>
              <a:rPr lang="ar-EG" sz="1600" b="1" dirty="0" err="1">
                <a:latin typeface="Times New Roman" pitchFamily="18" charset="0"/>
                <a:ea typeface="Times New Roman"/>
                <a:cs typeface="Times New Roman" pitchFamily="18" charset="0"/>
              </a:rPr>
              <a:t>إهتمام</a:t>
            </a:r>
            <a:r>
              <a:rPr lang="ar-EG" sz="1600" b="1" dirty="0">
                <a:latin typeface="Times New Roman" pitchFamily="18" charset="0"/>
                <a:ea typeface="Times New Roman"/>
                <a:cs typeface="Times New Roman" pitchFamily="18" charset="0"/>
              </a:rPr>
              <a:t> ماكس فيبر بعملية التنميط أو تصنيف الظاهرات إل </a:t>
            </a:r>
            <a:r>
              <a:rPr lang="ar-EG" sz="1600" b="1" dirty="0" err="1">
                <a:latin typeface="Times New Roman" pitchFamily="18" charset="0"/>
                <a:ea typeface="Times New Roman"/>
                <a:cs typeface="Times New Roman" pitchFamily="18" charset="0"/>
              </a:rPr>
              <a:t>يانماط</a:t>
            </a:r>
            <a:r>
              <a:rPr lang="ar-EG" sz="1600" b="1" dirty="0">
                <a:latin typeface="Times New Roman" pitchFamily="18" charset="0"/>
                <a:ea typeface="Times New Roman"/>
                <a:cs typeface="Times New Roman" pitchFamily="18" charset="0"/>
              </a:rPr>
              <a:t> معينة ، وقد تحدث فيبر كثيراً عن نمط معين من الإدارة هو </a:t>
            </a:r>
            <a:r>
              <a:rPr lang="ar-EG" sz="1600" b="1" dirty="0" err="1">
                <a:latin typeface="Times New Roman" pitchFamily="18" charset="0"/>
                <a:ea typeface="Times New Roman"/>
                <a:cs typeface="Times New Roman" pitchFamily="18" charset="0"/>
              </a:rPr>
              <a:t>البيروقارطية</a:t>
            </a:r>
            <a:r>
              <a:rPr lang="ar-EG" sz="1600" b="1" dirty="0">
                <a:latin typeface="Times New Roman" pitchFamily="18" charset="0"/>
                <a:ea typeface="Times New Roman"/>
                <a:cs typeface="Times New Roman" pitchFamily="18" charset="0"/>
              </a:rPr>
              <a:t> ورأي أن البيروقراطية كنمط مثالي للإدارة يرتكز أساسا ًعلي السلطة القانونية العقلية التي تمثل أساس المشروعية ، ورأي أن البيروقراطية عبارة عن عملية مستمرة من أداء الوظائف الرسمية طبقاً لقواعد ومعايير فالأشخاص الذين يؤدون هذه الوظائف لهم مجالات محددة ويتمتعون بالسلطة الضرورية التي تساعدهم علي أداء مهامهم وهذه السلطة موزعة بطريقة معينة بحيث تضمن نوعاً من التدرج </a:t>
            </a:r>
            <a:r>
              <a:rPr lang="ar-EG" sz="1600" b="1" dirty="0" err="1">
                <a:latin typeface="Times New Roman" pitchFamily="18" charset="0"/>
                <a:ea typeface="Times New Roman"/>
                <a:cs typeface="Times New Roman" pitchFamily="18" charset="0"/>
              </a:rPr>
              <a:t>فى</a:t>
            </a:r>
            <a:r>
              <a:rPr lang="ar-EG" sz="1600" b="1" dirty="0">
                <a:latin typeface="Times New Roman" pitchFamily="18" charset="0"/>
                <a:ea typeface="Times New Roman"/>
                <a:cs typeface="Times New Roman" pitchFamily="18" charset="0"/>
              </a:rPr>
              <a:t> الوظائف الرسمية وبحيث نجد </a:t>
            </a:r>
            <a:r>
              <a:rPr lang="ar-EG" sz="1600" b="1" dirty="0" err="1">
                <a:latin typeface="Times New Roman" pitchFamily="18" charset="0"/>
                <a:ea typeface="Times New Roman"/>
                <a:cs typeface="Times New Roman" pitchFamily="18" charset="0"/>
              </a:rPr>
              <a:t>فى</a:t>
            </a:r>
            <a:r>
              <a:rPr lang="ar-EG" sz="1600" b="1" dirty="0">
                <a:latin typeface="Times New Roman" pitchFamily="18" charset="0"/>
                <a:ea typeface="Times New Roman"/>
                <a:cs typeface="Times New Roman" pitchFamily="18" charset="0"/>
              </a:rPr>
              <a:t> نهاية الأمر أن هناك مجموعة من الأشخاص الرسميين لهم مهام </a:t>
            </a:r>
            <a:r>
              <a:rPr lang="ar-EG" sz="1600" b="1" dirty="0" err="1">
                <a:latin typeface="Times New Roman" pitchFamily="18" charset="0"/>
                <a:ea typeface="Times New Roman"/>
                <a:cs typeface="Times New Roman" pitchFamily="18" charset="0"/>
              </a:rPr>
              <a:t>إشرافية</a:t>
            </a:r>
            <a:r>
              <a:rPr lang="ar-EG" sz="1600" b="1" dirty="0">
                <a:latin typeface="Times New Roman" pitchFamily="18" charset="0"/>
                <a:ea typeface="Times New Roman"/>
                <a:cs typeface="Times New Roman" pitchFamily="18" charset="0"/>
              </a:rPr>
              <a:t> علي غيرهم من الأشخاص ، ولكي يستطيع هؤلاء الأشخاص ممارسة السلطة فلابد أن تتوافر لديهم بعض المؤهلات والخصائص . وليسمن الضروري أن </a:t>
            </a:r>
            <a:r>
              <a:rPr lang="ar-EG" sz="1600" b="1" dirty="0" err="1">
                <a:latin typeface="Times New Roman" pitchFamily="18" charset="0"/>
                <a:ea typeface="Times New Roman"/>
                <a:cs typeface="Times New Roman" pitchFamily="18" charset="0"/>
              </a:rPr>
              <a:t>يتمكل</a:t>
            </a:r>
            <a:r>
              <a:rPr lang="ar-EG" sz="1600" b="1" dirty="0">
                <a:latin typeface="Times New Roman" pitchFamily="18" charset="0"/>
                <a:ea typeface="Times New Roman"/>
                <a:cs typeface="Times New Roman" pitchFamily="18" charset="0"/>
              </a:rPr>
              <a:t> اولئك الذين يمارسون السلطة الإدارية أي وسائل للإنتاج كما ليس من </a:t>
            </a:r>
            <a:r>
              <a:rPr lang="ar-EG" sz="1600" b="1" dirty="0" err="1">
                <a:latin typeface="Times New Roman" pitchFamily="18" charset="0"/>
                <a:ea typeface="Times New Roman"/>
                <a:cs typeface="Times New Roman" pitchFamily="18" charset="0"/>
              </a:rPr>
              <a:t>الضوري</a:t>
            </a:r>
            <a:r>
              <a:rPr lang="ar-EG" sz="1600" b="1" dirty="0">
                <a:latin typeface="Times New Roman" pitchFamily="18" charset="0"/>
                <a:ea typeface="Times New Roman"/>
                <a:cs typeface="Times New Roman" pitchFamily="18" charset="0"/>
              </a:rPr>
              <a:t> أن يستخدموا وظائفهم الإدارية لتحقيق أي أغراض شخصية والأفعال ذات الطبيعة الإدارية مسجلة كتابة </a:t>
            </a:r>
            <a:r>
              <a:rPr lang="ar-EG" sz="1600" b="1" dirty="0" err="1">
                <a:latin typeface="Times New Roman" pitchFamily="18" charset="0"/>
                <a:ea typeface="Times New Roman"/>
                <a:cs typeface="Times New Roman" pitchFamily="18" charset="0"/>
              </a:rPr>
              <a:t>فى</a:t>
            </a:r>
            <a:r>
              <a:rPr lang="ar-EG" sz="1600" b="1" dirty="0">
                <a:latin typeface="Times New Roman" pitchFamily="18" charset="0"/>
                <a:ea typeface="Times New Roman"/>
                <a:cs typeface="Times New Roman" pitchFamily="18" charset="0"/>
              </a:rPr>
              <a:t> شكل لوائح أو قوانين مما يضمن صفة </a:t>
            </a:r>
            <a:r>
              <a:rPr lang="ar-EG" sz="1600" b="1" dirty="0" err="1">
                <a:latin typeface="Times New Roman" pitchFamily="18" charset="0"/>
                <a:ea typeface="Times New Roman"/>
                <a:cs typeface="Times New Roman" pitchFamily="18" charset="0"/>
              </a:rPr>
              <a:t>الإستمرارية</a:t>
            </a:r>
            <a:r>
              <a:rPr lang="ar-EG" sz="1600" b="1" dirty="0">
                <a:latin typeface="Times New Roman" pitchFamily="18" charset="0"/>
                <a:ea typeface="Times New Roman"/>
                <a:cs typeface="Times New Roman" pitchFamily="18" charset="0"/>
              </a:rPr>
              <a:t> للعملية الإدارية.</a:t>
            </a:r>
            <a:endParaRPr lang="en-US" sz="1600" dirty="0">
              <a:latin typeface="Times New Roman" pitchFamily="18" charset="0"/>
              <a:ea typeface="Times New Roman"/>
              <a:cs typeface="Times New Roman" pitchFamily="18" charset="0"/>
            </a:endParaRPr>
          </a:p>
          <a:p>
            <a:pPr algn="justLow" rtl="1">
              <a:spcBef>
                <a:spcPts val="600"/>
              </a:spcBef>
              <a:spcAft>
                <a:spcPts val="0"/>
              </a:spcAft>
            </a:pPr>
            <a:r>
              <a:rPr lang="ar-EG" sz="1600" b="1" dirty="0">
                <a:latin typeface="Times New Roman" pitchFamily="18" charset="0"/>
                <a:ea typeface="Times New Roman"/>
                <a:cs typeface="Times New Roman" pitchFamily="18" charset="0"/>
              </a:rPr>
              <a:t>الخصائص المميزة لحياة الأشخاص الرسميين </a:t>
            </a:r>
            <a:r>
              <a:rPr lang="ar-EG" sz="1600" b="1" dirty="0" err="1">
                <a:latin typeface="Times New Roman" pitchFamily="18" charset="0"/>
                <a:ea typeface="Times New Roman"/>
                <a:cs typeface="Times New Roman" pitchFamily="18" charset="0"/>
              </a:rPr>
              <a:t>فى</a:t>
            </a:r>
            <a:r>
              <a:rPr lang="ar-EG" sz="1600" b="1" dirty="0">
                <a:latin typeface="Times New Roman" pitchFamily="18" charset="0"/>
                <a:ea typeface="Times New Roman"/>
                <a:cs typeface="Times New Roman" pitchFamily="18" charset="0"/>
              </a:rPr>
              <a:t> النمط البيروقراطي من الإدارة هي :</a:t>
            </a:r>
            <a:endParaRPr lang="en-US" sz="1600" dirty="0">
              <a:latin typeface="Times New Roman" pitchFamily="18" charset="0"/>
              <a:ea typeface="Times New Roman"/>
              <a:cs typeface="Times New Roman" pitchFamily="18" charset="0"/>
            </a:endParaRPr>
          </a:p>
          <a:p>
            <a:pPr algn="justLow" rtl="1">
              <a:spcBef>
                <a:spcPts val="600"/>
              </a:spcBef>
              <a:spcAft>
                <a:spcPts val="0"/>
              </a:spcAft>
            </a:pPr>
            <a:r>
              <a:rPr lang="ar-EG" sz="1600" b="1" dirty="0">
                <a:latin typeface="Times New Roman" pitchFamily="18" charset="0"/>
                <a:ea typeface="Times New Roman"/>
                <a:cs typeface="Times New Roman" pitchFamily="18" charset="0"/>
              </a:rPr>
              <a:t>أنهم يتصرفون  بطريقة لا شخصية تبعاً للقواعد التي تحدد مجال عملهم وأنهم يشغلون هذه المناصب بالتعيين ، وليس بالانتخاب ويعتمد تعيينهم عل يتوافر مواصفات معينة فيهم ، وعادة ما يحصلون علي مناصبهم بعد </a:t>
            </a:r>
            <a:r>
              <a:rPr lang="ar-EG" sz="1600" b="1" dirty="0" err="1">
                <a:latin typeface="Times New Roman" pitchFamily="18" charset="0"/>
                <a:ea typeface="Times New Roman"/>
                <a:cs typeface="Times New Roman" pitchFamily="18" charset="0"/>
              </a:rPr>
              <a:t>إجتيازهم</a:t>
            </a:r>
            <a:r>
              <a:rPr lang="ar-EG" sz="1600" b="1" dirty="0">
                <a:latin typeface="Times New Roman" pitchFamily="18" charset="0"/>
                <a:ea typeface="Times New Roman"/>
                <a:cs typeface="Times New Roman" pitchFamily="18" charset="0"/>
              </a:rPr>
              <a:t> لاختبارات معينة . ويحصل هؤلاء البيروقراطيون علي مرتبات بناء علي جدول مرتبات معين ويحصلون علي معاشات بعد عدد معين من السنوات التي يقضونها </a:t>
            </a:r>
            <a:r>
              <a:rPr lang="ar-EG" sz="1600" b="1" dirty="0" err="1">
                <a:latin typeface="Times New Roman" pitchFamily="18" charset="0"/>
                <a:ea typeface="Times New Roman"/>
                <a:cs typeface="Times New Roman" pitchFamily="18" charset="0"/>
              </a:rPr>
              <a:t>فى</a:t>
            </a:r>
            <a:r>
              <a:rPr lang="ar-EG" sz="1600" b="1" dirty="0">
                <a:latin typeface="Times New Roman" pitchFamily="18" charset="0"/>
                <a:ea typeface="Times New Roman"/>
                <a:cs typeface="Times New Roman" pitchFamily="18" charset="0"/>
              </a:rPr>
              <a:t> الخدمة ، وعادة ما لا يكون لهؤلاء الأشخاص أعمال أخري.</a:t>
            </a:r>
            <a:endParaRPr lang="en-US" sz="1600" dirty="0">
              <a:latin typeface="Times New Roman" pitchFamily="18" charset="0"/>
              <a:ea typeface="Times New Roman"/>
              <a:cs typeface="Times New Roman" pitchFamily="18" charset="0"/>
            </a:endParaRPr>
          </a:p>
          <a:p>
            <a:pPr algn="justLow" rtl="1">
              <a:spcBef>
                <a:spcPts val="600"/>
              </a:spcBef>
              <a:spcAft>
                <a:spcPts val="0"/>
              </a:spcAft>
            </a:pPr>
            <a:r>
              <a:rPr lang="ar-EG" sz="1600" b="1" dirty="0">
                <a:latin typeface="Times New Roman" pitchFamily="18" charset="0"/>
                <a:ea typeface="Times New Roman"/>
                <a:cs typeface="Times New Roman" pitchFamily="18" charset="0"/>
              </a:rPr>
              <a:t>قارن ماكس فيبر هذا النمط من التنظيم الإداري (أي البيروقراطية) بالتنظيم الإداري الذي يرتبط بشكل السلطة التقليدية . ففي التنظيم الإداري الذي يرتبط بالسلطة التقليدية لا تعتمد إطاعة الأفراد لبعضهم البعض علي قواعد أو لوائح محددة وإنما يعتمد ذلك علي نوعية الشخص الذي يشغل مركز السلطة التقليدية ، وتحدد التقاليد اساليب تصرف المسئول الإداري التقليدي </a:t>
            </a:r>
            <a:r>
              <a:rPr lang="ar-EG" sz="1600" b="1" dirty="0" err="1">
                <a:latin typeface="Times New Roman" pitchFamily="18" charset="0"/>
                <a:ea typeface="Times New Roman"/>
                <a:cs typeface="Times New Roman" pitchFamily="18" charset="0"/>
              </a:rPr>
              <a:t>فى</a:t>
            </a:r>
            <a:r>
              <a:rPr lang="ar-EG" sz="1600" b="1" dirty="0">
                <a:latin typeface="Times New Roman" pitchFamily="18" charset="0"/>
                <a:ea typeface="Times New Roman"/>
                <a:cs typeface="Times New Roman" pitchFamily="18" charset="0"/>
              </a:rPr>
              <a:t> بعض الأحيان أو تترك له حرية التصرف الكاملة </a:t>
            </a:r>
            <a:r>
              <a:rPr lang="ar-EG" sz="1600" b="1" dirty="0" err="1">
                <a:latin typeface="Times New Roman" pitchFamily="18" charset="0"/>
                <a:ea typeface="Times New Roman"/>
                <a:cs typeface="Times New Roman" pitchFamily="18" charset="0"/>
              </a:rPr>
              <a:t>فى</a:t>
            </a:r>
            <a:r>
              <a:rPr lang="ar-EG" sz="1600" b="1" dirty="0">
                <a:latin typeface="Times New Roman" pitchFamily="18" charset="0"/>
                <a:ea typeface="Times New Roman"/>
                <a:cs typeface="Times New Roman" pitchFamily="18" charset="0"/>
              </a:rPr>
              <a:t> أحيان أخري وبعكس ما هو موجود </a:t>
            </a:r>
            <a:r>
              <a:rPr lang="ar-EG" sz="1600" b="1" dirty="0" err="1">
                <a:latin typeface="Times New Roman" pitchFamily="18" charset="0"/>
                <a:ea typeface="Times New Roman"/>
                <a:cs typeface="Times New Roman" pitchFamily="18" charset="0"/>
              </a:rPr>
              <a:t>فى</a:t>
            </a:r>
            <a:r>
              <a:rPr lang="ar-EG" sz="1600" b="1" dirty="0">
                <a:latin typeface="Times New Roman" pitchFamily="18" charset="0"/>
                <a:ea typeface="Times New Roman"/>
                <a:cs typeface="Times New Roman" pitchFamily="18" charset="0"/>
              </a:rPr>
              <a:t> النط البيروقراطي من الإدارة نجد أن النمط التقليدي من الإدارة يعتمد علي اختيار الأشخاص لممارسة هذه المهنة ليس بناء علي خصائص محددة من قبل واختبارات معينة ولكن علي أساس صلتهم بالرئيس أو القائد وولائهم الشخصي له.</a:t>
            </a:r>
            <a:endParaRPr lang="en-US" sz="1600" dirty="0">
              <a:latin typeface="Times New Roman" pitchFamily="18" charset="0"/>
              <a:ea typeface="Times New Roman"/>
              <a:cs typeface="Times New Roman" pitchFamily="18" charset="0"/>
            </a:endParaRPr>
          </a:p>
          <a:p>
            <a:pPr algn="justLow" rtl="1">
              <a:spcBef>
                <a:spcPts val="600"/>
              </a:spcBef>
              <a:spcAft>
                <a:spcPts val="0"/>
              </a:spcAft>
            </a:pPr>
            <a:r>
              <a:rPr lang="ar-EG" sz="1600" b="1" dirty="0">
                <a:latin typeface="Times New Roman" pitchFamily="18" charset="0"/>
                <a:ea typeface="Times New Roman"/>
                <a:cs typeface="Times New Roman" pitchFamily="18" charset="0"/>
              </a:rPr>
              <a:t>رأى فيبر أن الخاصية الرئيسية للرأسمالية الغربية الحديثة هي العقلانية </a:t>
            </a:r>
            <a:r>
              <a:rPr lang="ar-EG" sz="1600" b="1" dirty="0" err="1">
                <a:latin typeface="Times New Roman" pitchFamily="18" charset="0"/>
                <a:ea typeface="Times New Roman"/>
                <a:cs typeface="Times New Roman" pitchFamily="18" charset="0"/>
              </a:rPr>
              <a:t>فى</a:t>
            </a:r>
            <a:r>
              <a:rPr lang="ar-EG" sz="1600" b="1" dirty="0">
                <a:latin typeface="Times New Roman" pitchFamily="18" charset="0"/>
                <a:ea typeface="Times New Roman"/>
                <a:cs typeface="Times New Roman" pitchFamily="18" charset="0"/>
              </a:rPr>
              <a:t> كلمن القانون والإدارة ، كما رأي أن هذه العقلانية تعتمد علي افتراضات أساسية معينة وعلي معتقدات أساسية يشترك فيها الفراد </a:t>
            </a:r>
            <a:r>
              <a:rPr lang="ar-EG" sz="1600" b="1" dirty="0" err="1">
                <a:latin typeface="Times New Roman" pitchFamily="18" charset="0"/>
                <a:ea typeface="Times New Roman"/>
                <a:cs typeface="Times New Roman" pitchFamily="18" charset="0"/>
              </a:rPr>
              <a:t>فى</a:t>
            </a:r>
            <a:r>
              <a:rPr lang="ar-EG" sz="1600" b="1" dirty="0">
                <a:latin typeface="Times New Roman" pitchFamily="18" charset="0"/>
                <a:ea typeface="Times New Roman"/>
                <a:cs typeface="Times New Roman" pitchFamily="18" charset="0"/>
              </a:rPr>
              <a:t> المجتمع الغربي وتلك المعتقدات هي ما أسماها المشروعية القانونية العقلانية ،ولكن هناك خصائص أخري </a:t>
            </a:r>
            <a:r>
              <a:rPr lang="ar-EG" sz="1600" b="1" dirty="0" err="1">
                <a:latin typeface="Times New Roman" pitchFamily="18" charset="0"/>
                <a:ea typeface="Times New Roman"/>
                <a:cs typeface="Times New Roman" pitchFamily="18" charset="0"/>
              </a:rPr>
              <a:t>فى</a:t>
            </a:r>
            <a:r>
              <a:rPr lang="ar-EG" sz="1600" b="1" dirty="0">
                <a:latin typeface="Times New Roman" pitchFamily="18" charset="0"/>
                <a:ea typeface="Times New Roman"/>
                <a:cs typeface="Times New Roman" pitchFamily="18" charset="0"/>
              </a:rPr>
              <a:t> الرأسمالية كما عرفها الغرب تحدث عنها ماكس فيبر بالتفصيل.</a:t>
            </a:r>
            <a:endParaRPr lang="en-US" sz="1600" dirty="0">
              <a:latin typeface="Times New Roman" pitchFamily="18" charset="0"/>
              <a:ea typeface="Times New Roman"/>
              <a:cs typeface="Times New Roman" pitchFamily="18" charset="0"/>
            </a:endParaRPr>
          </a:p>
          <a:p>
            <a:endParaRPr lang="ar-DZ" dirty="0"/>
          </a:p>
        </p:txBody>
      </p:sp>
    </p:spTree>
    <p:extLst>
      <p:ext uri="{BB962C8B-B14F-4D97-AF65-F5344CB8AC3E}">
        <p14:creationId xmlns:p14="http://schemas.microsoft.com/office/powerpoint/2010/main" val="8678558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332656"/>
            <a:ext cx="7886700" cy="687611"/>
          </a:xfrm>
        </p:spPr>
        <p:txBody>
          <a:bodyPr/>
          <a:lstStyle/>
          <a:p>
            <a:pPr algn="ctr" rtl="1">
              <a:spcBef>
                <a:spcPts val="600"/>
              </a:spcBef>
              <a:spcAft>
                <a:spcPts val="0"/>
              </a:spcAft>
            </a:pPr>
            <a:r>
              <a:rPr lang="ar-EG" sz="3600" b="1" dirty="0">
                <a:solidFill>
                  <a:srgbClr val="FF0000"/>
                </a:solidFill>
                <a:latin typeface="Times New Roman"/>
                <a:ea typeface="Times New Roman"/>
                <a:cs typeface="Simplified Arabic"/>
              </a:rPr>
              <a:t>الأخلاق البروتستانتينية والروح الرأسمالية</a:t>
            </a:r>
            <a:r>
              <a:rPr lang="ar-EG" sz="3600" b="1" dirty="0" smtClean="0">
                <a:solidFill>
                  <a:srgbClr val="FF0000"/>
                </a:solidFill>
                <a:latin typeface="Times New Roman"/>
                <a:ea typeface="Times New Roman"/>
                <a:cs typeface="Simplified Arabic"/>
              </a:rPr>
              <a:t>:</a:t>
            </a:r>
            <a:endParaRPr lang="ar-DZ" dirty="0"/>
          </a:p>
        </p:txBody>
      </p:sp>
      <p:sp>
        <p:nvSpPr>
          <p:cNvPr id="3" name="Espace réservé du contenu 2"/>
          <p:cNvSpPr>
            <a:spLocks noGrp="1"/>
          </p:cNvSpPr>
          <p:nvPr>
            <p:ph idx="1"/>
          </p:nvPr>
        </p:nvSpPr>
        <p:spPr>
          <a:xfrm>
            <a:off x="179512" y="1052736"/>
            <a:ext cx="8784976" cy="5688632"/>
          </a:xfrm>
        </p:spPr>
        <p:txBody>
          <a:bodyPr/>
          <a:lstStyle/>
          <a:p>
            <a:pPr algn="r" rtl="1">
              <a:spcBef>
                <a:spcPts val="600"/>
              </a:spcBef>
              <a:spcAft>
                <a:spcPts val="0"/>
              </a:spcAft>
            </a:pPr>
            <a:r>
              <a:rPr lang="ar-EG" sz="1800" b="1" dirty="0">
                <a:latin typeface="Times New Roman" pitchFamily="18" charset="0"/>
                <a:ea typeface="Times New Roman"/>
                <a:cs typeface="Times New Roman" pitchFamily="18" charset="0"/>
              </a:rPr>
              <a:t>أثار فيبر سؤالين هامين بالنسبة للرأسمالية:</a:t>
            </a:r>
            <a:endParaRPr lang="en-US" sz="1800" dirty="0">
              <a:latin typeface="Times New Roman" pitchFamily="18" charset="0"/>
              <a:ea typeface="Times New Roman"/>
              <a:cs typeface="Times New Roman" pitchFamily="18" charset="0"/>
            </a:endParaRPr>
          </a:p>
          <a:p>
            <a:pPr algn="justLow" rtl="1">
              <a:spcBef>
                <a:spcPts val="600"/>
              </a:spcBef>
              <a:spcAft>
                <a:spcPts val="0"/>
              </a:spcAft>
            </a:pPr>
            <a:r>
              <a:rPr lang="ar-EG" sz="1800" b="1" dirty="0">
                <a:latin typeface="Times New Roman" pitchFamily="18" charset="0"/>
                <a:ea typeface="Times New Roman"/>
                <a:cs typeface="Times New Roman" pitchFamily="18" charset="0"/>
              </a:rPr>
              <a:t>أولهما : ما هي الخصائص المميزة لتلك الظاهرة الاقتصادية الاجتماعية المسماة بالرأسمالية والتي توجد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الغرب؟</a:t>
            </a:r>
            <a:endParaRPr lang="en-US" sz="1800" dirty="0">
              <a:latin typeface="Times New Roman" pitchFamily="18" charset="0"/>
              <a:ea typeface="Times New Roman"/>
              <a:cs typeface="Times New Roman" pitchFamily="18" charset="0"/>
            </a:endParaRPr>
          </a:p>
          <a:p>
            <a:pPr algn="justLow" rtl="1">
              <a:spcBef>
                <a:spcPts val="600"/>
              </a:spcBef>
              <a:spcAft>
                <a:spcPts val="0"/>
              </a:spcAft>
            </a:pPr>
            <a:r>
              <a:rPr lang="ar-EG" sz="1800" b="1" dirty="0">
                <a:latin typeface="Times New Roman" pitchFamily="18" charset="0"/>
                <a:ea typeface="Times New Roman"/>
                <a:cs typeface="Times New Roman" pitchFamily="18" charset="0"/>
              </a:rPr>
              <a:t>ثانيهما : كيف ظهر هذا النموذج أو </a:t>
            </a:r>
            <a:r>
              <a:rPr lang="ar-EG" sz="1800" b="1" dirty="0" err="1">
                <a:latin typeface="Times New Roman" pitchFamily="18" charset="0"/>
                <a:ea typeface="Times New Roman"/>
                <a:cs typeface="Times New Roman" pitchFamily="18" charset="0"/>
              </a:rPr>
              <a:t>هذاالنمط</a:t>
            </a:r>
            <a:r>
              <a:rPr lang="ar-EG" sz="1800" b="1" dirty="0">
                <a:latin typeface="Times New Roman" pitchFamily="18" charset="0"/>
                <a:ea typeface="Times New Roman"/>
                <a:cs typeface="Times New Roman" pitchFamily="18" charset="0"/>
              </a:rPr>
              <a:t>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المجتمعات؟</a:t>
            </a:r>
            <a:endParaRPr lang="en-US" sz="1800" dirty="0">
              <a:latin typeface="Times New Roman" pitchFamily="18" charset="0"/>
              <a:ea typeface="Times New Roman"/>
              <a:cs typeface="Times New Roman" pitchFamily="18" charset="0"/>
            </a:endParaRPr>
          </a:p>
          <a:p>
            <a:pPr algn="justLow" rtl="1">
              <a:spcBef>
                <a:spcPts val="600"/>
              </a:spcBef>
              <a:spcAft>
                <a:spcPts val="0"/>
              </a:spcAft>
            </a:pPr>
            <a:r>
              <a:rPr lang="ar-EG" sz="1800" b="1" dirty="0">
                <a:latin typeface="Times New Roman" pitchFamily="18" charset="0"/>
                <a:ea typeface="Times New Roman"/>
                <a:cs typeface="Times New Roman" pitchFamily="18" charset="0"/>
              </a:rPr>
              <a:t>رأى فيبر أن الرأسمالية قد ظهرت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أزمات مختلفة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تاريخ العالم وفى مناطق مختلفة منه ولكن أشكالها قد اختلفت عن الشكل الحديث للرأسمالية التي توجد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العالم الغربي.</a:t>
            </a:r>
            <a:endParaRPr lang="en-US" sz="1800" dirty="0">
              <a:latin typeface="Times New Roman" pitchFamily="18" charset="0"/>
              <a:ea typeface="Times New Roman"/>
              <a:cs typeface="Times New Roman" pitchFamily="18" charset="0"/>
            </a:endParaRPr>
          </a:p>
          <a:p>
            <a:pPr algn="justLow" rtl="1">
              <a:spcBef>
                <a:spcPts val="600"/>
              </a:spcBef>
              <a:spcAft>
                <a:spcPts val="0"/>
              </a:spcAft>
            </a:pPr>
            <a:r>
              <a:rPr lang="ar-EG" sz="1800" b="1" dirty="0">
                <a:latin typeface="Times New Roman" pitchFamily="18" charset="0"/>
                <a:ea typeface="Times New Roman"/>
                <a:cs typeface="Times New Roman" pitchFamily="18" charset="0"/>
              </a:rPr>
              <a:t>لكي يصل ماكس فيبر إلي تحديد الخصائص الأساسية للنمط الرأسمالي المعاصر فإنه قد أجري دراسات متعددة عن القانون وتاريخه وعن نظم الإدارة </a:t>
            </a:r>
            <a:r>
              <a:rPr lang="ar-EG" sz="1800" b="1" dirty="0" smtClean="0">
                <a:latin typeface="Times New Roman" pitchFamily="18" charset="0"/>
                <a:ea typeface="Times New Roman"/>
                <a:cs typeface="Times New Roman" pitchFamily="18" charset="0"/>
              </a:rPr>
              <a:t>والحكم </a:t>
            </a:r>
            <a:r>
              <a:rPr lang="ar-EG" sz="1800" b="1" dirty="0">
                <a:latin typeface="Times New Roman" pitchFamily="18" charset="0"/>
                <a:ea typeface="Times New Roman"/>
                <a:cs typeface="Times New Roman" pitchFamily="18" charset="0"/>
              </a:rPr>
              <a:t>والنظم الدينية واستطاع من ذلك كله أن يستخلص إجابات عن السؤالين الذي أثارهما كما سبق أن ذكرنا.</a:t>
            </a:r>
            <a:endParaRPr lang="en-US" sz="1800" dirty="0">
              <a:latin typeface="Times New Roman" pitchFamily="18" charset="0"/>
              <a:ea typeface="Times New Roman"/>
              <a:cs typeface="Times New Roman" pitchFamily="18" charset="0"/>
            </a:endParaRPr>
          </a:p>
          <a:p>
            <a:pPr algn="justLow" rtl="1">
              <a:spcBef>
                <a:spcPts val="600"/>
              </a:spcBef>
              <a:spcAft>
                <a:spcPts val="0"/>
              </a:spcAft>
            </a:pPr>
            <a:r>
              <a:rPr lang="ar-EG" sz="1800" b="1" dirty="0">
                <a:latin typeface="Times New Roman" pitchFamily="18" charset="0"/>
                <a:ea typeface="Times New Roman"/>
                <a:cs typeface="Times New Roman" pitchFamily="18" charset="0"/>
              </a:rPr>
              <a:t>إن أهم خاصية للرأسمالية الحديثة هي طابعها العقلاني ويتضح ذلك الطابع العقلاني حين نقارن نمط التنظيم الإداري الذي يرتبط بها بغيره من التنظيمات الإدارية التي كانت سائدة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انجلترا وفى فرنسا خلال عصر الإقطاع ، وقد قام فيبر بتحليل أنماط القانون والإدارة المختلفة وقرر فيبر أن المجتمعات الإنسانية قد عرفت جميعها نمطاً ما من السلطة ، ذلك أنه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a:t>
            </a:r>
            <a:r>
              <a:rPr lang="ar-EG" sz="1800" b="1" dirty="0" smtClean="0">
                <a:latin typeface="Times New Roman" pitchFamily="18" charset="0"/>
                <a:ea typeface="Times New Roman"/>
                <a:cs typeface="Times New Roman" pitchFamily="18" charset="0"/>
              </a:rPr>
              <a:t>أي</a:t>
            </a:r>
            <a:r>
              <a:rPr lang="ar-DZ" sz="1800" b="1" dirty="0" smtClean="0">
                <a:latin typeface="Times New Roman" pitchFamily="18" charset="0"/>
                <a:ea typeface="Times New Roman"/>
                <a:cs typeface="Times New Roman" pitchFamily="18" charset="0"/>
              </a:rPr>
              <a:t> </a:t>
            </a:r>
            <a:r>
              <a:rPr lang="ar-EG" sz="1800" b="1" dirty="0" smtClean="0">
                <a:latin typeface="Times New Roman" pitchFamily="18" charset="0"/>
                <a:ea typeface="Times New Roman"/>
                <a:cs typeface="Times New Roman" pitchFamily="18" charset="0"/>
              </a:rPr>
              <a:t>مجموعة </a:t>
            </a:r>
            <a:r>
              <a:rPr lang="ar-EG" sz="1800" b="1" dirty="0">
                <a:latin typeface="Times New Roman" pitchFamily="18" charset="0"/>
                <a:ea typeface="Times New Roman"/>
                <a:cs typeface="Times New Roman" pitchFamily="18" charset="0"/>
              </a:rPr>
              <a:t>من المجموعات لابد أن يكون هناك فرد أو افراد يصدرون الأوامر ولابد أن يكون هناك أخرون يطيعون هذه الأوامر والذين يصدرون الأوامر يتوقعون أن قطاع أوامرهم.</a:t>
            </a:r>
            <a:endParaRPr lang="en-US" sz="1800" dirty="0">
              <a:latin typeface="Times New Roman" pitchFamily="18" charset="0"/>
              <a:ea typeface="Times New Roman"/>
              <a:cs typeface="Times New Roman" pitchFamily="18" charset="0"/>
            </a:endParaRPr>
          </a:p>
          <a:p>
            <a:pPr algn="justLow" rtl="1">
              <a:spcBef>
                <a:spcPts val="600"/>
              </a:spcBef>
              <a:spcAft>
                <a:spcPts val="0"/>
              </a:spcAft>
            </a:pPr>
            <a:r>
              <a:rPr lang="ar-EG" sz="1800" b="1" dirty="0">
                <a:latin typeface="Times New Roman" pitchFamily="18" charset="0"/>
                <a:ea typeface="Times New Roman"/>
                <a:cs typeface="Times New Roman" pitchFamily="18" charset="0"/>
              </a:rPr>
              <a:t>السبب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ذلك أن الذين يصدرون الأوامر والذين يطيعونها يشتركون سوياً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معتقدات معينة أو بعبارة أخري يعتقدون بأن السلطة لها طابع شرعي ولكن أساس هذه الشرعية قد يختلف من حالة لأخري.</a:t>
            </a:r>
            <a:endParaRPr lang="en-US" sz="1800" dirty="0">
              <a:latin typeface="Times New Roman" pitchFamily="18" charset="0"/>
              <a:ea typeface="Times New Roman"/>
              <a:cs typeface="Times New Roman" pitchFamily="18" charset="0"/>
            </a:endParaRPr>
          </a:p>
          <a:p>
            <a:pPr algn="justLow" rtl="1">
              <a:spcBef>
                <a:spcPts val="600"/>
              </a:spcBef>
              <a:spcAft>
                <a:spcPts val="0"/>
              </a:spcAft>
            </a:pPr>
            <a:r>
              <a:rPr lang="ar-EG" sz="1800" b="1" dirty="0">
                <a:latin typeface="Times New Roman" pitchFamily="18" charset="0"/>
                <a:ea typeface="Times New Roman"/>
                <a:cs typeface="Times New Roman" pitchFamily="18" charset="0"/>
              </a:rPr>
              <a:t>إن أهم خصائص النمط الرأسمالي الحديث الذي يوجد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الغرب هو ما أسماه فيبر بروح الرأسمالية </a:t>
            </a:r>
            <a:r>
              <a:rPr lang="en-US" sz="1800" b="1" dirty="0">
                <a:latin typeface="Times New Roman" pitchFamily="18" charset="0"/>
                <a:ea typeface="Times New Roman"/>
                <a:cs typeface="Times New Roman" pitchFamily="18" charset="0"/>
              </a:rPr>
              <a:t>Spirit of capitalism</a:t>
            </a:r>
            <a:r>
              <a:rPr lang="ar-EG" sz="1800" b="1" dirty="0">
                <a:latin typeface="Times New Roman" pitchFamily="18" charset="0"/>
                <a:ea typeface="Times New Roman"/>
                <a:cs typeface="Times New Roman" pitchFamily="18" charset="0"/>
              </a:rPr>
              <a:t> والروح الرأسمالية هي عبارة عن نسق </a:t>
            </a:r>
            <a:r>
              <a:rPr lang="ar-EG" sz="1800" b="1" dirty="0" err="1">
                <a:latin typeface="Times New Roman" pitchFamily="18" charset="0"/>
                <a:ea typeface="Times New Roman"/>
                <a:cs typeface="Times New Roman" pitchFamily="18" charset="0"/>
              </a:rPr>
              <a:t>الخلاقيات</a:t>
            </a:r>
            <a:r>
              <a:rPr lang="ar-EG" sz="1800" b="1" dirty="0">
                <a:latin typeface="Times New Roman" pitchFamily="18" charset="0"/>
                <a:ea typeface="Times New Roman"/>
                <a:cs typeface="Times New Roman" pitchFamily="18" charset="0"/>
              </a:rPr>
              <a:t> أو الاتجاهات نحو </a:t>
            </a:r>
            <a:r>
              <a:rPr lang="ar-EG" sz="1800" b="1" dirty="0" smtClean="0">
                <a:latin typeface="Times New Roman" pitchFamily="18" charset="0"/>
                <a:ea typeface="Times New Roman"/>
                <a:cs typeface="Times New Roman" pitchFamily="18" charset="0"/>
              </a:rPr>
              <a:t>الحياة</a:t>
            </a:r>
            <a:r>
              <a:rPr lang="ar-DZ" sz="1800" b="1" dirty="0" smtClean="0">
                <a:latin typeface="Times New Roman" pitchFamily="18" charset="0"/>
                <a:ea typeface="Times New Roman"/>
                <a:cs typeface="Times New Roman" pitchFamily="18" charset="0"/>
              </a:rPr>
              <a:t> </a:t>
            </a:r>
            <a:r>
              <a:rPr lang="ar-EG" sz="1800" b="1" dirty="0" smtClean="0">
                <a:latin typeface="Times New Roman" pitchFamily="18" charset="0"/>
                <a:ea typeface="Times New Roman"/>
                <a:cs typeface="Times New Roman" pitchFamily="18" charset="0"/>
              </a:rPr>
              <a:t>وما </a:t>
            </a:r>
            <a:r>
              <a:rPr lang="ar-EG" sz="1800" b="1" dirty="0">
                <a:latin typeface="Times New Roman" pitchFamily="18" charset="0"/>
                <a:ea typeface="Times New Roman"/>
                <a:cs typeface="Times New Roman" pitchFamily="18" charset="0"/>
              </a:rPr>
              <a:t>يجب أن يفعله الإنسان فيها . وقد شرح ماكس فيبر فكرته عن روح الرأسمالية بالتفصيل </a:t>
            </a:r>
            <a:r>
              <a:rPr lang="ar-EG" sz="1800" b="1" dirty="0" err="1">
                <a:latin typeface="Times New Roman" pitchFamily="18" charset="0"/>
                <a:ea typeface="Times New Roman"/>
                <a:cs typeface="Times New Roman" pitchFamily="18" charset="0"/>
              </a:rPr>
              <a:t>فى</a:t>
            </a:r>
            <a:r>
              <a:rPr lang="ar-EG" sz="1800" b="1" dirty="0">
                <a:latin typeface="Times New Roman" pitchFamily="18" charset="0"/>
                <a:ea typeface="Times New Roman"/>
                <a:cs typeface="Times New Roman" pitchFamily="18" charset="0"/>
              </a:rPr>
              <a:t> مقالة الشهير (الأخلاق </a:t>
            </a:r>
            <a:r>
              <a:rPr lang="ar-EG" sz="1800" b="1" dirty="0" smtClean="0">
                <a:latin typeface="Times New Roman" pitchFamily="18" charset="0"/>
                <a:ea typeface="Times New Roman"/>
                <a:cs typeface="Times New Roman" pitchFamily="18" charset="0"/>
              </a:rPr>
              <a:t>البروتستانتية </a:t>
            </a:r>
            <a:r>
              <a:rPr lang="ar-EG" sz="1800" b="1" dirty="0">
                <a:latin typeface="Times New Roman" pitchFamily="18" charset="0"/>
                <a:ea typeface="Times New Roman"/>
                <a:cs typeface="Times New Roman" pitchFamily="18" charset="0"/>
              </a:rPr>
              <a:t>وروح </a:t>
            </a:r>
            <a:r>
              <a:rPr lang="ar-EG" sz="1800" b="1" dirty="0" err="1" smtClean="0">
                <a:latin typeface="Times New Roman" pitchFamily="18" charset="0"/>
                <a:ea typeface="Times New Roman"/>
                <a:cs typeface="Times New Roman" pitchFamily="18" charset="0"/>
              </a:rPr>
              <a:t>الرأ</a:t>
            </a:r>
            <a:r>
              <a:rPr lang="ar-DZ" sz="1800" b="1" dirty="0" smtClean="0">
                <a:latin typeface="Times New Roman" pitchFamily="18" charset="0"/>
                <a:ea typeface="Times New Roman"/>
                <a:cs typeface="Times New Roman" pitchFamily="18" charset="0"/>
              </a:rPr>
              <a:t>س</a:t>
            </a:r>
            <a:r>
              <a:rPr lang="ar-EG" sz="1800" b="1" dirty="0" smtClean="0">
                <a:latin typeface="Times New Roman" pitchFamily="18" charset="0"/>
                <a:ea typeface="Times New Roman"/>
                <a:cs typeface="Times New Roman" pitchFamily="18" charset="0"/>
              </a:rPr>
              <a:t>مالية</a:t>
            </a:r>
            <a:r>
              <a:rPr lang="ar-EG" sz="1800" b="1" dirty="0">
                <a:latin typeface="Times New Roman" pitchFamily="18" charset="0"/>
                <a:ea typeface="Times New Roman"/>
                <a:cs typeface="Times New Roman" pitchFamily="18" charset="0"/>
              </a:rPr>
              <a:t>).</a:t>
            </a:r>
            <a:endParaRPr lang="en-US" sz="1800" dirty="0">
              <a:latin typeface="Times New Roman" pitchFamily="18" charset="0"/>
              <a:ea typeface="Times New Roman"/>
              <a:cs typeface="Times New Roman" pitchFamily="18" charset="0"/>
            </a:endParaRPr>
          </a:p>
          <a:p>
            <a:endParaRPr lang="ar-DZ" dirty="0"/>
          </a:p>
        </p:txBody>
      </p:sp>
    </p:spTree>
    <p:extLst>
      <p:ext uri="{BB962C8B-B14F-4D97-AF65-F5344CB8AC3E}">
        <p14:creationId xmlns:p14="http://schemas.microsoft.com/office/powerpoint/2010/main" val="1829856201"/>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401</TotalTime>
  <Words>2288</Words>
  <Application>Microsoft Office PowerPoint</Application>
  <PresentationFormat>Affichage à l'écran (4:3)</PresentationFormat>
  <Paragraphs>68</Paragraphs>
  <Slides>10</Slides>
  <Notes>0</Notes>
  <HiddenSlides>0</HiddenSlides>
  <MMClips>0</MMClips>
  <ScaleCrop>false</ScaleCrop>
  <HeadingPairs>
    <vt:vector size="4" baseType="variant">
      <vt:variant>
        <vt:lpstr>Thème</vt:lpstr>
      </vt:variant>
      <vt:variant>
        <vt:i4>2</vt:i4>
      </vt:variant>
      <vt:variant>
        <vt:lpstr>Titres des diapositives</vt:lpstr>
      </vt:variant>
      <vt:variant>
        <vt:i4>10</vt:i4>
      </vt:variant>
    </vt:vector>
  </HeadingPairs>
  <TitlesOfParts>
    <vt:vector size="12" baseType="lpstr">
      <vt:lpstr>Thème Office</vt:lpstr>
      <vt:lpstr>1_Thème Office</vt:lpstr>
      <vt:lpstr>Université d’Oran 2 Mohamed Ben Ahmed Faculté des Sciences économiques, Commerciales et Sciences de Gestion 2020 – 2021</vt:lpstr>
      <vt:lpstr>مقياس: مدخل الى علم الاجتماع</vt:lpstr>
      <vt:lpstr>المحاضرة السادسة: ماكس ڤيبر</vt:lpstr>
      <vt:lpstr>نظرية الفعل الاجتماعي عند ماكس فيبر</vt:lpstr>
      <vt:lpstr>Présentation PowerPoint</vt:lpstr>
      <vt:lpstr>النمط أو النموذج المثالي عند ماكس فيبر Ideal Type:</vt:lpstr>
      <vt:lpstr>هناك ثلاثة نماذج مثالية فيبيرية أو أنماط خالصة من السلطة يمكننا أن نميزها تبعاً لشرعيتها هي :</vt:lpstr>
      <vt:lpstr>البيروقراطية:</vt:lpstr>
      <vt:lpstr>الأخلاق البروتستانتينية والروح الرأسمالية:</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مقياس: مدخل الى علم الاجتماع</dc:title>
  <dc:creator>CHAREF HOUCINE</dc:creator>
  <cp:lastModifiedBy>CHAREF HOUCINE</cp:lastModifiedBy>
  <cp:revision>41</cp:revision>
  <cp:lastPrinted>2021-01-06T18:21:03Z</cp:lastPrinted>
  <dcterms:created xsi:type="dcterms:W3CDTF">2020-11-30T18:15:32Z</dcterms:created>
  <dcterms:modified xsi:type="dcterms:W3CDTF">2021-01-07T10:44:58Z</dcterms:modified>
</cp:coreProperties>
</file>