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F3FEB-4036-4479-8845-7D3B17FA054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964A6-0199-45CE-8E0C-FBBD43310F0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ت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CAD2A-3512-4AAA-BD00-AD1B7571EDF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DBD1-7699-401E-A027-BC376C8926BA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0856-2F5D-4447-8DBB-39595366335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428759"/>
          </a:xfrm>
        </p:spPr>
        <p:txBody>
          <a:bodyPr/>
          <a:lstStyle/>
          <a:p>
            <a:r>
              <a:rPr lang="ar-DZ" b="1" dirty="0" smtClean="0"/>
              <a:t>تمثلات المرض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3429024"/>
          </a:xfrm>
        </p:spPr>
        <p:txBody>
          <a:bodyPr>
            <a:normAutofit/>
          </a:bodyPr>
          <a:lstStyle/>
          <a:p>
            <a:pPr rtl="1"/>
            <a:r>
              <a:rPr lang="ar-DZ" b="1" dirty="0" smtClean="0">
                <a:solidFill>
                  <a:schemeClr val="tx1"/>
                </a:solidFill>
              </a:rPr>
              <a:t> أي طريقة تكفل لآي تصور للمرض ؟  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تمثلات المرض توفر للطبيب موارد  تساعده على فهم  أفضل لمعاناة المريض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تحسين الممارسات الطبية 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التمثلات الاجتماعية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endParaRPr lang="ar-DZ" sz="2000" dirty="0" smtClean="0"/>
          </a:p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هي الطريقة أو الوسيلة التي من خلالها يدرك المريض مرضه (الإصابة) بحيث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الفرد يكون تمثلات و معرفة حول الإصابة حتى يتسنى له بناء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سيرورات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للتكيف النفسي لمواجهة حدث مؤلم يهدد كيانه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عليه يمكن القول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انها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dirty="0" smtClean="0"/>
              <a:t>تشير بشكل رئيسي إلى المعاناة والألم 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DZ" sz="2800" dirty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يعتبر النهج المعرفي أن الفرد يبني تمثيلات للعالم الخارجي والداخلي الشخصي والذي يعكس فهم الفرد لتجاربه السابقة التي سيتم استخدامها لاحقا لتفسير  الخبرات وتخطيط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السلوكات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الملائمة للاستجابة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just" rtl="1"/>
            <a:r>
              <a:rPr lang="ar-DZ" dirty="0" smtClean="0"/>
              <a:t>يحدد مفهوم التمثل "شكلاً من أشكال المعرفة ، يتم تطويره وتقاسمه اجتماعياً ، هدفه عملي يساهم في بناء واقع مشترك بين أفراد المجتمع” .</a:t>
            </a:r>
            <a:r>
              <a:rPr lang="fr-FR" dirty="0" smtClean="0"/>
              <a:t> </a:t>
            </a:r>
            <a:r>
              <a:rPr lang="fr-FR" sz="2800" dirty="0" err="1" smtClean="0">
                <a:latin typeface="Comic Sans MS" pitchFamily="66" charset="0"/>
              </a:rPr>
              <a:t>Jodelet</a:t>
            </a:r>
            <a:endParaRPr lang="ar-DZ" sz="2800" dirty="0" smtClean="0">
              <a:latin typeface="Comic Sans MS" pitchFamily="66" charset="0"/>
            </a:endParaRPr>
          </a:p>
          <a:p>
            <a:pPr algn="just" rtl="1"/>
            <a:r>
              <a:rPr lang="fr-FR" dirty="0" smtClean="0"/>
              <a:t>. </a:t>
            </a:r>
            <a:r>
              <a:rPr lang="ar-DZ" dirty="0" smtClean="0"/>
              <a:t>بالنسبة إلى </a:t>
            </a:r>
            <a:r>
              <a:rPr lang="fr-FR" sz="2800" dirty="0" smtClean="0">
                <a:latin typeface="Comic Sans MS" pitchFamily="66" charset="0"/>
              </a:rPr>
              <a:t>Moscovici</a:t>
            </a:r>
            <a:r>
              <a:rPr lang="fr-FR" dirty="0" smtClean="0"/>
              <a:t>،</a:t>
            </a:r>
            <a:r>
              <a:rPr lang="ar-DZ" dirty="0" smtClean="0"/>
              <a:t>تأخذ التمثلات معنى</a:t>
            </a:r>
            <a:r>
              <a:rPr lang="fr-FR" dirty="0" smtClean="0"/>
              <a:t> </a:t>
            </a:r>
            <a:r>
              <a:rPr lang="ar-DZ" dirty="0" smtClean="0"/>
              <a:t>مزدوجا بحيث أنها في آن واحد تسمح للأفراد التموضع اجتماعيًا بالنسبة لموضوع ما لتمكينهم من وضع أنفسهم فيما يتعلق بشيء ما ، وتزويد أعضاء المجتمع بمرجع مشترك للتواصل فيما بينهم.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/>
              <a:t>تصور الجسد في العلاقة طبيب-مريض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للجسد مكانة مركزية في العلاقة العلاجية. هو في نفس الوقت موضوع مادي ورمزي يمكن </a:t>
            </a:r>
            <a:r>
              <a:rPr lang="ar-DZ" dirty="0" err="1" smtClean="0"/>
              <a:t>ادراكه</a:t>
            </a:r>
            <a:r>
              <a:rPr lang="ar-DZ" dirty="0" smtClean="0"/>
              <a:t> من زاويتين: -- - كموضوع  </a:t>
            </a:r>
            <a:r>
              <a:rPr lang="fr-FR" dirty="0" smtClean="0"/>
              <a:t>objet</a:t>
            </a:r>
            <a:r>
              <a:rPr lang="ar-DZ" dirty="0" smtClean="0"/>
              <a:t>بحث </a:t>
            </a:r>
            <a:r>
              <a:rPr lang="ar-DZ" dirty="0" err="1" smtClean="0"/>
              <a:t>و</a:t>
            </a:r>
            <a:r>
              <a:rPr lang="ar-DZ" dirty="0" smtClean="0"/>
              <a:t> تدخل الطبيب </a:t>
            </a:r>
          </a:p>
          <a:p>
            <a:pPr algn="r" rtl="1">
              <a:buNone/>
            </a:pPr>
            <a:r>
              <a:rPr lang="ar-DZ" dirty="0" smtClean="0"/>
              <a:t>   - وسيط للتواصل بين شخصين( الطبيب </a:t>
            </a:r>
            <a:r>
              <a:rPr lang="ar-DZ" dirty="0" err="1" smtClean="0"/>
              <a:t>و</a:t>
            </a:r>
            <a:r>
              <a:rPr lang="ar-DZ" dirty="0" smtClean="0"/>
              <a:t> المريض).</a:t>
            </a:r>
          </a:p>
          <a:p>
            <a:pPr algn="r" rtl="1"/>
            <a:r>
              <a:rPr lang="ar-DZ" dirty="0" smtClean="0"/>
              <a:t> حيث يكون اللمس ضروريا في عملية التعامل بينهما(الاتصال الجسدي).</a:t>
            </a:r>
          </a:p>
          <a:p>
            <a:pPr algn="r" rtl="1"/>
            <a:r>
              <a:rPr lang="ar-DZ" dirty="0" err="1" smtClean="0"/>
              <a:t>ادراك</a:t>
            </a:r>
            <a:r>
              <a:rPr lang="ar-DZ" dirty="0" smtClean="0"/>
              <a:t> الجسد يكون مجزأ نظرا </a:t>
            </a:r>
            <a:r>
              <a:rPr lang="ar-DZ" dirty="0" err="1" smtClean="0"/>
              <a:t>ان</a:t>
            </a:r>
            <a:r>
              <a:rPr lang="ar-DZ" dirty="0" smtClean="0"/>
              <a:t> الطبيب يهتم أساسا و يركز على الأعضاء المصابة (مقاربة </a:t>
            </a:r>
            <a:r>
              <a:rPr lang="ar-DZ" dirty="0" err="1" smtClean="0"/>
              <a:t>تجزيئية</a:t>
            </a:r>
            <a:r>
              <a:rPr lang="ar-DZ" dirty="0" smtClean="0"/>
              <a:t>)عوض </a:t>
            </a:r>
            <a:r>
              <a:rPr lang="ar-DZ" dirty="0" err="1" smtClean="0"/>
              <a:t>ان</a:t>
            </a:r>
            <a:r>
              <a:rPr lang="ar-DZ" dirty="0" smtClean="0"/>
              <a:t> يهتم بالمريض </a:t>
            </a:r>
            <a:r>
              <a:rPr lang="ar-DZ" dirty="0" err="1" smtClean="0"/>
              <a:t>ك</a:t>
            </a:r>
            <a:r>
              <a:rPr lang="ar-DZ" dirty="0" smtClean="0"/>
              <a:t>“كل“.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/>
            <a:r>
              <a:rPr lang="ar-DZ" dirty="0" smtClean="0"/>
              <a:t>استعمال الإشارات الخارجية:يستعين الطبيب عادة في عملية الفحص </a:t>
            </a:r>
            <a:r>
              <a:rPr lang="ar-DZ" dirty="0" err="1" smtClean="0"/>
              <a:t>و</a:t>
            </a:r>
            <a:r>
              <a:rPr lang="ar-DZ" dirty="0" smtClean="0"/>
              <a:t> التشخيص بوسائل </a:t>
            </a:r>
            <a:r>
              <a:rPr lang="ar-DZ" smtClean="0"/>
              <a:t>عدة إلا </a:t>
            </a:r>
            <a:r>
              <a:rPr lang="ar-DZ" dirty="0" smtClean="0"/>
              <a:t>انه في غالب الأحيان يعتمد على </a:t>
            </a:r>
            <a:r>
              <a:rPr lang="ar-DZ" dirty="0" err="1" smtClean="0"/>
              <a:t>اشارات</a:t>
            </a:r>
            <a:r>
              <a:rPr lang="ar-DZ" dirty="0" smtClean="0"/>
              <a:t> خارجية يدركها بفضل الملاحظة المباشرة.</a:t>
            </a:r>
          </a:p>
          <a:p>
            <a:pPr algn="r" rtl="1"/>
            <a:r>
              <a:rPr lang="ar-DZ" dirty="0" smtClean="0"/>
              <a:t>إدراك و تحليل كل العنصر الغير مهنية </a:t>
            </a:r>
            <a:r>
              <a:rPr lang="ar-DZ" dirty="0" err="1" smtClean="0"/>
              <a:t>و</a:t>
            </a:r>
            <a:r>
              <a:rPr lang="ar-DZ" dirty="0" smtClean="0"/>
              <a:t> التي من شانها وضع الطبيب في حالة نفسية يوظف فيها عدد من الآليات اللاشعورية التي قد تخل بتوازن العلاقة العلاجية.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تصور الصحة </a:t>
            </a:r>
            <a:r>
              <a:rPr lang="ar-DZ" dirty="0" err="1" smtClean="0"/>
              <a:t>و</a:t>
            </a:r>
            <a:r>
              <a:rPr lang="ar-DZ" dirty="0" smtClean="0"/>
              <a:t> المرض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ar-DZ" dirty="0" smtClean="0"/>
              <a:t>ينظر إلى مفهوم الصحة بشكل سالب على أنه غياب المرض </a:t>
            </a:r>
            <a:r>
              <a:rPr lang="ar-DZ" dirty="0" err="1" smtClean="0"/>
              <a:t>و</a:t>
            </a:r>
            <a:r>
              <a:rPr lang="ar-DZ" dirty="0" smtClean="0"/>
              <a:t> بشكل إيجابي كحالة</a:t>
            </a:r>
            <a:r>
              <a:rPr lang="fr-FR" dirty="0" smtClean="0"/>
              <a:t>un état </a:t>
            </a:r>
            <a:r>
              <a:rPr lang="ar-DZ" dirty="0" smtClean="0"/>
              <a:t>. من خلال دراسته </a:t>
            </a:r>
            <a:r>
              <a:rPr lang="fr-FR" dirty="0" smtClean="0"/>
              <a:t>(</a:t>
            </a:r>
            <a:r>
              <a:rPr lang="fr-FR" dirty="0" smtClean="0">
                <a:latin typeface="Comic Sans MS" pitchFamily="66" charset="0"/>
              </a:rPr>
              <a:t>l’étude </a:t>
            </a:r>
            <a:r>
              <a:rPr lang="fr-FR" i="1" dirty="0" smtClean="0">
                <a:latin typeface="Comic Sans MS" pitchFamily="66" charset="0"/>
              </a:rPr>
              <a:t>princeps des Représentations Sociales</a:t>
            </a:r>
            <a:r>
              <a:rPr lang="fr-FR" i="1" dirty="0" smtClean="0"/>
              <a:t>)  </a:t>
            </a:r>
            <a:r>
              <a:rPr lang="ar-DZ" dirty="0" smtClean="0"/>
              <a:t>يبين</a:t>
            </a:r>
            <a:r>
              <a:rPr lang="fr-FR" dirty="0" err="1" smtClean="0"/>
              <a:t>Herzlich</a:t>
            </a:r>
            <a:r>
              <a:rPr lang="fr-FR" dirty="0" smtClean="0"/>
              <a:t> </a:t>
            </a:r>
            <a:r>
              <a:rPr lang="ar-DZ" dirty="0" smtClean="0"/>
              <a:t> ثلاث تمثلات للصحة :</a:t>
            </a:r>
            <a:endParaRPr lang="fr-FR" dirty="0" smtClean="0"/>
          </a:p>
          <a:p>
            <a:pPr algn="just" rtl="1"/>
            <a:r>
              <a:rPr lang="ar-DZ" dirty="0" smtClean="0"/>
              <a:t>1) "الصحة الفارغة": تختزل في غياب المرض.</a:t>
            </a:r>
          </a:p>
          <a:p>
            <a:pPr algn="just" rtl="1"/>
            <a:r>
              <a:rPr lang="ar-DZ" dirty="0" smtClean="0"/>
              <a:t>2) ”قاعدة</a:t>
            </a:r>
            <a:r>
              <a:rPr lang="fr-FR" dirty="0" smtClean="0"/>
              <a:t>le fond </a:t>
            </a:r>
            <a:r>
              <a:rPr lang="ar-DZ" dirty="0" smtClean="0"/>
              <a:t> الصحة": رمز القوة والمميزات العضوية والبيولوجية للفرد لمقاومة المرض.</a:t>
            </a:r>
          </a:p>
          <a:p>
            <a:pPr algn="just" rtl="1"/>
            <a:r>
              <a:rPr lang="ar-DZ" dirty="0" smtClean="0"/>
              <a:t> 3) "التوازن": تعبير عن الصحة النفسية والجسدية ، فعالية في النشاط.على مستوى المعاش هو  تحيين إمكانيات " قاعدة الصحة" ، </a:t>
            </a:r>
            <a:r>
              <a:rPr lang="ar-DZ" dirty="0" err="1" smtClean="0"/>
              <a:t>و</a:t>
            </a:r>
            <a:r>
              <a:rPr lang="ar-DZ" dirty="0" smtClean="0"/>
              <a:t> يتناقض على مستوى الإحساس "الصحة الفارغة".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/>
              <a:t>مفهوم المرض يبدو بصور متعددة و مجزاة حيث يعكس الطرق المختلفة التي يدخل </a:t>
            </a:r>
            <a:r>
              <a:rPr lang="ar-DZ" dirty="0" err="1" smtClean="0"/>
              <a:t>بها</a:t>
            </a:r>
            <a:r>
              <a:rPr lang="ar-DZ" dirty="0" smtClean="0"/>
              <a:t> المرض مع الحياة اليومية. و يذكر نفس الباحث السابق ذكره ثلاث تمثلات للمرض </a:t>
            </a:r>
            <a:r>
              <a:rPr lang="ar-DZ" dirty="0" err="1" smtClean="0"/>
              <a:t>و</a:t>
            </a:r>
            <a:r>
              <a:rPr lang="ar-DZ" dirty="0" smtClean="0"/>
              <a:t> هي غلى التوالي:</a:t>
            </a:r>
          </a:p>
          <a:p>
            <a:pPr algn="just" rtl="1"/>
            <a:r>
              <a:rPr lang="ar-DZ" dirty="0" smtClean="0"/>
              <a:t>1) المرض المدمر: </a:t>
            </a:r>
            <a:r>
              <a:rPr lang="ar-DZ" dirty="0" err="1" smtClean="0"/>
              <a:t>و</a:t>
            </a:r>
            <a:r>
              <a:rPr lang="ar-DZ" dirty="0" smtClean="0"/>
              <a:t> هو المرض مشبع بعواقب  المدمرة لعدم النشاط . هذه الفكرة تقترب من ”الانحراف الاجتماعي“ ، الإبادة الشخصية </a:t>
            </a:r>
            <a:r>
              <a:rPr lang="ar-DZ" dirty="0" err="1" smtClean="0"/>
              <a:t>و</a:t>
            </a:r>
            <a:r>
              <a:rPr lang="ar-DZ" dirty="0" smtClean="0"/>
              <a:t> الشعور بالعجز </a:t>
            </a:r>
            <a:r>
              <a:rPr lang="ar-DZ" dirty="0" err="1" smtClean="0"/>
              <a:t>امام</a:t>
            </a:r>
            <a:r>
              <a:rPr lang="ar-DZ" dirty="0" smtClean="0"/>
              <a:t> ”العضوي“.في كثير من الأحيان يرتبط هذا النوع من التمثل بالإنكار للمرض والرفض لكل سلوك يوحي </a:t>
            </a:r>
            <a:r>
              <a:rPr lang="ar-DZ" dirty="0" err="1" smtClean="0"/>
              <a:t>الى</a:t>
            </a:r>
            <a:r>
              <a:rPr lang="ar-DZ" dirty="0" smtClean="0"/>
              <a:t> عناية خاصة </a:t>
            </a:r>
            <a:r>
              <a:rPr lang="ar-DZ" dirty="0" err="1" smtClean="0"/>
              <a:t>و</a:t>
            </a:r>
            <a:r>
              <a:rPr lang="ar-DZ" dirty="0" smtClean="0"/>
              <a:t> كل </a:t>
            </a:r>
            <a:r>
              <a:rPr lang="ar-DZ" dirty="0" err="1" smtClean="0"/>
              <a:t>اشارة</a:t>
            </a:r>
            <a:r>
              <a:rPr lang="ar-DZ" dirty="0" smtClean="0"/>
              <a:t> خارجية تدلي  </a:t>
            </a:r>
            <a:r>
              <a:rPr lang="ar-DZ" dirty="0" err="1" smtClean="0"/>
              <a:t>للغيرعن</a:t>
            </a:r>
            <a:r>
              <a:rPr lang="ar-DZ" dirty="0" smtClean="0"/>
              <a:t> حالة المرض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 algn="just" rtl="1">
              <a:buNone/>
            </a:pPr>
            <a:r>
              <a:rPr lang="ar-DZ" dirty="0" smtClean="0"/>
              <a:t>   2) </a:t>
            </a:r>
            <a:r>
              <a:rPr lang="ar-DZ" sz="3000" dirty="0" smtClean="0"/>
              <a:t>" المرض المحرر ": يعيش المريض قلة النشاط (المرتبط بحالة المرض) </a:t>
            </a:r>
            <a:r>
              <a:rPr lang="ar-DZ" sz="3000" dirty="0" err="1" smtClean="0"/>
              <a:t>او</a:t>
            </a:r>
            <a:r>
              <a:rPr lang="ar-DZ" sz="3000" dirty="0" smtClean="0"/>
              <a:t> غيابه كتحرير ،تخفيف </a:t>
            </a:r>
            <a:r>
              <a:rPr lang="ar-DZ" sz="3000" dirty="0" err="1" smtClean="0"/>
              <a:t>او</a:t>
            </a:r>
            <a:r>
              <a:rPr lang="ar-DZ" sz="3000" dirty="0" smtClean="0"/>
              <a:t> إعفاء من المهام،تجربة إفراج الدفاع من متطلبات المجتمع. </a:t>
            </a:r>
          </a:p>
          <a:p>
            <a:pPr algn="just" rtl="1"/>
            <a:r>
              <a:rPr lang="ar-DZ" sz="3000" dirty="0" smtClean="0"/>
              <a:t>تكتسي تجربة المرض قيمة تكوينية وتثير التفكير في المشاكل والحياة الشخصية ... الامتحانات والرعاية تجعل السلوكيات الصحية من الممكن أن تظهر للآخرين وجود مرض.</a:t>
            </a:r>
          </a:p>
          <a:p>
            <a:pPr algn="just" rtl="1"/>
            <a:r>
              <a:rPr lang="ar-DZ" sz="3000" dirty="0" smtClean="0"/>
              <a:t>3) "المرض المهنة": يشير </a:t>
            </a:r>
            <a:r>
              <a:rPr lang="ar-DZ" sz="3000" dirty="0" err="1" smtClean="0"/>
              <a:t>الى</a:t>
            </a:r>
            <a:r>
              <a:rPr lang="ar-DZ" sz="3000" dirty="0" smtClean="0"/>
              <a:t> حقيقة المريض الذي يقاوم المرض بنشاط حيث </a:t>
            </a:r>
            <a:r>
              <a:rPr lang="ar-DZ" sz="3000" dirty="0" err="1" smtClean="0"/>
              <a:t>ان</a:t>
            </a:r>
            <a:r>
              <a:rPr lang="ar-DZ" sz="3000" dirty="0" smtClean="0"/>
              <a:t> ”عدم النشاط“ </a:t>
            </a:r>
            <a:r>
              <a:rPr lang="fr-FR" sz="2800" dirty="0" smtClean="0"/>
              <a:t> L’inactivité</a:t>
            </a:r>
            <a:r>
              <a:rPr lang="ar-DZ" sz="3000" dirty="0" smtClean="0"/>
              <a:t> يخفف من مهام الحياة اليومية </a:t>
            </a:r>
            <a:r>
              <a:rPr lang="ar-DZ" sz="3000" dirty="0" err="1" smtClean="0"/>
              <a:t>و</a:t>
            </a:r>
            <a:r>
              <a:rPr lang="ar-DZ" sz="3000" dirty="0" smtClean="0"/>
              <a:t> أعبائها مما يوفر له الطاقة الضرورية لمكافحة المرض.</a:t>
            </a:r>
          </a:p>
          <a:p>
            <a:pPr algn="just" rtl="1"/>
            <a:r>
              <a:rPr lang="ar-DZ" sz="3000" dirty="0" smtClean="0"/>
              <a:t>فالمريض يخاف من المرض </a:t>
            </a:r>
            <a:r>
              <a:rPr lang="ar-DZ" sz="3000" dirty="0" err="1" smtClean="0"/>
              <a:t>الا</a:t>
            </a:r>
            <a:r>
              <a:rPr lang="ar-DZ" sz="3000" dirty="0" smtClean="0"/>
              <a:t> انه يتقبله. في حالة  المرض المزمن  يمكن التكيف من خلال خلق نماذج جديدة للحياة مع تنظيم وتطوير العلاقات مع المرضى الآخرين</a:t>
            </a:r>
            <a:r>
              <a:rPr lang="ar-DZ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كخلاصه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تمثل المرض هو الطريقة التي يدرك </a:t>
            </a:r>
            <a:r>
              <a:rPr lang="ar-DZ" dirty="0" err="1" smtClean="0"/>
              <a:t>بها</a:t>
            </a:r>
            <a:r>
              <a:rPr lang="ar-DZ" dirty="0" smtClean="0"/>
              <a:t> المريض </a:t>
            </a:r>
            <a:r>
              <a:rPr lang="ar-DZ" dirty="0" err="1" smtClean="0"/>
              <a:t>الاصابة</a:t>
            </a:r>
            <a:r>
              <a:rPr lang="ar-DZ" dirty="0" smtClean="0"/>
              <a:t>.فالمريض يبني </a:t>
            </a:r>
            <a:r>
              <a:rPr lang="ar-DZ" dirty="0" err="1" smtClean="0"/>
              <a:t>تمثلات</a:t>
            </a:r>
            <a:r>
              <a:rPr lang="ar-DZ" dirty="0" smtClean="0"/>
              <a:t> و معرفة استجابة لمرضه </a:t>
            </a:r>
            <a:r>
              <a:rPr lang="ar-DZ" dirty="0" err="1" smtClean="0"/>
              <a:t>و</a:t>
            </a:r>
            <a:r>
              <a:rPr lang="ar-DZ" dirty="0" smtClean="0"/>
              <a:t> يخلق بذلك طرق تكيف نفسية لمواجهة حدث صعب </a:t>
            </a:r>
            <a:r>
              <a:rPr lang="ar-DZ" dirty="0" err="1" smtClean="0"/>
              <a:t>و</a:t>
            </a:r>
            <a:r>
              <a:rPr lang="ar-DZ" dirty="0" smtClean="0"/>
              <a:t> التهديد. هذه </a:t>
            </a:r>
            <a:r>
              <a:rPr lang="ar-DZ" dirty="0" err="1" smtClean="0"/>
              <a:t>التمثلات</a:t>
            </a:r>
            <a:r>
              <a:rPr lang="ar-DZ" dirty="0" smtClean="0"/>
              <a:t> تحدد بدرجة عالية متابعة العلاج </a:t>
            </a:r>
            <a:r>
              <a:rPr lang="ar-DZ" dirty="0" err="1" smtClean="0"/>
              <a:t>و</a:t>
            </a:r>
            <a:r>
              <a:rPr lang="ar-DZ" dirty="0" smtClean="0"/>
              <a:t> الامتثال.</a:t>
            </a:r>
          </a:p>
          <a:p>
            <a:pPr algn="r" rtl="1"/>
            <a:r>
              <a:rPr lang="ar-DZ" dirty="0" smtClean="0"/>
              <a:t>تتشكل </a:t>
            </a:r>
            <a:r>
              <a:rPr lang="ar-DZ" dirty="0" err="1" smtClean="0"/>
              <a:t>التمثلات</a:t>
            </a:r>
            <a:r>
              <a:rPr lang="ar-DZ" dirty="0" smtClean="0"/>
              <a:t> من التجارب والمعلومات والمعرفة والنماذج الفكرية المكتسبة والموروثة من خلال التقاليد </a:t>
            </a:r>
            <a:r>
              <a:rPr lang="ar-DZ" dirty="0" err="1" smtClean="0"/>
              <a:t>و</a:t>
            </a:r>
            <a:r>
              <a:rPr lang="ar-DZ" dirty="0" smtClean="0"/>
              <a:t> التواصل الاجتماعي.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666</Words>
  <Application>Microsoft Office PowerPoint</Application>
  <PresentationFormat>Affichage à l'écran (4:3)</PresentationFormat>
  <Paragraphs>32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تمثلات المرض</vt:lpstr>
      <vt:lpstr>التمثلات الاجتماعية</vt:lpstr>
      <vt:lpstr>Diapositive 3</vt:lpstr>
      <vt:lpstr>تصور الجسد في العلاقة طبيب-مريض</vt:lpstr>
      <vt:lpstr>Diapositive 5</vt:lpstr>
      <vt:lpstr>تصور الصحة و المرض</vt:lpstr>
      <vt:lpstr>Diapositive 7</vt:lpstr>
      <vt:lpstr>Diapositive 8</vt:lpstr>
      <vt:lpstr>كخلاصه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</cp:lastModifiedBy>
  <cp:revision>3</cp:revision>
  <dcterms:created xsi:type="dcterms:W3CDTF">2021-02-09T11:22:11Z</dcterms:created>
  <dcterms:modified xsi:type="dcterms:W3CDTF">2021-02-09T11:24:51Z</dcterms:modified>
</cp:coreProperties>
</file>