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FF75-3073-4119-9871-534B4A6A227E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2AEB-A85E-46FA-80A5-6C63CEE3C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30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FF75-3073-4119-9871-534B4A6A227E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2AEB-A85E-46FA-80A5-6C63CEE3C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81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FF75-3073-4119-9871-534B4A6A227E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2AEB-A85E-46FA-80A5-6C63CEE3C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78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FF75-3073-4119-9871-534B4A6A227E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2AEB-A85E-46FA-80A5-6C63CEE3C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02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FF75-3073-4119-9871-534B4A6A227E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2AEB-A85E-46FA-80A5-6C63CEE3C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37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FF75-3073-4119-9871-534B4A6A227E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2AEB-A85E-46FA-80A5-6C63CEE3C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9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FF75-3073-4119-9871-534B4A6A227E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2AEB-A85E-46FA-80A5-6C63CEE3C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66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FF75-3073-4119-9871-534B4A6A227E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2AEB-A85E-46FA-80A5-6C63CEE3C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697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FF75-3073-4119-9871-534B4A6A227E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2AEB-A85E-46FA-80A5-6C63CEE3C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81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FF75-3073-4119-9871-534B4A6A227E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2AEB-A85E-46FA-80A5-6C63CEE3C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65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FF75-3073-4119-9871-534B4A6A227E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2AEB-A85E-46FA-80A5-6C63CEE3C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18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FF75-3073-4119-9871-534B4A6A227E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A2AEB-A85E-46FA-80A5-6C63CEE3C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29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DZ" b="1" dirty="0" smtClean="0"/>
              <a:t>استخدام تقنيات برنامج  </a:t>
            </a:r>
            <a:r>
              <a:rPr lang="fr-FR" b="1" dirty="0" smtClean="0"/>
              <a:t>MORTPAK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b="1" dirty="0" smtClean="0"/>
              <a:t>تابع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35609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نقوم بإدخال البيانات المطلوبة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DZ" dirty="0" smtClean="0"/>
              <a:t>نضغط على                         و نكتب العنوان</a:t>
            </a:r>
            <a:r>
              <a:rPr lang="fr-FR" dirty="0" smtClean="0"/>
              <a:t> </a:t>
            </a:r>
            <a:endParaRPr lang="ar-DZ" dirty="0" smtClean="0"/>
          </a:p>
          <a:p>
            <a:pPr algn="r" rtl="1"/>
            <a:r>
              <a:rPr lang="ar-DZ" dirty="0" smtClean="0"/>
              <a:t>نضغط علة  </a:t>
            </a:r>
            <a:r>
              <a:rPr lang="fr-FR" dirty="0" smtClean="0"/>
              <a:t>                     </a:t>
            </a:r>
            <a:r>
              <a:rPr lang="ar-DZ" dirty="0" smtClean="0"/>
              <a:t>و نكتب الشهر </a:t>
            </a:r>
            <a:r>
              <a:rPr lang="fr-FR" dirty="0" smtClean="0"/>
              <a:t> </a:t>
            </a:r>
          </a:p>
          <a:p>
            <a:pPr algn="r" rtl="1"/>
            <a:endParaRPr lang="fr-FR" dirty="0"/>
          </a:p>
          <a:p>
            <a:pPr algn="r" rtl="1"/>
            <a:endParaRPr lang="fr-FR" dirty="0" smtClean="0"/>
          </a:p>
          <a:p>
            <a:pPr algn="r" rtl="1"/>
            <a:endParaRPr lang="ar-DZ" dirty="0" smtClean="0"/>
          </a:p>
          <a:p>
            <a:pPr algn="r" rtl="1"/>
            <a:r>
              <a:rPr lang="ar-DZ" dirty="0" smtClean="0"/>
              <a:t>نضغط على </a:t>
            </a:r>
            <a:r>
              <a:rPr lang="fr-FR" dirty="0" smtClean="0"/>
              <a:t>                    </a:t>
            </a:r>
            <a:r>
              <a:rPr lang="ar-DZ" dirty="0" smtClean="0"/>
              <a:t>و نكتب السنة </a:t>
            </a:r>
          </a:p>
          <a:p>
            <a:pPr algn="r" rtl="1"/>
            <a:r>
              <a:rPr lang="ar-DZ" dirty="0" smtClean="0"/>
              <a:t>نضغط على                           و نكتب العمر المتوسط عند الولادة </a:t>
            </a:r>
          </a:p>
          <a:p>
            <a:pPr algn="r" rtl="1"/>
            <a:r>
              <a:rPr lang="ar-DZ" dirty="0" smtClean="0"/>
              <a:t>ندخل البيانات الخاصة بالجدول الأول و التي تمثل العدد المتوسط للأطفال المولودين احياء </a:t>
            </a:r>
          </a:p>
          <a:p>
            <a:pPr algn="r" rtl="1"/>
            <a:r>
              <a:rPr lang="ar-DZ" dirty="0" smtClean="0"/>
              <a:t>ندخل في الجدول الثاني توزيع السكان حيث امهاتهم احياء 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8173" y="1825625"/>
            <a:ext cx="1371791" cy="36200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6773" y="1825625"/>
            <a:ext cx="2162477" cy="37152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4840" y="2322563"/>
            <a:ext cx="1171739" cy="189574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9946" y="2332089"/>
            <a:ext cx="1286054" cy="27626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35314" y="4353240"/>
            <a:ext cx="1181265" cy="20005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54933" y="4230710"/>
            <a:ext cx="1143160" cy="16194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06523" y="4749982"/>
            <a:ext cx="2010056" cy="31436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03402" y="4627197"/>
            <a:ext cx="1943371" cy="32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848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على النافذة التالية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15291"/>
            <a:ext cx="10515600" cy="496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08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3200" dirty="0"/>
              <a:t>نضغط على </a:t>
            </a:r>
            <a:r>
              <a:rPr lang="fr-FR" sz="3200" dirty="0" err="1"/>
              <a:t>run</a:t>
            </a:r>
            <a:r>
              <a:rPr lang="ar-DZ" sz="3200" dirty="0"/>
              <a:t> ثم على </a:t>
            </a:r>
            <a:r>
              <a:rPr lang="fr-FR" sz="3200" dirty="0" err="1"/>
              <a:t>worksheet</a:t>
            </a:r>
            <a:r>
              <a:rPr lang="fr-FR" sz="3200" dirty="0"/>
              <a:t> </a:t>
            </a:r>
            <a:r>
              <a:rPr lang="ar-DZ" sz="3200" dirty="0"/>
              <a:t>  </a:t>
            </a:r>
            <a:r>
              <a:rPr lang="fr-FR" sz="3200" dirty="0" err="1"/>
              <a:t>calculate</a:t>
            </a:r>
            <a:r>
              <a:rPr lang="fr-FR" sz="3200" dirty="0"/>
              <a:t> output for </a:t>
            </a:r>
            <a:r>
              <a:rPr lang="fr-FR" sz="3200" dirty="0" err="1"/>
              <a:t>selected</a:t>
            </a:r>
            <a:r>
              <a:rPr lang="fr-FR" sz="3200" dirty="0"/>
              <a:t> </a:t>
            </a:r>
            <a:r>
              <a:rPr lang="ar-DZ" sz="3200" dirty="0"/>
              <a:t> </a:t>
            </a:r>
            <a:br>
              <a:rPr lang="ar-DZ" sz="3200" dirty="0"/>
            </a:br>
            <a:r>
              <a:rPr lang="ar-DZ" sz="3200" dirty="0"/>
              <a:t>فتظهر النتائج التالية </a:t>
            </a:r>
            <a:endParaRPr lang="fr-FR" sz="32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50442"/>
            <a:ext cx="10515600" cy="4101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117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تكملة جدول النتائج افقيا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04856"/>
            <a:ext cx="10515600" cy="41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453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تكملة نتائج الجدول عموديا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93358"/>
            <a:ext cx="10515600" cy="401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13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 smtClean="0"/>
              <a:t>تقنية </a:t>
            </a:r>
            <a:r>
              <a:rPr lang="fr-FR" b="1" dirty="0" smtClean="0"/>
              <a:t>ICM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تسمح هذه التقنية بتقدير وفيات الأطفال الأقل من 5 سنوات حسب الاعمار الأحادية  باستخدام احتمالات الوفيات </a:t>
            </a:r>
            <a:r>
              <a:rPr lang="ar-SA" altLang="fr-FR" dirty="0">
                <a:solidFill>
                  <a:srgbClr val="222222"/>
                </a:solidFill>
                <a:latin typeface="inherit"/>
              </a:rPr>
              <a:t>في الفئات العمرية 0-1 و1-5 </a:t>
            </a:r>
            <a:r>
              <a:rPr lang="ar-SA" altLang="fr-FR" dirty="0" smtClean="0">
                <a:solidFill>
                  <a:srgbClr val="222222"/>
                </a:solidFill>
                <a:latin typeface="inherit"/>
              </a:rPr>
              <a:t>و5-10</a:t>
            </a:r>
            <a:endParaRPr lang="fr-FR" altLang="fr-FR" dirty="0" smtClean="0">
              <a:solidFill>
                <a:srgbClr val="222222"/>
              </a:solidFill>
              <a:latin typeface="inherit"/>
            </a:endParaRPr>
          </a:p>
          <a:p>
            <a:pPr algn="r" rtl="1"/>
            <a:r>
              <a:rPr lang="ar-SA" altLang="fr-FR" dirty="0">
                <a:solidFill>
                  <a:srgbClr val="222222"/>
                </a:solidFill>
                <a:latin typeface="inherit"/>
              </a:rPr>
              <a:t>يتم إنشاء تقديرات معدل الوفيات لسنة واحدة تحت سن 5 باستخدام صيغة </a:t>
            </a:r>
            <a:r>
              <a:rPr lang="ar-DZ" altLang="fr-FR" dirty="0" smtClean="0">
                <a:solidFill>
                  <a:srgbClr val="222222"/>
                </a:solidFill>
                <a:latin typeface="inherit"/>
              </a:rPr>
              <a:t>الاستكمال </a:t>
            </a:r>
            <a:r>
              <a:rPr lang="ar-SA" altLang="fr-FR" dirty="0" smtClean="0">
                <a:solidFill>
                  <a:srgbClr val="222222"/>
                </a:solidFill>
                <a:latin typeface="inherit"/>
              </a:rPr>
              <a:t> </a:t>
            </a:r>
            <a:r>
              <a:rPr lang="ar-SA" altLang="fr-FR" dirty="0">
                <a:solidFill>
                  <a:srgbClr val="222222"/>
                </a:solidFill>
                <a:latin typeface="inherit"/>
              </a:rPr>
              <a:t>ثلاثية المعلمات</a:t>
            </a:r>
            <a:r>
              <a:rPr lang="fr-FR" altLang="fr-FR" sz="1600" dirty="0"/>
              <a:t> </a:t>
            </a:r>
            <a:r>
              <a:rPr lang="ar-DZ" altLang="fr-FR" sz="1600" dirty="0" smtClean="0"/>
              <a:t>(</a:t>
            </a:r>
            <a:r>
              <a:rPr lang="fr-FR" altLang="fr-FR" sz="1600" dirty="0" smtClean="0"/>
              <a:t>interpolation </a:t>
            </a:r>
            <a:r>
              <a:rPr lang="ar-DZ" altLang="fr-FR" sz="1600" dirty="0" smtClean="0"/>
              <a:t>)  </a:t>
            </a:r>
            <a:r>
              <a:rPr lang="ar-DZ" altLang="fr-FR" dirty="0" smtClean="0"/>
              <a:t>بالمعادلة التالية </a:t>
            </a:r>
          </a:p>
          <a:p>
            <a:pPr marL="0" indent="0" algn="r" rtl="1">
              <a:buNone/>
            </a:pPr>
            <a:r>
              <a:rPr lang="fr-FR" altLang="fr-FR" dirty="0">
                <a:latin typeface="Arial" panose="020B0604020202020204" pitchFamily="34" charset="0"/>
              </a:rPr>
              <a:t>n(-ln </a:t>
            </a:r>
            <a:r>
              <a:rPr lang="fr-FR" altLang="fr-FR" dirty="0" err="1">
                <a:latin typeface="Arial" panose="020B0604020202020204" pitchFamily="34" charset="0"/>
              </a:rPr>
              <a:t>lqx</a:t>
            </a:r>
            <a:r>
              <a:rPr lang="fr-FR" altLang="fr-FR" dirty="0">
                <a:latin typeface="Arial" panose="020B0604020202020204" pitchFamily="34" charset="0"/>
              </a:rPr>
              <a:t>) = ln(-ln </a:t>
            </a:r>
            <a:r>
              <a:rPr lang="fr-FR" altLang="fr-FR" dirty="0" err="1">
                <a:latin typeface="Arial" panose="020B0604020202020204" pitchFamily="34" charset="0"/>
              </a:rPr>
              <a:t>tl</a:t>
            </a:r>
            <a:r>
              <a:rPr lang="fr-FR" altLang="fr-FR" dirty="0">
                <a:latin typeface="Arial" panose="020B0604020202020204" pitchFamily="34" charset="0"/>
              </a:rPr>
              <a:t>) + t3 * ln (x + t2) </a:t>
            </a:r>
            <a:r>
              <a:rPr lang="ar-DZ" altLang="fr-FR" dirty="0" smtClean="0">
                <a:latin typeface="Arial" panose="020B0604020202020204" pitchFamily="34" charset="0"/>
              </a:rPr>
              <a:t> حيث </a:t>
            </a:r>
          </a:p>
          <a:p>
            <a:pPr marL="0" indent="0" algn="r" rtl="1">
              <a:buNone/>
            </a:pPr>
            <a:r>
              <a:rPr lang="fr-FR" altLang="fr-FR" dirty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x </a:t>
            </a:r>
            <a:r>
              <a:rPr lang="ar-SA" altLang="fr-FR" dirty="0" smtClean="0">
                <a:solidFill>
                  <a:srgbClr val="222222"/>
                </a:solidFill>
                <a:latin typeface="inherit"/>
              </a:rPr>
              <a:t>ه</a:t>
            </a:r>
            <a:r>
              <a:rPr lang="ar-DZ" altLang="fr-FR" dirty="0" smtClean="0">
                <a:solidFill>
                  <a:srgbClr val="222222"/>
                </a:solidFill>
                <a:latin typeface="inherit"/>
              </a:rPr>
              <a:t>و</a:t>
            </a:r>
            <a:r>
              <a:rPr lang="ar-SA" altLang="fr-FR" dirty="0" smtClean="0">
                <a:solidFill>
                  <a:srgbClr val="222222"/>
                </a:solidFill>
                <a:latin typeface="inherit"/>
              </a:rPr>
              <a:t> </a:t>
            </a:r>
            <a:r>
              <a:rPr lang="ar-SA" altLang="fr-FR" dirty="0">
                <a:solidFill>
                  <a:srgbClr val="222222"/>
                </a:solidFill>
                <a:latin typeface="inherit"/>
              </a:rPr>
              <a:t>العمر و</a:t>
            </a:r>
            <a:r>
              <a:rPr lang="fr-FR" altLang="fr-FR" dirty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 t1 </a:t>
            </a:r>
            <a:r>
              <a:rPr lang="ar-SA" altLang="fr-FR" dirty="0">
                <a:solidFill>
                  <a:srgbClr val="222222"/>
                </a:solidFill>
                <a:latin typeface="inherit"/>
              </a:rPr>
              <a:t>و</a:t>
            </a:r>
            <a:r>
              <a:rPr lang="fr-FR" altLang="fr-FR" dirty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 t2 </a:t>
            </a:r>
            <a:r>
              <a:rPr lang="ar-SA" altLang="fr-FR" dirty="0">
                <a:solidFill>
                  <a:srgbClr val="222222"/>
                </a:solidFill>
                <a:latin typeface="inherit"/>
              </a:rPr>
              <a:t>و</a:t>
            </a:r>
            <a:r>
              <a:rPr lang="fr-FR" altLang="fr-FR" dirty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 t3 </a:t>
            </a:r>
            <a:r>
              <a:rPr lang="ar-SA" altLang="fr-FR" dirty="0">
                <a:solidFill>
                  <a:srgbClr val="222222"/>
                </a:solidFill>
                <a:latin typeface="inherit"/>
              </a:rPr>
              <a:t>بحيث تكون معادلة الاستكمال متسقة مع القيم المعطاة </a:t>
            </a:r>
            <a:r>
              <a:rPr lang="fr-FR" altLang="fr-FR" sz="2400" dirty="0" smtClean="0">
                <a:solidFill>
                  <a:srgbClr val="222222"/>
                </a:solidFill>
                <a:latin typeface="inherit"/>
              </a:rPr>
              <a:t>1q</a:t>
            </a:r>
            <a:r>
              <a:rPr lang="fr-FR" altLang="fr-FR" sz="2400" dirty="0" smtClean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0</a:t>
            </a:r>
          </a:p>
          <a:p>
            <a:pPr marL="0" indent="0" algn="r" rtl="1">
              <a:buNone/>
            </a:pPr>
            <a:r>
              <a:rPr lang="ar-SA" altLang="fr-FR" dirty="0" smtClean="0">
                <a:solidFill>
                  <a:srgbClr val="222222"/>
                </a:solidFill>
                <a:latin typeface="inherit"/>
              </a:rPr>
              <a:t>و </a:t>
            </a:r>
            <a:r>
              <a:rPr lang="fr-FR" altLang="fr-FR" sz="2400" dirty="0" smtClean="0">
                <a:solidFill>
                  <a:srgbClr val="222222"/>
                </a:solidFill>
                <a:latin typeface="inherit"/>
              </a:rPr>
              <a:t>1q</a:t>
            </a:r>
            <a:r>
              <a:rPr lang="fr-FR" altLang="fr-FR" sz="2400" dirty="0" smtClean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4</a:t>
            </a:r>
            <a:r>
              <a:rPr lang="ar-SA" altLang="fr-FR" dirty="0" smtClean="0">
                <a:solidFill>
                  <a:srgbClr val="222222"/>
                </a:solidFill>
                <a:latin typeface="inherit"/>
              </a:rPr>
              <a:t>و </a:t>
            </a:r>
            <a:r>
              <a:rPr lang="ar-SA" altLang="fr-FR" sz="2000" dirty="0" smtClean="0">
                <a:solidFill>
                  <a:srgbClr val="222222"/>
                </a:solidFill>
                <a:latin typeface="inherit"/>
              </a:rPr>
              <a:t>5</a:t>
            </a:r>
            <a:r>
              <a:rPr lang="fr-FR" altLang="fr-FR" dirty="0" smtClean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fr-FR" altLang="fr-FR" sz="2000" dirty="0" smtClean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5</a:t>
            </a:r>
            <a:r>
              <a:rPr lang="fr-FR" altLang="fr-FR" dirty="0" smtClean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q</a:t>
            </a:r>
            <a:endParaRPr lang="ar-DZ" altLang="fr-FR" dirty="0" smtClean="0">
              <a:latin typeface="Arial" panose="020B0604020202020204" pitchFamily="34" charset="0"/>
            </a:endParaRPr>
          </a:p>
          <a:p>
            <a:pPr algn="r" rtl="1"/>
            <a:endParaRPr lang="fr-FR" altLang="fr-FR" dirty="0">
              <a:latin typeface="Arial" panose="020B0604020202020204" pitchFamily="34" charset="0"/>
            </a:endParaRPr>
          </a:p>
          <a:p>
            <a:pPr algn="r" rtl="1"/>
            <a:endParaRPr lang="fr-FR" altLang="fr-FR" dirty="0" smtClean="0">
              <a:solidFill>
                <a:srgbClr val="222222"/>
              </a:solidFill>
              <a:latin typeface="inherit"/>
            </a:endParaRP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5901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مثال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9640" y="1969317"/>
            <a:ext cx="10515600" cy="4351338"/>
          </a:xfrm>
        </p:spPr>
        <p:txBody>
          <a:bodyPr/>
          <a:lstStyle/>
          <a:p>
            <a:pPr algn="r" rtl="1"/>
            <a:r>
              <a:rPr lang="ar-DZ" dirty="0" smtClean="0"/>
              <a:t>لدينا البيانات التالية و تخص احتمالات الوفيات الأقل من 5 سنوات و المطلوب تقدير الوفيات حسب كل عمر </a:t>
            </a:r>
          </a:p>
          <a:p>
            <a:pPr algn="r" rtl="1"/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96213"/>
              </p:ext>
            </p:extLst>
          </p:nvPr>
        </p:nvGraphicFramePr>
        <p:xfrm>
          <a:off x="4911634" y="3056710"/>
          <a:ext cx="2638696" cy="1907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9348">
                  <a:extLst>
                    <a:ext uri="{9D8B030D-6E8A-4147-A177-3AD203B41FA5}">
                      <a16:colId xmlns:a16="http://schemas.microsoft.com/office/drawing/2014/main" val="2276142493"/>
                    </a:ext>
                  </a:extLst>
                </a:gridCol>
                <a:gridCol w="1319348">
                  <a:extLst>
                    <a:ext uri="{9D8B030D-6E8A-4147-A177-3AD203B41FA5}">
                      <a16:colId xmlns:a16="http://schemas.microsoft.com/office/drawing/2014/main" val="3616070880"/>
                    </a:ext>
                  </a:extLst>
                </a:gridCol>
              </a:tblGrid>
              <a:tr h="476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Age Group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 q(x,n)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81169860"/>
                  </a:ext>
                </a:extLst>
              </a:tr>
              <a:tr h="476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0 -   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0.0206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66589052"/>
                  </a:ext>
                </a:extLst>
              </a:tr>
              <a:tr h="476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1 -   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0.0040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76414738"/>
                  </a:ext>
                </a:extLst>
              </a:tr>
              <a:tr h="476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5 - 10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0.0026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64948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973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الحل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نفتح برنامج </a:t>
            </a:r>
            <a:r>
              <a:rPr lang="fr-FR" dirty="0" err="1" smtClean="0"/>
              <a:t>mortpak</a:t>
            </a:r>
            <a:r>
              <a:rPr lang="fr-FR" dirty="0" smtClean="0"/>
              <a:t> </a:t>
            </a:r>
            <a:r>
              <a:rPr lang="ar-DZ" dirty="0" smtClean="0"/>
              <a:t> ثم نضغط على </a:t>
            </a:r>
            <a:r>
              <a:rPr lang="fr-FR" dirty="0" smtClean="0"/>
              <a:t>application </a:t>
            </a:r>
            <a:r>
              <a:rPr lang="ar-DZ" dirty="0" smtClean="0"/>
              <a:t>  ثم نختار </a:t>
            </a:r>
            <a:r>
              <a:rPr lang="fr-FR" dirty="0" smtClean="0"/>
              <a:t>ICM</a:t>
            </a:r>
            <a:endParaRPr lang="ar-DZ" dirty="0" smtClean="0"/>
          </a:p>
          <a:p>
            <a:pPr algn="r" rtl="1"/>
            <a:r>
              <a:rPr lang="ar-DZ" dirty="0" smtClean="0"/>
              <a:t>فنحصل على النافذة التالية </a:t>
            </a:r>
            <a:endParaRPr lang="fr-FR" dirty="0" smtClean="0"/>
          </a:p>
          <a:p>
            <a:pPr rtl="1"/>
            <a:endParaRPr lang="fr-FR" dirty="0" smtClean="0"/>
          </a:p>
          <a:p>
            <a:pPr algn="r" rtl="1"/>
            <a:endParaRPr lang="fr-FR" dirty="0" smtClean="0"/>
          </a:p>
          <a:p>
            <a:pPr algn="r" rtl="1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814" y="2090057"/>
            <a:ext cx="1419423" cy="454587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0851" y="2638696"/>
            <a:ext cx="7458972" cy="353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998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تابع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2155371"/>
            <a:ext cx="10515600" cy="3879669"/>
          </a:xfrm>
        </p:spPr>
        <p:txBody>
          <a:bodyPr/>
          <a:lstStyle/>
          <a:p>
            <a:pPr algn="r" rtl="1"/>
            <a:r>
              <a:rPr lang="ar-DZ" dirty="0" smtClean="0"/>
              <a:t>وبعد </a:t>
            </a:r>
            <a:r>
              <a:rPr lang="ar-DZ" dirty="0" smtClean="0"/>
              <a:t>ادخال البيانات </a:t>
            </a:r>
          </a:p>
          <a:p>
            <a:pPr algn="r" rtl="1"/>
            <a:r>
              <a:rPr lang="ar-DZ" dirty="0" smtClean="0"/>
              <a:t>نضغط </a:t>
            </a:r>
            <a:r>
              <a:rPr lang="ar-DZ" dirty="0"/>
              <a:t>على </a:t>
            </a:r>
            <a:r>
              <a:rPr lang="fr-FR" dirty="0" err="1"/>
              <a:t>run</a:t>
            </a:r>
            <a:r>
              <a:rPr lang="ar-DZ" dirty="0"/>
              <a:t> ثم على </a:t>
            </a:r>
            <a:r>
              <a:rPr lang="fr-FR" dirty="0" err="1"/>
              <a:t>worksheet</a:t>
            </a:r>
            <a:r>
              <a:rPr lang="fr-FR" dirty="0"/>
              <a:t> </a:t>
            </a:r>
            <a:r>
              <a:rPr lang="ar-DZ" dirty="0"/>
              <a:t>  </a:t>
            </a:r>
            <a:r>
              <a:rPr lang="fr-FR" dirty="0" err="1"/>
              <a:t>calculate</a:t>
            </a:r>
            <a:r>
              <a:rPr lang="fr-FR" dirty="0"/>
              <a:t> output for </a:t>
            </a:r>
            <a:r>
              <a:rPr lang="fr-FR" dirty="0" err="1"/>
              <a:t>selected</a:t>
            </a:r>
            <a:r>
              <a:rPr lang="fr-FR" dirty="0"/>
              <a:t> </a:t>
            </a:r>
            <a:r>
              <a:rPr lang="ar-DZ" dirty="0"/>
              <a:t> </a:t>
            </a:r>
            <a:br>
              <a:rPr lang="ar-DZ" dirty="0"/>
            </a:br>
            <a:r>
              <a:rPr lang="ar-DZ" dirty="0"/>
              <a:t>فتظهر النتائج التالية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3937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3200" dirty="0" smtClean="0"/>
              <a:t>و كما هو ملاحظ يعطي البرنامج تقديرا للوفيات حسب كل عمر </a:t>
            </a:r>
            <a:endParaRPr lang="fr-FR" sz="32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308" y="1489166"/>
            <a:ext cx="9907383" cy="484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833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 smtClean="0"/>
              <a:t>تقنية </a:t>
            </a:r>
            <a:r>
              <a:rPr lang="fr-FR" b="1" dirty="0" smtClean="0"/>
              <a:t>ORPHAN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294" y="1866118"/>
            <a:ext cx="11174506" cy="4351338"/>
          </a:xfrm>
        </p:spPr>
        <p:txBody>
          <a:bodyPr/>
          <a:lstStyle/>
          <a:p>
            <a:pPr algn="r" rtl="1"/>
            <a:r>
              <a:rPr lang="ar-DZ" dirty="0" smtClean="0"/>
              <a:t>تسمح هذه التقنية بتقدير وفيات </a:t>
            </a:r>
            <a:r>
              <a:rPr lang="ar-DZ" dirty="0" smtClean="0"/>
              <a:t>الاناث </a:t>
            </a:r>
            <a:r>
              <a:rPr lang="ar-DZ" dirty="0" smtClean="0"/>
              <a:t>البالغات عن توزيع السكان الذين لازالت امهاتهم على قيد الحياة </a:t>
            </a:r>
          </a:p>
          <a:p>
            <a:pPr algn="r" rtl="1"/>
            <a:r>
              <a:rPr lang="ar-DZ" dirty="0" smtClean="0"/>
              <a:t>و قد اظهر </a:t>
            </a:r>
            <a:r>
              <a:rPr lang="fr-FR" dirty="0" smtClean="0"/>
              <a:t>BRASS</a:t>
            </a:r>
            <a:r>
              <a:rPr lang="ar-DZ" dirty="0" smtClean="0"/>
              <a:t> و </a:t>
            </a:r>
            <a:r>
              <a:rPr lang="fr-FR" dirty="0" smtClean="0"/>
              <a:t>HILL</a:t>
            </a:r>
            <a:r>
              <a:rPr lang="ar-DZ" dirty="0" smtClean="0"/>
              <a:t> (1973) انه يمكن تقدير وفيات الاناث البالغات انطلاقا من نسبة السكان الذين مازالت الام على قيد الحياة و ذلك بالمعادلة التالية :</a:t>
            </a:r>
          </a:p>
          <a:p>
            <a:pPr marL="0" indent="0" algn="r" rtl="1">
              <a:buNone/>
            </a:pPr>
            <a:r>
              <a:rPr lang="pt-BR" dirty="0"/>
              <a:t>nl25 = a(n) + b(n) AGE + c(n) 5Sn-5 </a:t>
            </a:r>
            <a:endParaRPr lang="ar-DZ" dirty="0" smtClean="0"/>
          </a:p>
          <a:p>
            <a:pPr marL="0" indent="0" algn="r" rtl="1">
              <a:buNone/>
            </a:pPr>
            <a:endParaRPr lang="ar-DZ" dirty="0" smtClean="0"/>
          </a:p>
          <a:p>
            <a:pPr algn="r" rtl="1"/>
            <a:endParaRPr lang="ar-DZ" dirty="0" smtClean="0"/>
          </a:p>
          <a:p>
            <a:pPr algn="r" rtl="1"/>
            <a:endParaRPr lang="fr-FR" dirty="0" smtClean="0"/>
          </a:p>
          <a:p>
            <a:pPr algn="r" rtl="1"/>
            <a:endParaRPr lang="fr-FR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2191936" y="107728"/>
            <a:ext cx="64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53143" y="4373632"/>
            <a:ext cx="10567852" cy="144207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حيث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nl25 </a:t>
            </a:r>
            <a:r>
              <a:rPr kumimoji="0" lang="ar-SA" alt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هو احتمال جدول الحياة لبقاء الإناث من سن 25 إلى سن 25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+ n ، AGE </a:t>
            </a:r>
            <a:r>
              <a:rPr kumimoji="0" lang="ar-SA" alt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هو متوسط ​​عمر الإنجاب للنساء في السكان ، 5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Sn-5 </a:t>
            </a:r>
            <a:endParaRPr kumimoji="0" lang="ar-DZ" altLang="fr-FR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inherit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هي نسبة السكان في الفئة العمرية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(n-5 ، n </a:t>
            </a:r>
            <a:r>
              <a:rPr kumimoji="0" lang="ar-SA" alt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مع الأم لا تزال على قيد الحياة ، و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(n) </a:t>
            </a:r>
            <a:r>
              <a:rPr kumimoji="0" lang="ar-SA" alt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و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b (n) </a:t>
            </a:r>
            <a:r>
              <a:rPr kumimoji="0" lang="ar-SA" alt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و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c (n) </a:t>
            </a:r>
            <a:r>
              <a:rPr kumimoji="0" lang="ar-SA" alt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ثوابت محددة (مقدمة من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Hill </a:t>
            </a:r>
            <a:r>
              <a:rPr kumimoji="0" lang="ar-SA" alt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و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Trussell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ar-SA" alt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في شكل </a:t>
            </a:r>
            <a:r>
              <a:rPr kumimoji="0" lang="ar-DZ" alt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جدول 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997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مثال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لدينا البيانات التالية  والتي تخص  مسح  </a:t>
            </a:r>
            <a:r>
              <a:rPr lang="fr-FR" dirty="0" smtClean="0"/>
              <a:t>ENAF86 </a:t>
            </a:r>
            <a:r>
              <a:rPr lang="ar-DZ" dirty="0" smtClean="0"/>
              <a:t>و نريد تقدير وفيات النساء البالغات علما ان متوسط العمر عند الولادة هو 31,61 سنة</a:t>
            </a:r>
          </a:p>
          <a:p>
            <a:pPr algn="r" rtl="1"/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504680"/>
              </p:ext>
            </p:extLst>
          </p:nvPr>
        </p:nvGraphicFramePr>
        <p:xfrm>
          <a:off x="3448596" y="2834640"/>
          <a:ext cx="5394959" cy="2377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3026">
                  <a:extLst>
                    <a:ext uri="{9D8B030D-6E8A-4147-A177-3AD203B41FA5}">
                      <a16:colId xmlns:a16="http://schemas.microsoft.com/office/drawing/2014/main" val="584388540"/>
                    </a:ext>
                  </a:extLst>
                </a:gridCol>
                <a:gridCol w="1333985">
                  <a:extLst>
                    <a:ext uri="{9D8B030D-6E8A-4147-A177-3AD203B41FA5}">
                      <a16:colId xmlns:a16="http://schemas.microsoft.com/office/drawing/2014/main" val="491990959"/>
                    </a:ext>
                  </a:extLst>
                </a:gridCol>
                <a:gridCol w="1278715">
                  <a:extLst>
                    <a:ext uri="{9D8B030D-6E8A-4147-A177-3AD203B41FA5}">
                      <a16:colId xmlns:a16="http://schemas.microsoft.com/office/drawing/2014/main" val="317165854"/>
                    </a:ext>
                  </a:extLst>
                </a:gridCol>
                <a:gridCol w="1419233">
                  <a:extLst>
                    <a:ext uri="{9D8B030D-6E8A-4147-A177-3AD203B41FA5}">
                      <a16:colId xmlns:a16="http://schemas.microsoft.com/office/drawing/2014/main" val="2487299229"/>
                    </a:ext>
                  </a:extLst>
                </a:gridCol>
              </a:tblGrid>
              <a:tr h="70759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Nombre moyen d’enfant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Nés vivants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Groupe d’âge des répondants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Population avec  mère vivante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9989355"/>
                  </a:ext>
                </a:extLst>
              </a:tr>
              <a:tr h="1669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15-20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20-25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25-30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1.71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2.54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4.4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15-20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20-25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25-30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30-35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35-40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40-45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45-50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0.948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0.933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0.893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0.831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0.745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0.676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0.480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4509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755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الحل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/>
              <a:t>نفتح برنامج </a:t>
            </a:r>
            <a:r>
              <a:rPr lang="fr-FR" dirty="0" err="1"/>
              <a:t>mortpak</a:t>
            </a:r>
            <a:r>
              <a:rPr lang="fr-FR" dirty="0"/>
              <a:t> </a:t>
            </a:r>
            <a:r>
              <a:rPr lang="ar-DZ" dirty="0"/>
              <a:t> ثم نضغط على </a:t>
            </a:r>
            <a:r>
              <a:rPr lang="fr-FR" dirty="0"/>
              <a:t>application </a:t>
            </a:r>
            <a:r>
              <a:rPr lang="ar-DZ" dirty="0"/>
              <a:t>  ثم نختار </a:t>
            </a:r>
            <a:r>
              <a:rPr lang="fr-FR" dirty="0" smtClean="0"/>
              <a:t>OTPHAN</a:t>
            </a:r>
            <a:endParaRPr lang="ar-DZ" dirty="0"/>
          </a:p>
          <a:p>
            <a:pPr algn="r" rtl="1"/>
            <a:r>
              <a:rPr lang="ar-DZ" dirty="0"/>
              <a:t>فنحصل على النافذة التالية </a:t>
            </a:r>
            <a:endParaRPr lang="fr-FR" dirty="0" smtClean="0"/>
          </a:p>
          <a:p>
            <a:pPr marL="0" indent="0" rtl="1">
              <a:buNone/>
            </a:pPr>
            <a:endParaRPr lang="fr-FR" dirty="0"/>
          </a:p>
          <a:p>
            <a:pPr algn="r" rtl="1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724" y="2142308"/>
            <a:ext cx="2238687" cy="453281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9406" y="2664823"/>
            <a:ext cx="8483365" cy="401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5198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446</Words>
  <Application>Microsoft Office PowerPoint</Application>
  <PresentationFormat>Grand écran</PresentationFormat>
  <Paragraphs>78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inherit</vt:lpstr>
      <vt:lpstr>Times New Roman</vt:lpstr>
      <vt:lpstr>Thème Office</vt:lpstr>
      <vt:lpstr>استخدام تقنيات برنامج  MORTPAK</vt:lpstr>
      <vt:lpstr>تقنية ICM </vt:lpstr>
      <vt:lpstr>مثال </vt:lpstr>
      <vt:lpstr>الحل </vt:lpstr>
      <vt:lpstr>تابع </vt:lpstr>
      <vt:lpstr>و كما هو ملاحظ يعطي البرنامج تقديرا للوفيات حسب كل عمر </vt:lpstr>
      <vt:lpstr>تقنية ORPHAN </vt:lpstr>
      <vt:lpstr>مثال </vt:lpstr>
      <vt:lpstr>الحل </vt:lpstr>
      <vt:lpstr>نقوم بإدخال البيانات المطلوبة </vt:lpstr>
      <vt:lpstr>على النافذة التالية </vt:lpstr>
      <vt:lpstr>نضغط على run ثم على worksheet   calculate output for selected   فتظهر النتائج التالية </vt:lpstr>
      <vt:lpstr>تكملة جدول النتائج افقيا </vt:lpstr>
      <vt:lpstr>تكملة نتائج الجدول عموديا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استخدام تقنيات برنامج  MORTPAK</dc:title>
  <dc:creator>DELL_INS</dc:creator>
  <cp:lastModifiedBy>DELL_INS</cp:lastModifiedBy>
  <cp:revision>16</cp:revision>
  <dcterms:created xsi:type="dcterms:W3CDTF">2020-05-14T00:02:24Z</dcterms:created>
  <dcterms:modified xsi:type="dcterms:W3CDTF">2020-05-14T23:35:42Z</dcterms:modified>
</cp:coreProperties>
</file>