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sldIdLst>
    <p:sldId id="257" r:id="rId2"/>
    <p:sldId id="259" r:id="rId3"/>
    <p:sldId id="261" r:id="rId4"/>
    <p:sldId id="263" r:id="rId5"/>
    <p:sldId id="268" r:id="rId6"/>
    <p:sldId id="269" r:id="rId7"/>
    <p:sldId id="270" r:id="rId8"/>
    <p:sldId id="265" r:id="rId9"/>
    <p:sldId id="275" r:id="rId10"/>
    <p:sldId id="276" r:id="rId11"/>
    <p:sldId id="277" r:id="rId12"/>
    <p:sldId id="266" r:id="rId13"/>
    <p:sldId id="278" r:id="rId14"/>
    <p:sldId id="279" r:id="rId15"/>
    <p:sldId id="280" r:id="rId16"/>
    <p:sldId id="281" r:id="rId17"/>
    <p:sldId id="267" r:id="rId18"/>
    <p:sldId id="282" r:id="rId19"/>
    <p:sldId id="283" r:id="rId20"/>
    <p:sldId id="273" r:id="rId21"/>
    <p:sldId id="284" r:id="rId22"/>
    <p:sldId id="27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3632"/>
    <a:srgbClr val="597E4F"/>
    <a:srgbClr val="A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5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3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6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33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04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40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73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03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2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8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2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1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5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1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3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6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7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838" y="2944524"/>
            <a:ext cx="5403608" cy="30395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0" t="3539" r="6215" b="78516"/>
          <a:stretch/>
        </p:blipFill>
        <p:spPr>
          <a:xfrm>
            <a:off x="10126625" y="0"/>
            <a:ext cx="1678099" cy="1551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3539" r="76499" b="77117"/>
          <a:stretch/>
        </p:blipFill>
        <p:spPr>
          <a:xfrm>
            <a:off x="290458" y="0"/>
            <a:ext cx="1506070" cy="1661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ZoneTexte 8"/>
          <p:cNvSpPr txBox="1"/>
          <p:nvPr/>
        </p:nvSpPr>
        <p:spPr>
          <a:xfrm>
            <a:off x="2549562" y="92003"/>
            <a:ext cx="623943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ar-DZ" dirty="0"/>
          </a:p>
          <a:p>
            <a:pPr algn="ctr" rtl="1"/>
            <a:r>
              <a:rPr lang="ar-DZ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جامعة وهران 2</a:t>
            </a:r>
            <a:r>
              <a:rPr lang="ar-DZ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– محمد </a:t>
            </a:r>
            <a:r>
              <a:rPr lang="ar-DZ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بن أحمد </a:t>
            </a:r>
            <a:r>
              <a:rPr lang="ar-DZ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DZ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DZ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DZ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كلية العلوم الاجتماعية</a:t>
            </a:r>
          </a:p>
          <a:p>
            <a:pPr algn="ctr" rtl="1"/>
            <a:r>
              <a:rPr lang="ar-DZ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قسم علم النفس </a:t>
            </a:r>
            <a:r>
              <a:rPr lang="ar-DZ" sz="24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والارطوفونيا</a:t>
            </a:r>
            <a:endParaRPr lang="ar-DZ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DZ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شعبة علم النفس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023076" y="1722429"/>
            <a:ext cx="2958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DZ" dirty="0"/>
          </a:p>
          <a:p>
            <a:pPr algn="r" rtl="1"/>
            <a:r>
              <a:rPr lang="ar-DZ" dirty="0"/>
              <a:t>السنة الثانية جذع مشترك علم النفس</a:t>
            </a:r>
          </a:p>
          <a:p>
            <a:pPr algn="r" rtl="1"/>
            <a:r>
              <a:rPr lang="ar-DZ" dirty="0"/>
              <a:t> القسم :2                                              </a:t>
            </a:r>
          </a:p>
          <a:p>
            <a:pPr algn="r" rtl="1"/>
            <a:r>
              <a:rPr lang="ar-DZ" dirty="0"/>
              <a:t>     الفوج :3  </a:t>
            </a:r>
          </a:p>
          <a:p>
            <a:pPr algn="r" rtl="1"/>
            <a:endParaRPr lang="ar-DZ" dirty="0"/>
          </a:p>
        </p:txBody>
      </p:sp>
      <p:sp>
        <p:nvSpPr>
          <p:cNvPr id="11" name="ZoneTexte 10"/>
          <p:cNvSpPr txBox="1"/>
          <p:nvPr/>
        </p:nvSpPr>
        <p:spPr>
          <a:xfrm>
            <a:off x="3496908" y="2282598"/>
            <a:ext cx="5518672" cy="371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</a:rPr>
              <a:t>بحث مقدم في الأعمال الموجهة مقياس علم النفس الفيزيولوجي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3476625" algn="l"/>
              </a:tabLst>
            </a:pPr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e_Furat" panose="02060603050605020204" pitchFamily="18" charset="-78"/>
              </a:rPr>
              <a:t>الموضوع: </a:t>
            </a:r>
            <a:endParaRPr lang="fr-FR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e_Furat" panose="02060603050605020204" pitchFamily="18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3476625" algn="l"/>
              </a:tabLst>
            </a:pPr>
            <a:r>
              <a:rPr lang="ar-SA" sz="2400" dirty="0" smtClean="0">
                <a:latin typeface="Calibri" panose="020F0502020204030204" pitchFamily="34" charset="0"/>
                <a:ea typeface="Calibri" panose="020F0502020204030204" pitchFamily="34" charset="0"/>
                <a:cs typeface="ae_Furat" panose="02060603050605020204" pitchFamily="18" charset="-78"/>
              </a:rPr>
              <a:t>                          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476625" algn="l"/>
              </a:tabLst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ae_Furat" panose="02060603050605020204" pitchFamily="18" charset="-78"/>
              </a:rPr>
              <a:t> </a:t>
            </a:r>
            <a:r>
              <a:rPr lang="ar-SA" sz="7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e_Furat" panose="02060603050605020204" pitchFamily="18" charset="-78"/>
              </a:rPr>
              <a:t>الخلية العصبية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ar-DZ" dirty="0"/>
          </a:p>
        </p:txBody>
      </p:sp>
      <p:sp>
        <p:nvSpPr>
          <p:cNvPr id="12" name="ZoneTexte 11"/>
          <p:cNvSpPr txBox="1"/>
          <p:nvPr/>
        </p:nvSpPr>
        <p:spPr>
          <a:xfrm>
            <a:off x="-1013348" y="4691540"/>
            <a:ext cx="2958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DZ" dirty="0"/>
          </a:p>
          <a:p>
            <a:pPr algn="r" rtl="1"/>
            <a:r>
              <a:rPr lang="ar-DZ" dirty="0"/>
              <a:t>تحت اشراف   </a:t>
            </a:r>
          </a:p>
          <a:p>
            <a:pPr algn="r" rtl="1"/>
            <a:r>
              <a:rPr lang="ar-DZ" dirty="0"/>
              <a:t>                                                               الأستاذة محرز</a:t>
            </a:r>
          </a:p>
          <a:p>
            <a:pPr algn="r" rtl="1"/>
            <a:endParaRPr lang="ar-DZ" dirty="0"/>
          </a:p>
        </p:txBody>
      </p:sp>
      <p:sp>
        <p:nvSpPr>
          <p:cNvPr id="13" name="ZoneTexte 12"/>
          <p:cNvSpPr txBox="1"/>
          <p:nvPr/>
        </p:nvSpPr>
        <p:spPr>
          <a:xfrm>
            <a:off x="7842988" y="5121264"/>
            <a:ext cx="2958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/>
              <a:t>اعداد الطالبين </a:t>
            </a:r>
          </a:p>
          <a:p>
            <a:pPr algn="r" rtl="1"/>
            <a:r>
              <a:rPr lang="ar-DZ" dirty="0"/>
              <a:t> محمد حميدي                                                  </a:t>
            </a:r>
          </a:p>
          <a:p>
            <a:pPr algn="r" rtl="1"/>
            <a:r>
              <a:rPr lang="ar-DZ" dirty="0"/>
              <a:t>قاد ري شيرين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739738" y="6017537"/>
            <a:ext cx="295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DZ" dirty="0"/>
          </a:p>
          <a:p>
            <a:pPr algn="r" rtl="1"/>
            <a:r>
              <a:rPr lang="ar-DZ" dirty="0"/>
              <a:t>السنة الدراسية: 2021/ 2022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172122"/>
          </a:xfrm>
          <a:prstGeom prst="rect">
            <a:avLst/>
          </a:prstGeom>
          <a:solidFill>
            <a:srgbClr val="597E4F"/>
          </a:solidFill>
          <a:ln>
            <a:solidFill>
              <a:srgbClr val="597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597E4F"/>
                </a:solidFill>
              </a:ln>
              <a:solidFill>
                <a:srgbClr val="597E4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78052"/>
            <a:ext cx="12192000" cy="172122"/>
          </a:xfrm>
          <a:prstGeom prst="rect">
            <a:avLst/>
          </a:prstGeom>
          <a:solidFill>
            <a:srgbClr val="597E4F"/>
          </a:solidFill>
          <a:ln>
            <a:solidFill>
              <a:srgbClr val="597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597E4F"/>
                </a:solidFill>
              </a:ln>
              <a:solidFill>
                <a:srgbClr val="597E4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-3188418" y="3360540"/>
            <a:ext cx="6505929" cy="1290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A23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597E4F"/>
                </a:solidFill>
              </a:ln>
              <a:solidFill>
                <a:srgbClr val="597E4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8874489" y="3360539"/>
            <a:ext cx="6505929" cy="1290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A23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597E4F"/>
                </a:solidFill>
              </a:ln>
              <a:solidFill>
                <a:srgbClr val="597E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4" y="1140309"/>
            <a:ext cx="11029616" cy="825105"/>
          </a:xfrm>
        </p:spPr>
        <p:txBody>
          <a:bodyPr>
            <a:normAutofit fontScale="90000"/>
          </a:bodyPr>
          <a:lstStyle/>
          <a:p>
            <a:pPr algn="ctr"/>
            <a:r>
              <a:rPr lang="ar-SA" sz="5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  عصبونات حركيّة</a:t>
            </a:r>
            <a:br>
              <a:rPr lang="ar-SA" sz="5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8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18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>
              <a:solidFill>
                <a:schemeClr val="accent5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07" y="2374847"/>
            <a:ext cx="2877670" cy="42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2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4" y="1731981"/>
            <a:ext cx="11029616" cy="233433"/>
          </a:xfrm>
        </p:spPr>
        <p:txBody>
          <a:bodyPr>
            <a:normAutofit fontScale="90000"/>
          </a:bodyPr>
          <a:lstStyle/>
          <a:p>
            <a:pPr algn="ctr"/>
            <a:r>
              <a:rPr lang="ar-SA" sz="5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3 - عَصَبونات مُتَوَسِّطة</a:t>
            </a:r>
            <a:br>
              <a:rPr lang="ar-SA" sz="5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53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18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>
              <a:solidFill>
                <a:schemeClr val="accent5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1" r="27107"/>
          <a:stretch/>
        </p:blipFill>
        <p:spPr>
          <a:xfrm>
            <a:off x="4173967" y="2338071"/>
            <a:ext cx="3453205" cy="43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4" y="1140309"/>
            <a:ext cx="11029616" cy="825105"/>
          </a:xfrm>
        </p:spPr>
        <p:txBody>
          <a:bodyPr>
            <a:normAutofit fontScale="90000"/>
          </a:bodyPr>
          <a:lstStyle/>
          <a:p>
            <a:pPr algn="ctr"/>
            <a:r>
              <a:rPr lang="ar-SA" sz="5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الفصل الثاني  </a:t>
            </a:r>
            <a:r>
              <a:rPr lang="ar-SA" sz="53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أنواع الخلايا العصبية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07443" y="2821739"/>
            <a:ext cx="5087075" cy="536005"/>
          </a:xfrm>
        </p:spPr>
        <p:txBody>
          <a:bodyPr/>
          <a:lstStyle/>
          <a:p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المبحث الثاني: </a:t>
            </a: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أقسام الخلايا حسب تركيبها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22597" y="3089741"/>
            <a:ext cx="4431870" cy="2934999"/>
          </a:xfrm>
        </p:spPr>
        <p:txBody>
          <a:bodyPr>
            <a:normAutofit fontScale="92500" lnSpcReduction="10000"/>
          </a:bodyPr>
          <a:lstStyle/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ar-SA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عصبون أحادي القطب.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 - عصبون ثنائي القطب.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 -  عصبون متعدد القطبية.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  - عصبون عديم </a:t>
            </a:r>
            <a:r>
              <a:rPr lang="ar-SA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المحور</a:t>
            </a:r>
            <a:r>
              <a:rPr lang="ar-SA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3" y="2821739"/>
            <a:ext cx="4505954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6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4" y="1140309"/>
            <a:ext cx="11029616" cy="825105"/>
          </a:xfrm>
        </p:spPr>
        <p:txBody>
          <a:bodyPr>
            <a:normAutofit fontScale="90000"/>
          </a:bodyPr>
          <a:lstStyle/>
          <a:p>
            <a:pPr algn="ctr"/>
            <a:r>
              <a:rPr lang="ar-SA" sz="5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 - عصبون أحادي القطب.</a:t>
            </a:r>
            <a:br>
              <a:rPr lang="ar-SA" sz="5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7" r="25741"/>
          <a:stretch/>
        </p:blipFill>
        <p:spPr>
          <a:xfrm rot="17706509">
            <a:off x="3909108" y="1388387"/>
            <a:ext cx="2148561" cy="631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4" y="1140309"/>
            <a:ext cx="11029616" cy="825105"/>
          </a:xfrm>
        </p:spPr>
        <p:txBody>
          <a:bodyPr>
            <a:normAutofit fontScale="90000"/>
          </a:bodyPr>
          <a:lstStyle/>
          <a:p>
            <a:pPr algn="ctr"/>
            <a:r>
              <a:rPr lang="ar-SA" sz="5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 - عصبون ثنائي القطب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6" t="7983" r="52827" b="2149"/>
          <a:stretch/>
        </p:blipFill>
        <p:spPr>
          <a:xfrm rot="16555856">
            <a:off x="4207864" y="1651202"/>
            <a:ext cx="2222493" cy="54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1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4" y="1140309"/>
            <a:ext cx="11029616" cy="825105"/>
          </a:xfrm>
        </p:spPr>
        <p:txBody>
          <a:bodyPr>
            <a:normAutofit fontScale="90000"/>
          </a:bodyPr>
          <a:lstStyle/>
          <a:p>
            <a:pPr algn="ctr"/>
            <a:r>
              <a:rPr lang="ar-SA" sz="5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 -  عصبون متعدد القطبية.</a:t>
            </a:r>
            <a:br>
              <a:rPr lang="ar-SA" sz="5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0"/>
          <a:stretch/>
        </p:blipFill>
        <p:spPr>
          <a:xfrm rot="16444349">
            <a:off x="4936930" y="2162436"/>
            <a:ext cx="1852230" cy="447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4" y="1140309"/>
            <a:ext cx="11029616" cy="825105"/>
          </a:xfrm>
        </p:spPr>
        <p:txBody>
          <a:bodyPr>
            <a:normAutofit fontScale="90000"/>
          </a:bodyPr>
          <a:lstStyle/>
          <a:p>
            <a:pPr algn="ctr"/>
            <a:r>
              <a:rPr lang="ar-SA" sz="5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  - عصبون عديم المحور.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68"/>
          <a:stretch/>
        </p:blipFill>
        <p:spPr>
          <a:xfrm rot="16441971">
            <a:off x="4648484" y="748082"/>
            <a:ext cx="2428669" cy="690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6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161365"/>
            <a:ext cx="11029616" cy="2409713"/>
          </a:xfrm>
        </p:spPr>
        <p:txBody>
          <a:bodyPr>
            <a:norm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53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الفصل الثالث  </a:t>
            </a:r>
            <a:r>
              <a:rPr lang="ar-SA" sz="53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عمل الخلية  العصبية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53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6922047" y="3245172"/>
            <a:ext cx="5087073" cy="265460"/>
          </a:xfrm>
        </p:spPr>
        <p:txBody>
          <a:bodyPr>
            <a:normAutofit fontScale="40000" lnSpcReduction="20000"/>
          </a:bodyPr>
          <a:lstStyle/>
          <a:p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المبحث الأول: </a:t>
            </a:r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عمل الخلية 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2073478" y="3377902"/>
            <a:ext cx="8045046" cy="2934999"/>
          </a:xfrm>
        </p:spPr>
        <p:txBody>
          <a:bodyPr>
            <a:norm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SA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خلية </a:t>
            </a:r>
            <a:r>
              <a:rPr lang="ar-SA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عصبية حسية</a:t>
            </a:r>
            <a:r>
              <a:rPr lang="ar-SA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sensory neurons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SA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خلية عصبية محركة</a:t>
            </a:r>
            <a:r>
              <a:rPr lang="ar-SA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motor neurons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SA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خلية عصبية موصلة</a:t>
            </a:r>
            <a:r>
              <a:rPr lang="ar-SA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interneurons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81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530685"/>
            <a:ext cx="11029616" cy="2409713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53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خلية عصبية حسية. </a:t>
            </a:r>
            <a:r>
              <a:rPr lang="fr-FR" sz="53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sensory</a:t>
            </a:r>
            <a:r>
              <a:rPr lang="fr-FR" sz="53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53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neurons</a:t>
            </a:r>
            <a:r>
              <a:rPr lang="fr-FR" sz="53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53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53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64" y="2398552"/>
            <a:ext cx="5487443" cy="40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7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6797" y="548640"/>
            <a:ext cx="11029616" cy="2409713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53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خلية عصبية محركة. </a:t>
            </a:r>
            <a:r>
              <a:rPr lang="fr-FR" sz="53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motor</a:t>
            </a:r>
            <a:r>
              <a:rPr lang="fr-FR" sz="53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53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neurons</a:t>
            </a:r>
            <a:r>
              <a:rPr lang="fr-FR" sz="53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53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53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10"/>
          <a:stretch/>
        </p:blipFill>
        <p:spPr>
          <a:xfrm>
            <a:off x="2713334" y="3229195"/>
            <a:ext cx="6356542" cy="266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3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04485" y="2593405"/>
            <a:ext cx="5195128" cy="29022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83" y="1215613"/>
            <a:ext cx="11029616" cy="835863"/>
          </a:xfrm>
        </p:spPr>
        <p:txBody>
          <a:bodyPr>
            <a:normAutofit fontScale="90000"/>
          </a:bodyPr>
          <a:lstStyle/>
          <a:p>
            <a:pPr algn="ctr"/>
            <a:r>
              <a:rPr lang="ar-SA" sz="6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الفصل الأول </a:t>
            </a:r>
            <a:r>
              <a:rPr lang="ar-SA" sz="60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الخلية العصبية و أجزائها  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0348856" y="505610"/>
            <a:ext cx="75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dirty="0" smtClean="0">
                <a:solidFill>
                  <a:schemeClr val="bg1"/>
                </a:solidFill>
              </a:rPr>
              <a:t>الفصل 1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0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5105" y="1371701"/>
            <a:ext cx="8761413" cy="706964"/>
          </a:xfrm>
        </p:spPr>
        <p:txBody>
          <a:bodyPr>
            <a:normAutofit fontScale="90000"/>
          </a:bodyPr>
          <a:lstStyle/>
          <a:p>
            <a:pPr algn="r" rtl="1"/>
            <a:r>
              <a:rPr lang="ar-DZ" sz="4000" dirty="0" smtClean="0">
                <a:solidFill>
                  <a:schemeClr val="accent5"/>
                </a:solidFill>
              </a:rPr>
              <a:t> </a:t>
            </a:r>
            <a:r>
              <a:rPr lang="ar-DZ" sz="5300" b="1" dirty="0">
                <a:solidFill>
                  <a:schemeClr val="bg1"/>
                </a:solidFill>
              </a:rPr>
              <a:t>خلية عصبية موصلة. </a:t>
            </a:r>
            <a:r>
              <a:rPr lang="fr-FR" sz="5300" b="1" dirty="0" err="1">
                <a:solidFill>
                  <a:schemeClr val="bg1"/>
                </a:solidFill>
              </a:rPr>
              <a:t>interneurons</a:t>
            </a:r>
            <a:r>
              <a:rPr lang="fr-FR" sz="4000" dirty="0">
                <a:solidFill>
                  <a:schemeClr val="accent5"/>
                </a:solidFill>
              </a:rPr>
              <a:t/>
            </a:r>
            <a:br>
              <a:rPr lang="fr-FR" sz="4000" dirty="0">
                <a:solidFill>
                  <a:schemeClr val="accent5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2316070"/>
            <a:ext cx="7186107" cy="44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4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نهاية الخلية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 flipH="1">
            <a:off x="9605890" y="3270726"/>
            <a:ext cx="2021749" cy="12017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clrChange>
              <a:clrFrom>
                <a:srgbClr val="649D36"/>
              </a:clrFrom>
              <a:clrTo>
                <a:srgbClr val="649D3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809" y="3270726"/>
            <a:ext cx="1853510" cy="12017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22" y="2093568"/>
            <a:ext cx="7428571" cy="4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4778" y="-77165"/>
            <a:ext cx="11029616" cy="657708"/>
          </a:xfrm>
        </p:spPr>
        <p:txBody>
          <a:bodyPr>
            <a:noAutofit/>
          </a:bodyPr>
          <a:lstStyle/>
          <a:p>
            <a:pPr algn="ctr"/>
            <a:r>
              <a:rPr lang="ar-DZ" sz="3200" dirty="0" smtClean="0">
                <a:solidFill>
                  <a:srgbClr val="C00000"/>
                </a:solidFill>
              </a:rPr>
              <a:t>موت الخلية العصبية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videoplayback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9614" y="2301766"/>
            <a:ext cx="7935310" cy="3941379"/>
          </a:xfrm>
        </p:spPr>
      </p:pic>
    </p:spTree>
    <p:extLst>
      <p:ext uri="{BB962C8B-B14F-4D97-AF65-F5344CB8AC3E}">
        <p14:creationId xmlns:p14="http://schemas.microsoft.com/office/powerpoint/2010/main" val="3812350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0105" y="5696275"/>
            <a:ext cx="12184528" cy="706964"/>
          </a:xfrm>
        </p:spPr>
        <p:txBody>
          <a:bodyPr/>
          <a:lstStyle/>
          <a:p>
            <a:pPr algn="ctr"/>
            <a:r>
              <a:rPr lang="ar-DZ" sz="4000" dirty="0" smtClean="0">
                <a:solidFill>
                  <a:srgbClr val="A23632"/>
                </a:solidFill>
              </a:rPr>
              <a:t>حميدي محمد                                                     شرين قادري</a:t>
            </a:r>
            <a:r>
              <a:rPr lang="ar-DZ" sz="8800" dirty="0" smtClean="0"/>
              <a:t> </a:t>
            </a:r>
            <a:endParaRPr lang="fr-FR" sz="8800" dirty="0"/>
          </a:p>
        </p:txBody>
      </p:sp>
      <p:sp>
        <p:nvSpPr>
          <p:cNvPr id="3" name="Titre 1"/>
          <p:cNvSpPr txBox="1">
            <a:spLocks/>
          </p:cNvSpPr>
          <p:nvPr/>
        </p:nvSpPr>
        <p:spPr bwMode="gray">
          <a:xfrm>
            <a:off x="1420009" y="3092924"/>
            <a:ext cx="9561365" cy="1177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DZ" sz="8800" dirty="0" smtClean="0">
                <a:solidFill>
                  <a:srgbClr val="0070C0"/>
                </a:solidFill>
              </a:rPr>
              <a:t>نشكركم على                   حسن المتابعة</a:t>
            </a:r>
            <a:endParaRPr lang="fr-FR" sz="8800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gray">
          <a:xfrm>
            <a:off x="882127" y="930637"/>
            <a:ext cx="9561365" cy="1177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DZ" sz="8800" dirty="0" smtClean="0">
                <a:solidFill>
                  <a:schemeClr val="bg1"/>
                </a:solidFill>
              </a:rPr>
              <a:t>الخاتمة</a:t>
            </a:r>
            <a:endParaRPr lang="fr-FR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6706"/>
            <a:ext cx="1684953" cy="9412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83" y="1215613"/>
            <a:ext cx="11029616" cy="835863"/>
          </a:xfrm>
        </p:spPr>
        <p:txBody>
          <a:bodyPr>
            <a:normAutofit fontScale="90000"/>
          </a:bodyPr>
          <a:lstStyle/>
          <a:p>
            <a:pPr algn="ctr"/>
            <a:r>
              <a:rPr lang="ar-SA" sz="6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الفصل الأول  </a:t>
            </a:r>
            <a:r>
              <a:rPr lang="ar-SA" sz="60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الخلية العصبية و أجزائها  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66974" y="2525982"/>
            <a:ext cx="10890046" cy="4148613"/>
          </a:xfrm>
        </p:spPr>
        <p:txBody>
          <a:bodyPr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المبحث </a:t>
            </a:r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الأول: </a:t>
            </a:r>
            <a:r>
              <a:rPr lang="ar-DZ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تعريف الخلية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2600"/>
              <a:buFont typeface="Arial" panose="020B0604020202020204" pitchFamily="34" charset="0"/>
              <a:buChar char="-"/>
            </a:pPr>
            <a:r>
              <a:rPr lang="ar-SA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العَصَبُون </a:t>
            </a:r>
            <a:r>
              <a:rPr lang="ar-SA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ar-DZ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أو </a:t>
            </a:r>
            <a:r>
              <a:rPr lang="ar-SA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الخلية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العصبية </a:t>
            </a:r>
            <a:r>
              <a:rPr lang="fr-FR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‏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 خلية قابلة للاستثارة كهربائياً ويُمكنها معالجة ونقل المعلومات عبر إشارات كهربائية وكيميائية. تنتقل تلك الإشارات بين العصبونات عبر المشبك العصبي </a:t>
            </a:r>
            <a:r>
              <a:rPr lang="fr-FR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‏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الذي هو عبارة عن روابط متخصصة تربط العصبون مع الخلايا الأخرى</a:t>
            </a:r>
            <a:r>
              <a:rPr lang="ar-SA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ar-DZ" sz="32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83" y="2285999"/>
            <a:ext cx="6608996" cy="41094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83" y="1215613"/>
            <a:ext cx="11029616" cy="835863"/>
          </a:xfrm>
        </p:spPr>
        <p:txBody>
          <a:bodyPr>
            <a:normAutofit fontScale="90000"/>
          </a:bodyPr>
          <a:lstStyle/>
          <a:p>
            <a:pPr algn="ctr"/>
            <a:r>
              <a:rPr lang="ar-SA" sz="6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الفصل الأول  </a:t>
            </a:r>
            <a:r>
              <a:rPr lang="ar-SA" sz="60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الخلية العصبية و أجزائها  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689906" y="2285999"/>
            <a:ext cx="8821271" cy="4851699"/>
          </a:xfrm>
        </p:spPr>
        <p:txBody>
          <a:bodyPr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المبحث الثاني: </a:t>
            </a:r>
            <a:r>
              <a:rPr lang="ar-SA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أقسامها </a:t>
            </a:r>
            <a:endParaRPr lang="fr-FR" sz="2400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2600"/>
              <a:buFont typeface="Arial" panose="020B0604020202020204" pitchFamily="34" charset="0"/>
              <a:buChar char="-"/>
            </a:pPr>
            <a:r>
              <a:rPr lang="ar-DZ" sz="4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</a:t>
            </a:r>
            <a:r>
              <a:rPr lang="ar-SA" sz="4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جسم الخلية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soma</a:t>
            </a:r>
            <a:endParaRPr lang="fr-FR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2600"/>
              <a:buFont typeface="Arial" panose="020B0604020202020204" pitchFamily="34" charset="0"/>
              <a:buChar char="-"/>
            </a:pPr>
            <a:r>
              <a:rPr lang="ar-DZ" sz="4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2 - </a:t>
            </a:r>
            <a:r>
              <a:rPr lang="ar-SA" sz="4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المحورالعصبي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axon</a:t>
            </a:r>
            <a:endParaRPr lang="fr-FR" sz="36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2600"/>
              <a:buFont typeface="Arial" panose="020B0604020202020204" pitchFamily="34" charset="0"/>
              <a:buChar char="-"/>
            </a:pPr>
            <a:r>
              <a:rPr lang="ar-DZ" sz="4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 </a:t>
            </a:r>
            <a:r>
              <a:rPr lang="ar-SA" sz="4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الزوائد </a:t>
            </a:r>
            <a:r>
              <a:rPr lang="ar-SA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الشجرية </a:t>
            </a:r>
            <a:endParaRPr lang="fr-FR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94340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DZ" sz="4000" dirty="0" smtClean="0">
                <a:solidFill>
                  <a:schemeClr val="accent5"/>
                </a:solidFill>
              </a:rPr>
              <a:t> جسم الخلية                      </a:t>
            </a:r>
            <a:r>
              <a:rPr lang="ar-DZ" sz="4000" dirty="0" err="1" smtClean="0">
                <a:solidFill>
                  <a:schemeClr val="accent5"/>
                </a:solidFill>
              </a:rPr>
              <a:t>soma</a:t>
            </a:r>
            <a:r>
              <a:rPr lang="ar-DZ" sz="4000" dirty="0" smtClean="0">
                <a:solidFill>
                  <a:schemeClr val="accent5"/>
                </a:solidFill>
              </a:rPr>
              <a:t>                            </a:t>
            </a:r>
            <a:endParaRPr lang="en-US" sz="4000" dirty="0">
              <a:solidFill>
                <a:schemeClr val="accent5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2"/>
          <a:stretch/>
        </p:blipFill>
        <p:spPr>
          <a:xfrm>
            <a:off x="3270324" y="2455544"/>
            <a:ext cx="3980331" cy="405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8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1269" y="729658"/>
            <a:ext cx="8289540" cy="988332"/>
          </a:xfrm>
        </p:spPr>
        <p:txBody>
          <a:bodyPr>
            <a:normAutofit fontScale="90000"/>
          </a:bodyPr>
          <a:lstStyle/>
          <a:p>
            <a:r>
              <a:rPr lang="ar-DZ" sz="4900" dirty="0" smtClean="0">
                <a:solidFill>
                  <a:schemeClr val="accent5"/>
                </a:solidFill>
              </a:rPr>
              <a:t>المحور العصبي</a:t>
            </a:r>
            <a:r>
              <a:rPr lang="en-US" sz="4900" dirty="0" smtClean="0">
                <a:solidFill>
                  <a:schemeClr val="accent5"/>
                </a:solidFill>
              </a:rPr>
              <a:t>axon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1"/>
          <a:stretch/>
        </p:blipFill>
        <p:spPr>
          <a:xfrm>
            <a:off x="3883510" y="3033656"/>
            <a:ext cx="4754879" cy="2811828"/>
          </a:xfrm>
        </p:spPr>
      </p:pic>
    </p:spTree>
    <p:extLst>
      <p:ext uri="{BB962C8B-B14F-4D97-AF65-F5344CB8AC3E}">
        <p14:creationId xmlns:p14="http://schemas.microsoft.com/office/powerpoint/2010/main" val="27937234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DZ" sz="6600" dirty="0">
                <a:solidFill>
                  <a:schemeClr val="accent5"/>
                </a:solidFill>
              </a:rPr>
              <a:t>الزوائد </a:t>
            </a:r>
            <a:r>
              <a:rPr lang="ar-DZ" sz="6600" dirty="0" smtClean="0">
                <a:solidFill>
                  <a:schemeClr val="accent5"/>
                </a:solidFill>
              </a:rPr>
              <a:t>الشجرية           </a:t>
            </a:r>
            <a:endParaRPr lang="en-US" sz="6600" dirty="0">
              <a:solidFill>
                <a:schemeClr val="accent5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12" y="2261576"/>
            <a:ext cx="4475180" cy="4478089"/>
          </a:xfrm>
        </p:spPr>
      </p:pic>
    </p:spTree>
    <p:extLst>
      <p:ext uri="{BB962C8B-B14F-4D97-AF65-F5344CB8AC3E}">
        <p14:creationId xmlns:p14="http://schemas.microsoft.com/office/powerpoint/2010/main" val="903806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4" y="1140309"/>
            <a:ext cx="11029616" cy="825105"/>
          </a:xfrm>
        </p:spPr>
        <p:txBody>
          <a:bodyPr>
            <a:normAutofit fontScale="90000"/>
          </a:bodyPr>
          <a:lstStyle/>
          <a:p>
            <a:pPr algn="ctr"/>
            <a:r>
              <a:rPr lang="ar-SA" sz="5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الفصل الثاني  </a:t>
            </a:r>
            <a:r>
              <a:rPr lang="ar-SA" sz="53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أنواع الخلايا العصبية </a:t>
            </a:r>
            <a:r>
              <a:rPr lang="fr-FR" sz="18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18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6561953" y="2676219"/>
            <a:ext cx="5393100" cy="553373"/>
          </a:xfrm>
        </p:spPr>
        <p:txBody>
          <a:bodyPr/>
          <a:lstStyle/>
          <a:p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المبحث الأول: </a:t>
            </a: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أنواع الخلايا حسب وظائفها 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6217708" y="3229592"/>
            <a:ext cx="5393100" cy="2934999"/>
          </a:xfrm>
        </p:spPr>
        <p:txBody>
          <a:bodyPr/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rgbClr val="009DD9"/>
              </a:buClr>
              <a:buSzPts val="2600"/>
              <a:buFont typeface="Arial" panose="020B0604020202020204" pitchFamily="34" charset="0"/>
              <a:buChar char="-"/>
            </a:pPr>
            <a:r>
              <a:rPr lang="ar-SA" sz="3200" dirty="0" smtClean="0">
                <a:solidFill>
                  <a:srgbClr val="17406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</a:t>
            </a:r>
            <a:r>
              <a:rPr lang="fr-FR" sz="3200" dirty="0" smtClean="0">
                <a:solidFill>
                  <a:srgbClr val="17406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ar-SA" sz="3200" dirty="0">
                <a:solidFill>
                  <a:srgbClr val="17406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عصبونات حسّية</a:t>
            </a:r>
            <a:endParaRPr lang="fr-FR" dirty="0">
              <a:solidFill>
                <a:srgbClr val="17406D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  <a:buClr>
                <a:srgbClr val="009DD9"/>
              </a:buClr>
            </a:pPr>
            <a:r>
              <a:rPr lang="ar-SA" sz="3200" dirty="0" smtClean="0">
                <a:solidFill>
                  <a:srgbClr val="17406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ar-SA" sz="3200" dirty="0">
                <a:solidFill>
                  <a:srgbClr val="17406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3200" dirty="0">
                <a:solidFill>
                  <a:srgbClr val="17406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ar-SA" sz="3200" dirty="0">
                <a:solidFill>
                  <a:srgbClr val="17406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عصبونات حركيّة</a:t>
            </a:r>
            <a:endParaRPr lang="fr-FR" dirty="0">
              <a:solidFill>
                <a:srgbClr val="17406D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  <a:buClr>
                <a:srgbClr val="009DD9"/>
              </a:buClr>
            </a:pPr>
            <a:r>
              <a:rPr lang="ar-SA" sz="3200" dirty="0" smtClean="0">
                <a:solidFill>
                  <a:srgbClr val="17406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ar-SA" sz="3200" dirty="0">
                <a:solidFill>
                  <a:srgbClr val="17406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عَصَبونات مُتَوَسِّطة</a:t>
            </a:r>
            <a:endParaRPr lang="fr-FR" dirty="0">
              <a:solidFill>
                <a:srgbClr val="17406D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7" y="3058836"/>
            <a:ext cx="4961886" cy="282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sz="6000" b="1" dirty="0"/>
              <a:t>-   عصبونات حسّية</a:t>
            </a:r>
            <a:r>
              <a:rPr lang="ar-DZ" sz="4400" b="1" dirty="0"/>
              <a:t/>
            </a:r>
            <a:br>
              <a:rPr lang="ar-DZ" sz="4400" b="1" dirty="0"/>
            </a:br>
            <a:endParaRPr lang="fr-FR" sz="4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17" y="2511972"/>
            <a:ext cx="2385354" cy="38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781</TotalTime>
  <Words>271</Words>
  <Application>Microsoft Office PowerPoint</Application>
  <PresentationFormat>Grand écran</PresentationFormat>
  <Paragraphs>67</Paragraphs>
  <Slides>23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ae_Furat</vt:lpstr>
      <vt:lpstr>Arial</vt:lpstr>
      <vt:lpstr>Calibri</vt:lpstr>
      <vt:lpstr>Century Gothic</vt:lpstr>
      <vt:lpstr>Courier New</vt:lpstr>
      <vt:lpstr>Sakkal Majalla</vt:lpstr>
      <vt:lpstr>Times New Roman</vt:lpstr>
      <vt:lpstr>Wingdings 3</vt:lpstr>
      <vt:lpstr>Salle d’ions</vt:lpstr>
      <vt:lpstr>Présentation PowerPoint</vt:lpstr>
      <vt:lpstr>الفصل الأول  الخلية العصبية و أجزائها    </vt:lpstr>
      <vt:lpstr>الفصل الأول  الخلية العصبية و أجزائها    </vt:lpstr>
      <vt:lpstr>الفصل الأول  الخلية العصبية و أجزائها    </vt:lpstr>
      <vt:lpstr> جسم الخلية                      soma                            </vt:lpstr>
      <vt:lpstr>المحور العصبيaxon </vt:lpstr>
      <vt:lpstr>الزوائد الشجرية           </vt:lpstr>
      <vt:lpstr>الفصل الثاني  أنواع الخلايا العصبية  </vt:lpstr>
      <vt:lpstr>-   عصبونات حسّية </vt:lpstr>
      <vt:lpstr>2-   عصبونات حركيّة  </vt:lpstr>
      <vt:lpstr>3 - عَصَبونات مُتَوَسِّطة   </vt:lpstr>
      <vt:lpstr>الفصل الثاني  أنواع الخلايا العصبية  </vt:lpstr>
      <vt:lpstr>1  - عصبون أحادي القطب.  </vt:lpstr>
      <vt:lpstr>2  - عصبون ثنائي القطب </vt:lpstr>
      <vt:lpstr>3  -  عصبون متعدد القطبية.  </vt:lpstr>
      <vt:lpstr>4   - عصبون عديم المحور.</vt:lpstr>
      <vt:lpstr> الفصل الثالث  عمل الخلية  العصبية </vt:lpstr>
      <vt:lpstr> خلية عصبية حسية. sensory neurons  </vt:lpstr>
      <vt:lpstr> خلية عصبية محركة. motor neurons  </vt:lpstr>
      <vt:lpstr> خلية عصبية موصلة. interneurons  </vt:lpstr>
      <vt:lpstr>نهاية الخلية</vt:lpstr>
      <vt:lpstr>موت الخلية العصبية</vt:lpstr>
      <vt:lpstr>حميدي محمد                                                     شرين قادري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7info</dc:creator>
  <cp:lastModifiedBy>Gabrielle</cp:lastModifiedBy>
  <cp:revision>46</cp:revision>
  <dcterms:created xsi:type="dcterms:W3CDTF">2021-10-28T14:27:42Z</dcterms:created>
  <dcterms:modified xsi:type="dcterms:W3CDTF">2021-11-01T16:07:18Z</dcterms:modified>
</cp:coreProperties>
</file>