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DDCC99E3-21B2-4011-8B84-33097C81CA2C}" type="datetimeFigureOut">
              <a:rPr lang="fr-FR" smtClean="0"/>
              <a:t>29/12/2020</a:t>
            </a:fld>
            <a:endParaRPr lang="fr-FR"/>
          </a:p>
        </p:txBody>
      </p:sp>
      <p:sp>
        <p:nvSpPr>
          <p:cNvPr id="16" name="Espace réservé du numéro de diapositive 15"/>
          <p:cNvSpPr>
            <a:spLocks noGrp="1"/>
          </p:cNvSpPr>
          <p:nvPr>
            <p:ph type="sldNum" sz="quarter" idx="11"/>
          </p:nvPr>
        </p:nvSpPr>
        <p:spPr/>
        <p:txBody>
          <a:bodyPr/>
          <a:lstStyle/>
          <a:p>
            <a:fld id="{ADB3E33E-BAF5-4EEB-8EB4-9EBBCEE2DEF3}" type="slidenum">
              <a:rPr lang="fr-FR" smtClean="0"/>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CC99E3-21B2-4011-8B84-33097C81CA2C}" type="datetimeFigureOut">
              <a:rPr lang="fr-FR" smtClean="0"/>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B3E33E-BAF5-4EEB-8EB4-9EBBCEE2DEF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CC99E3-21B2-4011-8B84-33097C81CA2C}" type="datetimeFigureOut">
              <a:rPr lang="fr-FR" smtClean="0"/>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B3E33E-BAF5-4EEB-8EB4-9EBBCEE2DEF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DDCC99E3-21B2-4011-8B84-33097C81CA2C}" type="datetimeFigureOut">
              <a:rPr lang="fr-FR" smtClean="0"/>
              <a:t>29/12/2020</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ADB3E33E-BAF5-4EEB-8EB4-9EBBCEE2DEF3}" type="slidenum">
              <a:rPr lang="fr-FR" smtClean="0"/>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DCC99E3-21B2-4011-8B84-33097C81CA2C}" type="datetimeFigureOut">
              <a:rPr lang="fr-FR" smtClean="0"/>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B3E33E-BAF5-4EEB-8EB4-9EBBCEE2DEF3}" type="slidenum">
              <a:rPr lang="fr-FR" smtClean="0"/>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DDCC99E3-21B2-4011-8B84-33097C81CA2C}" type="datetimeFigureOut">
              <a:rPr lang="fr-FR" smtClean="0"/>
              <a:t>29/12/2020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B3E33E-BAF5-4EEB-8EB4-9EBBCEE2DEF3}" type="slidenum">
              <a:rPr lang="fr-FR" smtClean="0"/>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ADB3E33E-BAF5-4EEB-8EB4-9EBBCEE2DEF3}" type="slidenum">
              <a:rPr lang="fr-FR" smtClean="0"/>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DDCC99E3-21B2-4011-8B84-33097C81CA2C}" type="datetimeFigureOut">
              <a:rPr lang="fr-FR" smtClean="0"/>
              <a:t>29/12/2020</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DCC99E3-21B2-4011-8B84-33097C81CA2C}" type="datetimeFigureOut">
              <a:rPr lang="fr-FR" smtClean="0"/>
              <a:t>29/12/2020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B3E33E-BAF5-4EEB-8EB4-9EBBCEE2DEF3}" type="slidenum">
              <a:rPr lang="fr-FR" smtClean="0"/>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CC99E3-21B2-4011-8B84-33097C81CA2C}" type="datetimeFigureOut">
              <a:rPr lang="fr-FR" smtClean="0"/>
              <a:t>29/12/2020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B3E33E-BAF5-4EEB-8EB4-9EBBCEE2DEF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DDCC99E3-21B2-4011-8B84-33097C81CA2C}" type="datetimeFigureOut">
              <a:rPr lang="fr-FR" smtClean="0"/>
              <a:t>29/12/2020</a:t>
            </a:fld>
            <a:endParaRPr lang="fr-FR"/>
          </a:p>
        </p:txBody>
      </p:sp>
      <p:sp>
        <p:nvSpPr>
          <p:cNvPr id="9" name="Espace réservé du numéro de diapositive 8"/>
          <p:cNvSpPr>
            <a:spLocks noGrp="1"/>
          </p:cNvSpPr>
          <p:nvPr>
            <p:ph type="sldNum" sz="quarter" idx="15"/>
          </p:nvPr>
        </p:nvSpPr>
        <p:spPr/>
        <p:txBody>
          <a:bodyPr/>
          <a:lstStyle/>
          <a:p>
            <a:fld id="{ADB3E33E-BAF5-4EEB-8EB4-9EBBCEE2DEF3}" type="slidenum">
              <a:rPr lang="fr-FR" smtClean="0"/>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DDCC99E3-21B2-4011-8B84-33097C81CA2C}" type="datetimeFigureOut">
              <a:rPr lang="fr-FR" smtClean="0"/>
              <a:t>29/12/2020</a:t>
            </a:fld>
            <a:endParaRPr lang="fr-FR"/>
          </a:p>
        </p:txBody>
      </p:sp>
      <p:sp>
        <p:nvSpPr>
          <p:cNvPr id="9" name="Espace réservé du numéro de diapositive 8"/>
          <p:cNvSpPr>
            <a:spLocks noGrp="1"/>
          </p:cNvSpPr>
          <p:nvPr>
            <p:ph type="sldNum" sz="quarter" idx="11"/>
          </p:nvPr>
        </p:nvSpPr>
        <p:spPr/>
        <p:txBody>
          <a:bodyPr/>
          <a:lstStyle/>
          <a:p>
            <a:fld id="{ADB3E33E-BAF5-4EEB-8EB4-9EBBCEE2DEF3}" type="slidenum">
              <a:rPr lang="fr-FR" smtClean="0"/>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DCC99E3-21B2-4011-8B84-33097C81CA2C}" type="datetimeFigureOut">
              <a:rPr lang="fr-FR" smtClean="0"/>
              <a:t>29/12/2020</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DB3E33E-BAF5-4EEB-8EB4-9EBBCEE2DEF3}" type="slidenum">
              <a:rPr lang="fr-FR" smtClean="0"/>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واقع حقوق الإنسان في الوطن العربي</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1714488"/>
            <a:ext cx="7643866" cy="4610112"/>
          </a:xfrm>
        </p:spPr>
        <p:txBody>
          <a:bodyPr>
            <a:normAutofit/>
          </a:bodyPr>
          <a:lstStyle/>
          <a:p>
            <a:pPr algn="r" rtl="1">
              <a:buNone/>
            </a:pPr>
            <a:r>
              <a:rPr lang="ar-DZ" sz="3200" dirty="0" smtClean="0">
                <a:latin typeface="Arabic Typesetting" pitchFamily="66" charset="-78"/>
                <a:cs typeface="Arabic Typesetting" pitchFamily="66" charset="-78"/>
              </a:rPr>
              <a:t>-إنّ السجل العربي لحقوق الإنسان يرتبط بشكل أو بآخر بالديمقراطية، مثل“ الانتخابات، فهي وسيلة لتحقيق الديمقراطية، وأنّها ترتبط بحقوق بارزة في ملف حقوق الإنسان، ألا وهي:</a:t>
            </a:r>
          </a:p>
          <a:p>
            <a:pPr algn="ctr" rtl="1">
              <a:buNone/>
            </a:pPr>
            <a:r>
              <a:rPr lang="ar-DZ" sz="3200" b="1" dirty="0" smtClean="0">
                <a:latin typeface="Arabic Typesetting" pitchFamily="66" charset="-78"/>
                <a:cs typeface="Arabic Typesetting" pitchFamily="66" charset="-78"/>
              </a:rPr>
              <a:t>أ-حق التجمــع.</a:t>
            </a:r>
          </a:p>
          <a:p>
            <a:pPr algn="ctr" rtl="1">
              <a:buNone/>
            </a:pPr>
            <a:r>
              <a:rPr lang="ar-DZ" sz="3200" b="1" dirty="0" smtClean="0">
                <a:latin typeface="Arabic Typesetting" pitchFamily="66" charset="-78"/>
                <a:cs typeface="Arabic Typesetting" pitchFamily="66" charset="-78"/>
              </a:rPr>
              <a:t>ب-حق تكوين الجمعيات والنقابات.</a:t>
            </a:r>
          </a:p>
          <a:p>
            <a:pPr algn="ctr" rtl="1">
              <a:buNone/>
            </a:pPr>
            <a:r>
              <a:rPr lang="ar-DZ" sz="3200" b="1" dirty="0" smtClean="0">
                <a:latin typeface="Arabic Typesetting" pitchFamily="66" charset="-78"/>
                <a:cs typeface="Arabic Typesetting" pitchFamily="66" charset="-78"/>
              </a:rPr>
              <a:t>ت-حرية الرأي والتعبير.</a:t>
            </a:r>
          </a:p>
          <a:p>
            <a:pPr algn="justLow" rtl="1">
              <a:buNone/>
            </a:pPr>
            <a:r>
              <a:rPr lang="ar-DZ" sz="3200" dirty="0" smtClean="0">
                <a:latin typeface="Arabic Typesetting" pitchFamily="66" charset="-78"/>
                <a:cs typeface="Arabic Typesetting" pitchFamily="66" charset="-78"/>
              </a:rPr>
              <a:t>-إنّ حقوق الإنسان متعددة، وقد تختلف بعض مضامينها في ضوء الخصوصيات الدينية والوطنية والحضارية، بيد أنّها تشترك في الإنسانية وسعيها نحو حماية حقوق الإنسان. </a:t>
            </a:r>
            <a:endParaRPr lang="fr-FR" sz="3200" dirty="0">
              <a:latin typeface="Arabic Typesetting" pitchFamily="66" charset="-78"/>
              <a:cs typeface="Arabic Typesetting" pitchFamily="66" charset="-78"/>
            </a:endParaRPr>
          </a:p>
        </p:txBody>
      </p:sp>
      <p:sp>
        <p:nvSpPr>
          <p:cNvPr id="2" name="Titre 1"/>
          <p:cNvSpPr>
            <a:spLocks noGrp="1"/>
          </p:cNvSpPr>
          <p:nvPr>
            <p:ph type="title"/>
          </p:nvPr>
        </p:nvSpPr>
        <p:spPr>
          <a:xfrm>
            <a:off x="500034" y="500042"/>
            <a:ext cx="8229600" cy="867524"/>
          </a:xfrm>
        </p:spPr>
        <p:txBody>
          <a:bodyPr>
            <a:normAutofit/>
          </a:bodyPr>
          <a:lstStyle/>
          <a:p>
            <a:pPr algn="ctr"/>
            <a:r>
              <a:rPr lang="ar-DZ" sz="4800" b="1" u="sng"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t>حقوق الإنسان واقعها في الوطن العربي</a:t>
            </a:r>
            <a:endParaRPr lang="fr-FR" sz="4400" u="sng" dirty="0">
              <a:solidFill>
                <a:srgbClr val="00206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572296"/>
          </a:xfrm>
        </p:spPr>
        <p:txBody>
          <a:bodyPr>
            <a:noAutofit/>
          </a:bodyPr>
          <a:lstStyle/>
          <a:p>
            <a:pPr algn="justLow" rtl="1">
              <a:buNone/>
            </a:pPr>
            <a:r>
              <a:rPr lang="ar-DZ" sz="3000" dirty="0" smtClean="0">
                <a:latin typeface="Arabic Typesetting" pitchFamily="66" charset="-78"/>
                <a:cs typeface="Arabic Typesetting" pitchFamily="66" charset="-78"/>
              </a:rPr>
              <a:t>-إذا نظرنا إلى أوضاع الوطن العربي بعد انتهاء الحرب العالمية</a:t>
            </a:r>
            <a:r>
              <a:rPr lang="fr-FR" sz="3000" dirty="0" smtClean="0">
                <a:latin typeface="Arabic Typesetting" pitchFamily="66" charset="-78"/>
                <a:cs typeface="Arabic Typesetting" pitchFamily="66" charset="-78"/>
              </a:rPr>
              <a:t>II</a:t>
            </a:r>
            <a:r>
              <a:rPr lang="ar-DZ" sz="3000" dirty="0" smtClean="0">
                <a:latin typeface="Arabic Typesetting" pitchFamily="66" charset="-78"/>
                <a:cs typeface="Arabic Typesetting" pitchFamily="66" charset="-78"/>
              </a:rPr>
              <a:t> </a:t>
            </a:r>
            <a:r>
              <a:rPr lang="ar-DZ" sz="3000" b="1" dirty="0" smtClean="0">
                <a:latin typeface="Arabic Typesetting" pitchFamily="66" charset="-78"/>
                <a:cs typeface="Arabic Typesetting" pitchFamily="66" charset="-78"/>
              </a:rPr>
              <a:t>1945، </a:t>
            </a:r>
            <a:r>
              <a:rPr lang="ar-DZ" sz="3000" dirty="0" smtClean="0">
                <a:latin typeface="Arabic Typesetting" pitchFamily="66" charset="-78"/>
                <a:cs typeface="Arabic Typesetting" pitchFamily="66" charset="-78"/>
              </a:rPr>
              <a:t>حيث تعدّدت الدول العربية التي نالت استقلالها واحدة تلوى الأخرى، حتى تم الاستقلال للجميع في عقود تالية، ومن المفترض أن يكون عهد الانتصار عهد النهضة، لكن الواقع يرينا أنّ النهضة لم تتحقق، وبدلا من ذلك بدأت المشاكل الكبرى للوطن العربي، مع المشكلة الأولى ”</a:t>
            </a:r>
            <a:r>
              <a:rPr lang="ar-DZ" sz="3000" b="1" dirty="0" smtClean="0">
                <a:latin typeface="Arabic Typesetting" pitchFamily="66" charset="-78"/>
                <a:cs typeface="Arabic Typesetting" pitchFamily="66" charset="-78"/>
              </a:rPr>
              <a:t>مشكلة فلسطين</a:t>
            </a:r>
            <a:r>
              <a:rPr lang="ar-DZ" sz="3000" dirty="0" smtClean="0">
                <a:latin typeface="Arabic Typesetting" pitchFamily="66" charset="-78"/>
                <a:cs typeface="Arabic Typesetting" pitchFamily="66" charset="-78"/>
              </a:rPr>
              <a:t>“، وما جاء بعدها، أخذت الأوضاع العربية تتردى يوما بعد يوم، وحرمان شعوب الكثير من الدول العربية من حقها في تحقيق مصيرها.</a:t>
            </a:r>
          </a:p>
          <a:p>
            <a:pPr algn="justLow" rtl="1">
              <a:buNone/>
            </a:pPr>
            <a:r>
              <a:rPr lang="ar-DZ" sz="3000" dirty="0" smtClean="0">
                <a:latin typeface="Arabic Typesetting" pitchFamily="66" charset="-78"/>
                <a:cs typeface="Arabic Typesetting" pitchFamily="66" charset="-78"/>
              </a:rPr>
              <a:t>-لقد أصدرت رابطة ”</a:t>
            </a:r>
            <a:r>
              <a:rPr lang="ar-DZ" sz="3000" b="1" dirty="0" smtClean="0">
                <a:latin typeface="Arabic Typesetting" pitchFamily="66" charset="-78"/>
                <a:cs typeface="Arabic Typesetting" pitchFamily="66" charset="-78"/>
              </a:rPr>
              <a:t>رابطة الدفاع عن حقوق الإنسان والحريات الديمقراطية في العالم العربي“</a:t>
            </a:r>
            <a:r>
              <a:rPr lang="ar-DZ" sz="3000" dirty="0" smtClean="0">
                <a:latin typeface="Arabic Typesetting" pitchFamily="66" charset="-78"/>
                <a:cs typeface="Arabic Typesetting" pitchFamily="66" charset="-78"/>
              </a:rPr>
              <a:t> تقريرها السنوي، وكان من جملة ما جاء فيه أنّه أرجع هجرة المثقفين إلى الخارج لغياب الديمقراطية، وقال تقرير الرابطة أيضا:</a:t>
            </a:r>
          </a:p>
          <a:p>
            <a:pPr algn="justLow" rtl="1">
              <a:buNone/>
            </a:pPr>
            <a:r>
              <a:rPr lang="ar-DZ" sz="3000" dirty="0" smtClean="0">
                <a:latin typeface="Arabic Typesetting" pitchFamily="66" charset="-78"/>
                <a:cs typeface="Arabic Typesetting" pitchFamily="66" charset="-78"/>
              </a:rPr>
              <a:t>”</a:t>
            </a:r>
            <a:r>
              <a:rPr lang="ar-DZ" sz="3000" b="1" dirty="0" smtClean="0">
                <a:latin typeface="Arabic Typesetting" pitchFamily="66" charset="-78"/>
                <a:cs typeface="Arabic Typesetting" pitchFamily="66" charset="-78"/>
              </a:rPr>
              <a:t>إنّ وضع الحريات الأساسية للإنسان والمواطن في بعض الدّول العربية مأساوي. الحرية الفردية يضرب بها عرض الحائط والحريات الجماعية لا تصان، الرقابة مفروضة، وحرية التعبير لا تمارس إلاّ سرا، وعندما يعتقل رجل فغنّ زوجته وأمه وأخواته يحتجزن لاستجوابهنّ، ويصبح على زوجات السجناء السياسيين أن يواجهن الموقف بمفردهنّ</a:t>
            </a:r>
            <a:r>
              <a:rPr lang="ar-DZ" sz="3000" dirty="0" smtClean="0">
                <a:latin typeface="Arabic Typesetting" pitchFamily="66" charset="-78"/>
                <a:cs typeface="Arabic Typesetting" pitchFamily="66" charset="-78"/>
              </a:rPr>
              <a:t>“      </a:t>
            </a:r>
            <a:endParaRPr lang="fr-FR" sz="30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5852" y="714356"/>
            <a:ext cx="6786610" cy="4857784"/>
          </a:xfrm>
        </p:spPr>
        <p:txBody>
          <a:bodyPr>
            <a:noAutofit/>
          </a:bodyPr>
          <a:lstStyle/>
          <a:p>
            <a:pPr algn="justLow" rtl="1">
              <a:buFontTx/>
              <a:buChar char="-"/>
            </a:pPr>
            <a:r>
              <a:rPr lang="ar-DZ" sz="3400" dirty="0" smtClean="0">
                <a:cs typeface="+mj-cs"/>
              </a:rPr>
              <a:t>بالنسبة لندوة حقوق الإنسان التي عقدتها ”المنظمة العربية لحقوق الإنسان“ بالاشتراك مع ”اتحاد المحامين العرب“ في </a:t>
            </a:r>
            <a:r>
              <a:rPr lang="ar-DZ" sz="3400" b="1" dirty="0" smtClean="0">
                <a:cs typeface="+mj-cs"/>
              </a:rPr>
              <a:t>القاهرة</a:t>
            </a:r>
            <a:r>
              <a:rPr lang="ar-DZ" sz="3400" dirty="0" smtClean="0">
                <a:cs typeface="+mj-cs"/>
              </a:rPr>
              <a:t> مايو</a:t>
            </a:r>
            <a:r>
              <a:rPr lang="ar-DZ" sz="3400" b="1" dirty="0" smtClean="0">
                <a:cs typeface="+mj-cs"/>
              </a:rPr>
              <a:t>1985، </a:t>
            </a:r>
            <a:r>
              <a:rPr lang="ar-DZ" sz="3400" dirty="0" smtClean="0">
                <a:cs typeface="+mj-cs"/>
              </a:rPr>
              <a:t>قالت الندوة:</a:t>
            </a:r>
          </a:p>
          <a:p>
            <a:pPr algn="justLow" rtl="1">
              <a:buFontTx/>
              <a:buChar char="-"/>
            </a:pPr>
            <a:r>
              <a:rPr lang="ar-DZ" sz="3400" dirty="0" smtClean="0">
                <a:cs typeface="+mj-cs"/>
              </a:rPr>
              <a:t>”إنّ حقوق الإنسان التي نُصّ عليها في معظم الدساتير، ونادت بها الشريعة الإسلامية، والتزمت بها الدول العربية أمام المجتمع الدولي، لا تزال تُنتهك في الأقطار العربية، وإنّ المواطن العربي يدفع ثمن كل هذا، ولذلك فإنّ حصول المواطن العربي على حقوقه كاملة أصبح واجبا لا يحتمل المساومة لتحقيق التقدم والوحدة“.</a:t>
            </a:r>
            <a:endParaRPr lang="fr-FR" sz="3400" dirty="0">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350</Words>
  <Application>Microsoft Office PowerPoint</Application>
  <PresentationFormat>Affichage à l'écran (4:3)</PresentationFormat>
  <Paragraphs>12</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Papier</vt:lpstr>
      <vt:lpstr>واقع حقوق الإنسان في الوطن العربي</vt:lpstr>
      <vt:lpstr>حقوق الإنسان واقعها في الوطن العربي</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واقع حقوق الإنسان في الوطن العربي</dc:title>
  <dc:creator>pc</dc:creator>
  <cp:lastModifiedBy>pc</cp:lastModifiedBy>
  <cp:revision>1</cp:revision>
  <dcterms:created xsi:type="dcterms:W3CDTF">2020-12-29T16:54:17Z</dcterms:created>
  <dcterms:modified xsi:type="dcterms:W3CDTF">2020-12-29T16:54:58Z</dcterms:modified>
</cp:coreProperties>
</file>