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5"/>
  </p:notesMasterIdLst>
  <p:handoutMasterIdLst>
    <p:handoutMasterId r:id="rId26"/>
  </p:handoutMasterIdLst>
  <p:sldIdLst>
    <p:sldId id="270" r:id="rId2"/>
    <p:sldId id="386" r:id="rId3"/>
    <p:sldId id="339" r:id="rId4"/>
    <p:sldId id="304" r:id="rId5"/>
    <p:sldId id="379" r:id="rId6"/>
    <p:sldId id="374" r:id="rId7"/>
    <p:sldId id="373" r:id="rId8"/>
    <p:sldId id="384" r:id="rId9"/>
    <p:sldId id="376" r:id="rId10"/>
    <p:sldId id="382" r:id="rId11"/>
    <p:sldId id="383" r:id="rId12"/>
    <p:sldId id="375" r:id="rId13"/>
    <p:sldId id="385" r:id="rId14"/>
    <p:sldId id="318" r:id="rId15"/>
    <p:sldId id="377" r:id="rId16"/>
    <p:sldId id="378" r:id="rId17"/>
    <p:sldId id="305" r:id="rId18"/>
    <p:sldId id="280" r:id="rId19"/>
    <p:sldId id="279" r:id="rId20"/>
    <p:sldId id="296" r:id="rId21"/>
    <p:sldId id="331" r:id="rId22"/>
    <p:sldId id="352" r:id="rId23"/>
    <p:sldId id="354" r:id="rId24"/>
  </p:sldIdLst>
  <p:sldSz cx="12192000" cy="6858000"/>
  <p:notesSz cx="6858000" cy="9144000"/>
  <p:defaultTextStyle>
    <a:defPPr>
      <a:defRPr lang="fr-FR"/>
    </a:defPPr>
    <a:lvl1pPr algn="l" defTabSz="912813" rtl="0" fontAlgn="base">
      <a:spcBef>
        <a:spcPct val="0"/>
      </a:spcBef>
      <a:spcAft>
        <a:spcPct val="0"/>
      </a:spcAft>
      <a:defRPr sz="1900"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B519F"/>
    <a:srgbClr val="3786CD"/>
    <a:srgbClr val="125C81"/>
    <a:srgbClr val="CC3300"/>
    <a:srgbClr val="CC3399"/>
    <a:srgbClr val="1995CD"/>
    <a:srgbClr val="1B8EC7"/>
    <a:srgbClr val="0C5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255" autoAdjust="0"/>
  </p:normalViewPr>
  <p:slideViewPr>
    <p:cSldViewPr snapToGrid="0">
      <p:cViewPr varScale="1">
        <p:scale>
          <a:sx n="93" d="100"/>
          <a:sy n="93" d="100"/>
        </p:scale>
        <p:origin x="45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78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F73615-8FE3-42AE-8937-2AD3375337B8}" type="datetimeFigureOut">
              <a:rPr lang="fr-FR" smtClean="0"/>
              <a:t>18/11/2021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5EC3DA-6C53-4DB9-B9CE-CCD08A383917}" type="slidenum">
              <a:rPr lang="fr-FR" smtClean="0"/>
              <a:t>‹N°›</a:t>
            </a:fld>
            <a:endParaRPr lang="fr-FR"/>
          </a:p>
        </p:txBody>
      </p:sp>
    </p:spTree>
    <p:extLst>
      <p:ext uri="{BB962C8B-B14F-4D97-AF65-F5344CB8AC3E}">
        <p14:creationId xmlns:p14="http://schemas.microsoft.com/office/powerpoint/2010/main" val="92378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fontAlgn="auto">
              <a:spcBef>
                <a:spcPts val="0"/>
              </a:spcBef>
              <a:spcAft>
                <a:spcPts val="0"/>
              </a:spcAft>
              <a:defRPr sz="1200" smtClean="0">
                <a:latin typeface="+mn-lt"/>
                <a:cs typeface="+mn-cs"/>
              </a:defRPr>
            </a:lvl1pPr>
          </a:lstStyle>
          <a:p>
            <a:pPr>
              <a:defRPr/>
            </a:pPr>
            <a:fld id="{F54819F2-644B-40F7-9FFF-82D94F85EC48}" type="datetimeFigureOut">
              <a:rPr lang="fr-FR"/>
              <a:pPr>
                <a:defRPr/>
              </a:pPr>
              <a:t>18/11/2021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fontAlgn="auto">
              <a:spcBef>
                <a:spcPts val="0"/>
              </a:spcBef>
              <a:spcAft>
                <a:spcPts val="0"/>
              </a:spcAft>
              <a:defRPr sz="1200" smtClean="0">
                <a:latin typeface="+mn-lt"/>
                <a:cs typeface="+mn-cs"/>
              </a:defRPr>
            </a:lvl1pPr>
          </a:lstStyle>
          <a:p>
            <a:pPr>
              <a:defRPr/>
            </a:pPr>
            <a:fld id="{782748E8-22C7-4F4F-85D2-6A28A2061AE1}" type="slidenum">
              <a:rPr lang="fr-FR"/>
              <a:pPr>
                <a:defRPr/>
              </a:pPr>
              <a:t>‹N°›</a:t>
            </a:fld>
            <a:endParaRPr lang="fr-FR"/>
          </a:p>
        </p:txBody>
      </p:sp>
    </p:spTree>
    <p:extLst>
      <p:ext uri="{BB962C8B-B14F-4D97-AF65-F5344CB8AC3E}">
        <p14:creationId xmlns:p14="http://schemas.microsoft.com/office/powerpoint/2010/main" val="3545646562"/>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714EF958-B2A6-4468-ADE9-EC91906B1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a:extLst>
              <a:ext uri="{FF2B5EF4-FFF2-40B4-BE49-F238E27FC236}">
                <a16:creationId xmlns:a16="http://schemas.microsoft.com/office/drawing/2014/main" id="{5F46B30D-9746-4BFB-B618-41D253C6A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DZ" altLang="fr-FR"/>
              <a:t>ر</a:t>
            </a:r>
            <a:endParaRPr lang="fr-FR" altLang="fr-FR">
              <a:cs typeface="Arial" panose="020B0604020202020204" pitchFamily="34" charset="0"/>
            </a:endParaRPr>
          </a:p>
        </p:txBody>
      </p:sp>
      <p:sp>
        <p:nvSpPr>
          <p:cNvPr id="5124" name="Espace réservé du numéro de diapositive 3">
            <a:extLst>
              <a:ext uri="{FF2B5EF4-FFF2-40B4-BE49-F238E27FC236}">
                <a16:creationId xmlns:a16="http://schemas.microsoft.com/office/drawing/2014/main" id="{AE3BDC3C-676D-4AC4-8212-85D5766399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96E95E3A-6ECB-4BCB-9BA9-089450AC9886}" type="slidenum">
              <a:rPr lang="fr-FR" altLang="fr-FR" smtClean="0">
                <a:latin typeface="Arial" panose="020B0604020202020204" pitchFamily="34" charset="0"/>
              </a:rPr>
              <a:pPr>
                <a:spcBef>
                  <a:spcPct val="0"/>
                </a:spcBef>
              </a:pPr>
              <a:t>1</a:t>
            </a:fld>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C2026D5D-63A1-4F32-8CC5-CB9529F1BB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notes 2">
            <a:extLst>
              <a:ext uri="{FF2B5EF4-FFF2-40B4-BE49-F238E27FC236}">
                <a16:creationId xmlns:a16="http://schemas.microsoft.com/office/drawing/2014/main" id="{022A5B50-6939-4701-9A94-C8F1F0AB72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cs typeface="Arial" panose="020B0604020202020204" pitchFamily="34" charset="0"/>
            </a:endParaRPr>
          </a:p>
        </p:txBody>
      </p:sp>
      <p:sp>
        <p:nvSpPr>
          <p:cNvPr id="7172" name="Espace réservé du numéro de diapositive 3">
            <a:extLst>
              <a:ext uri="{FF2B5EF4-FFF2-40B4-BE49-F238E27FC236}">
                <a16:creationId xmlns:a16="http://schemas.microsoft.com/office/drawing/2014/main" id="{9DF7A73E-9D62-4A98-BD32-6950F7B9C0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89DEA8-12E6-4368-A0CF-5BBFF96E5D20}" type="slidenum">
              <a:rPr lang="fr-FR" altLang="fr-FR" smtClean="0"/>
              <a:pPr/>
              <a:t>2</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C5C2B039-342B-46BF-8D65-24B527FA8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a:extLst>
              <a:ext uri="{FF2B5EF4-FFF2-40B4-BE49-F238E27FC236}">
                <a16:creationId xmlns:a16="http://schemas.microsoft.com/office/drawing/2014/main" id="{36DEA1FD-BC71-4879-99B4-75650DB5CE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8676" name="Espace réservé du numéro de diapositive 3">
            <a:extLst>
              <a:ext uri="{FF2B5EF4-FFF2-40B4-BE49-F238E27FC236}">
                <a16:creationId xmlns:a16="http://schemas.microsoft.com/office/drawing/2014/main" id="{15837984-FA6E-4940-BD08-C8821B36C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Arabic)" charset="0"/>
              </a:defRPr>
            </a:lvl1pPr>
            <a:lvl2pPr marL="742950" indent="-285750" eaLnBrk="0" hangingPunct="0">
              <a:defRPr sz="2400">
                <a:solidFill>
                  <a:schemeClr val="tx1"/>
                </a:solidFill>
                <a:latin typeface="Verdana" panose="020B0604030504040204" pitchFamily="34" charset="0"/>
                <a:cs typeface="Times New Roman (Arabic)" charset="0"/>
              </a:defRPr>
            </a:lvl2pPr>
            <a:lvl3pPr marL="1143000" indent="-228600" eaLnBrk="0" hangingPunct="0">
              <a:defRPr sz="2400">
                <a:solidFill>
                  <a:schemeClr val="tx1"/>
                </a:solidFill>
                <a:latin typeface="Verdana" panose="020B0604030504040204" pitchFamily="34" charset="0"/>
                <a:cs typeface="Times New Roman (Arabic)" charset="0"/>
              </a:defRPr>
            </a:lvl3pPr>
            <a:lvl4pPr marL="1600200" indent="-228600" eaLnBrk="0" hangingPunct="0">
              <a:defRPr sz="2400">
                <a:solidFill>
                  <a:schemeClr val="tx1"/>
                </a:solidFill>
                <a:latin typeface="Verdana" panose="020B0604030504040204" pitchFamily="34" charset="0"/>
                <a:cs typeface="Times New Roman (Arabic)" charset="0"/>
              </a:defRPr>
            </a:lvl4pPr>
            <a:lvl5pPr marL="2057400" indent="-228600" eaLnBrk="0" hangingPunct="0">
              <a:defRPr sz="2400">
                <a:solidFill>
                  <a:schemeClr val="tx1"/>
                </a:solidFill>
                <a:latin typeface="Verdana" panose="020B0604030504040204" pitchFamily="34" charset="0"/>
                <a:cs typeface="Times New Roman (Arabic)" charset="0"/>
              </a:defRPr>
            </a:lvl5pPr>
            <a:lvl6pPr marL="25146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6pPr>
            <a:lvl7pPr marL="29718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7pPr>
            <a:lvl8pPr marL="34290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8pPr>
            <a:lvl9pPr marL="38862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9pPr>
          </a:lstStyle>
          <a:p>
            <a:pPr eaLnBrk="1" hangingPunct="1"/>
            <a:fld id="{CCE473FD-C58F-46AD-83E3-5400EB0F70F5}" type="slidenum">
              <a:rPr lang="fr-FR" altLang="fr-FR" sz="1200"/>
              <a:pPr eaLnBrk="1" hangingPunct="1"/>
              <a:t>4</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440AE6BB-DD87-47C1-A8ED-CAEA35B79E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a:extLst>
              <a:ext uri="{FF2B5EF4-FFF2-40B4-BE49-F238E27FC236}">
                <a16:creationId xmlns:a16="http://schemas.microsoft.com/office/drawing/2014/main" id="{511B7CE4-B5C3-41CC-B6F7-2C5F1DCBF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5844" name="Espace réservé du numéro de diapositive 3">
            <a:extLst>
              <a:ext uri="{FF2B5EF4-FFF2-40B4-BE49-F238E27FC236}">
                <a16:creationId xmlns:a16="http://schemas.microsoft.com/office/drawing/2014/main" id="{2BE16804-14CD-4631-8B00-6DE374E8D4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Arabic)" charset="0"/>
              </a:defRPr>
            </a:lvl1pPr>
            <a:lvl2pPr marL="742950" indent="-285750" eaLnBrk="0" hangingPunct="0">
              <a:defRPr sz="2400">
                <a:solidFill>
                  <a:schemeClr val="tx1"/>
                </a:solidFill>
                <a:latin typeface="Verdana" panose="020B0604030504040204" pitchFamily="34" charset="0"/>
                <a:cs typeface="Times New Roman (Arabic)" charset="0"/>
              </a:defRPr>
            </a:lvl2pPr>
            <a:lvl3pPr marL="1143000" indent="-228600" eaLnBrk="0" hangingPunct="0">
              <a:defRPr sz="2400">
                <a:solidFill>
                  <a:schemeClr val="tx1"/>
                </a:solidFill>
                <a:latin typeface="Verdana" panose="020B0604030504040204" pitchFamily="34" charset="0"/>
                <a:cs typeface="Times New Roman (Arabic)" charset="0"/>
              </a:defRPr>
            </a:lvl3pPr>
            <a:lvl4pPr marL="1600200" indent="-228600" eaLnBrk="0" hangingPunct="0">
              <a:defRPr sz="2400">
                <a:solidFill>
                  <a:schemeClr val="tx1"/>
                </a:solidFill>
                <a:latin typeface="Verdana" panose="020B0604030504040204" pitchFamily="34" charset="0"/>
                <a:cs typeface="Times New Roman (Arabic)" charset="0"/>
              </a:defRPr>
            </a:lvl4pPr>
            <a:lvl5pPr marL="2057400" indent="-228600" eaLnBrk="0" hangingPunct="0">
              <a:defRPr sz="2400">
                <a:solidFill>
                  <a:schemeClr val="tx1"/>
                </a:solidFill>
                <a:latin typeface="Verdana" panose="020B0604030504040204" pitchFamily="34" charset="0"/>
                <a:cs typeface="Times New Roman (Arabic)" charset="0"/>
              </a:defRPr>
            </a:lvl5pPr>
            <a:lvl6pPr marL="25146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6pPr>
            <a:lvl7pPr marL="29718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7pPr>
            <a:lvl8pPr marL="34290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8pPr>
            <a:lvl9pPr marL="38862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9pPr>
          </a:lstStyle>
          <a:p>
            <a:pPr eaLnBrk="1" hangingPunct="1"/>
            <a:fld id="{7E7613A4-879F-4665-B370-C9422251B3C1}" type="slidenum">
              <a:rPr lang="fr-FR" altLang="fr-FR" sz="1200"/>
              <a:pPr eaLnBrk="1" hangingPunct="1"/>
              <a:t>17</a:t>
            </a:fld>
            <a:endParaRPr lang="fr-FR" alt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E0315F77-88C4-446B-B7FA-CBC84F75C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35A2F9CD-6E54-48FF-B8AD-732780203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6868" name="Espace réservé du numéro de diapositive 3">
            <a:extLst>
              <a:ext uri="{FF2B5EF4-FFF2-40B4-BE49-F238E27FC236}">
                <a16:creationId xmlns:a16="http://schemas.microsoft.com/office/drawing/2014/main" id="{E7703DA8-E38A-43CF-A430-E7719AFCA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Arabic)" charset="0"/>
              </a:defRPr>
            </a:lvl1pPr>
            <a:lvl2pPr marL="742950" indent="-285750" eaLnBrk="0" hangingPunct="0">
              <a:defRPr sz="2400">
                <a:solidFill>
                  <a:schemeClr val="tx1"/>
                </a:solidFill>
                <a:latin typeface="Verdana" panose="020B0604030504040204" pitchFamily="34" charset="0"/>
                <a:cs typeface="Times New Roman (Arabic)" charset="0"/>
              </a:defRPr>
            </a:lvl2pPr>
            <a:lvl3pPr marL="1143000" indent="-228600" eaLnBrk="0" hangingPunct="0">
              <a:defRPr sz="2400">
                <a:solidFill>
                  <a:schemeClr val="tx1"/>
                </a:solidFill>
                <a:latin typeface="Verdana" panose="020B0604030504040204" pitchFamily="34" charset="0"/>
                <a:cs typeface="Times New Roman (Arabic)" charset="0"/>
              </a:defRPr>
            </a:lvl3pPr>
            <a:lvl4pPr marL="1600200" indent="-228600" eaLnBrk="0" hangingPunct="0">
              <a:defRPr sz="2400">
                <a:solidFill>
                  <a:schemeClr val="tx1"/>
                </a:solidFill>
                <a:latin typeface="Verdana" panose="020B0604030504040204" pitchFamily="34" charset="0"/>
                <a:cs typeface="Times New Roman (Arabic)" charset="0"/>
              </a:defRPr>
            </a:lvl4pPr>
            <a:lvl5pPr marL="2057400" indent="-228600" eaLnBrk="0" hangingPunct="0">
              <a:defRPr sz="2400">
                <a:solidFill>
                  <a:schemeClr val="tx1"/>
                </a:solidFill>
                <a:latin typeface="Verdana" panose="020B0604030504040204" pitchFamily="34" charset="0"/>
                <a:cs typeface="Times New Roman (Arabic)" charset="0"/>
              </a:defRPr>
            </a:lvl5pPr>
            <a:lvl6pPr marL="25146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6pPr>
            <a:lvl7pPr marL="29718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7pPr>
            <a:lvl8pPr marL="34290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8pPr>
            <a:lvl9pPr marL="38862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9pPr>
          </a:lstStyle>
          <a:p>
            <a:pPr eaLnBrk="1" hangingPunct="1"/>
            <a:fld id="{1E6C7E5B-6494-497E-BD68-9CB1C835FA75}" type="slidenum">
              <a:rPr lang="fr-FR" altLang="fr-FR" sz="1200"/>
              <a:pPr eaLnBrk="1" hangingPunct="1"/>
              <a:t>18</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E526C6C9-1DB1-48F9-87E4-5D95C3F17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a:extLst>
              <a:ext uri="{FF2B5EF4-FFF2-40B4-BE49-F238E27FC236}">
                <a16:creationId xmlns:a16="http://schemas.microsoft.com/office/drawing/2014/main" id="{941F19C7-865C-4859-A321-1FA4A377A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7892" name="Espace réservé du numéro de diapositive 3">
            <a:extLst>
              <a:ext uri="{FF2B5EF4-FFF2-40B4-BE49-F238E27FC236}">
                <a16:creationId xmlns:a16="http://schemas.microsoft.com/office/drawing/2014/main" id="{2DAA1213-5698-4878-AB83-2C29790291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Arabic)" charset="0"/>
              </a:defRPr>
            </a:lvl1pPr>
            <a:lvl2pPr marL="742950" indent="-285750" eaLnBrk="0" hangingPunct="0">
              <a:defRPr sz="2400">
                <a:solidFill>
                  <a:schemeClr val="tx1"/>
                </a:solidFill>
                <a:latin typeface="Verdana" panose="020B0604030504040204" pitchFamily="34" charset="0"/>
                <a:cs typeface="Times New Roman (Arabic)" charset="0"/>
              </a:defRPr>
            </a:lvl2pPr>
            <a:lvl3pPr marL="1143000" indent="-228600" eaLnBrk="0" hangingPunct="0">
              <a:defRPr sz="2400">
                <a:solidFill>
                  <a:schemeClr val="tx1"/>
                </a:solidFill>
                <a:latin typeface="Verdana" panose="020B0604030504040204" pitchFamily="34" charset="0"/>
                <a:cs typeface="Times New Roman (Arabic)" charset="0"/>
              </a:defRPr>
            </a:lvl3pPr>
            <a:lvl4pPr marL="1600200" indent="-228600" eaLnBrk="0" hangingPunct="0">
              <a:defRPr sz="2400">
                <a:solidFill>
                  <a:schemeClr val="tx1"/>
                </a:solidFill>
                <a:latin typeface="Verdana" panose="020B0604030504040204" pitchFamily="34" charset="0"/>
                <a:cs typeface="Times New Roman (Arabic)" charset="0"/>
              </a:defRPr>
            </a:lvl4pPr>
            <a:lvl5pPr marL="2057400" indent="-228600" eaLnBrk="0" hangingPunct="0">
              <a:defRPr sz="2400">
                <a:solidFill>
                  <a:schemeClr val="tx1"/>
                </a:solidFill>
                <a:latin typeface="Verdana" panose="020B0604030504040204" pitchFamily="34" charset="0"/>
                <a:cs typeface="Times New Roman (Arabic)" charset="0"/>
              </a:defRPr>
            </a:lvl5pPr>
            <a:lvl6pPr marL="25146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6pPr>
            <a:lvl7pPr marL="29718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7pPr>
            <a:lvl8pPr marL="34290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8pPr>
            <a:lvl9pPr marL="38862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9pPr>
          </a:lstStyle>
          <a:p>
            <a:pPr eaLnBrk="1" hangingPunct="1"/>
            <a:fld id="{FAA1C5E9-B44E-4E8B-B1FD-109CCC3741AE}" type="slidenum">
              <a:rPr lang="fr-FR" altLang="fr-FR" sz="1200"/>
              <a:pPr eaLnBrk="1" hangingPunct="1"/>
              <a:t>19</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EBDE4151-7112-44DF-9CF1-D4CABD2259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2E638A78-4909-433E-8E7E-4540930608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8916" name="Espace réservé du numéro de diapositive 3">
            <a:extLst>
              <a:ext uri="{FF2B5EF4-FFF2-40B4-BE49-F238E27FC236}">
                <a16:creationId xmlns:a16="http://schemas.microsoft.com/office/drawing/2014/main" id="{408B01D1-D155-4F35-801D-CA945778C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Arabic)" charset="0"/>
              </a:defRPr>
            </a:lvl1pPr>
            <a:lvl2pPr marL="742950" indent="-285750" eaLnBrk="0" hangingPunct="0">
              <a:defRPr sz="2400">
                <a:solidFill>
                  <a:schemeClr val="tx1"/>
                </a:solidFill>
                <a:latin typeface="Verdana" panose="020B0604030504040204" pitchFamily="34" charset="0"/>
                <a:cs typeface="Times New Roman (Arabic)" charset="0"/>
              </a:defRPr>
            </a:lvl2pPr>
            <a:lvl3pPr marL="1143000" indent="-228600" eaLnBrk="0" hangingPunct="0">
              <a:defRPr sz="2400">
                <a:solidFill>
                  <a:schemeClr val="tx1"/>
                </a:solidFill>
                <a:latin typeface="Verdana" panose="020B0604030504040204" pitchFamily="34" charset="0"/>
                <a:cs typeface="Times New Roman (Arabic)" charset="0"/>
              </a:defRPr>
            </a:lvl3pPr>
            <a:lvl4pPr marL="1600200" indent="-228600" eaLnBrk="0" hangingPunct="0">
              <a:defRPr sz="2400">
                <a:solidFill>
                  <a:schemeClr val="tx1"/>
                </a:solidFill>
                <a:latin typeface="Verdana" panose="020B0604030504040204" pitchFamily="34" charset="0"/>
                <a:cs typeface="Times New Roman (Arabic)" charset="0"/>
              </a:defRPr>
            </a:lvl4pPr>
            <a:lvl5pPr marL="2057400" indent="-228600" eaLnBrk="0" hangingPunct="0">
              <a:defRPr sz="2400">
                <a:solidFill>
                  <a:schemeClr val="tx1"/>
                </a:solidFill>
                <a:latin typeface="Verdana" panose="020B0604030504040204" pitchFamily="34" charset="0"/>
                <a:cs typeface="Times New Roman (Arabic)" charset="0"/>
              </a:defRPr>
            </a:lvl5pPr>
            <a:lvl6pPr marL="25146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6pPr>
            <a:lvl7pPr marL="29718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7pPr>
            <a:lvl8pPr marL="34290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8pPr>
            <a:lvl9pPr marL="3886200" indent="-228600" algn="ctr" rtl="1" eaLnBrk="0" fontAlgn="base" hangingPunct="0">
              <a:spcBef>
                <a:spcPct val="0"/>
              </a:spcBef>
              <a:spcAft>
                <a:spcPct val="0"/>
              </a:spcAft>
              <a:defRPr sz="2400">
                <a:solidFill>
                  <a:schemeClr val="tx1"/>
                </a:solidFill>
                <a:latin typeface="Verdana" panose="020B0604030504040204" pitchFamily="34" charset="0"/>
                <a:cs typeface="Times New Roman (Arabic)" charset="0"/>
              </a:defRPr>
            </a:lvl9pPr>
          </a:lstStyle>
          <a:p>
            <a:pPr eaLnBrk="1" hangingPunct="1"/>
            <a:fld id="{72B5DA43-085F-49DD-B7BB-E32E0A99F68D}" type="slidenum">
              <a:rPr lang="fr-FR" altLang="fr-FR" sz="1200"/>
              <a:pPr eaLnBrk="1" hangingPunct="1"/>
              <a:t>20</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ZoneTexte 10"/>
          <p:cNvSpPr txBox="1"/>
          <p:nvPr userDrawn="1"/>
        </p:nvSpPr>
        <p:spPr>
          <a:xfrm>
            <a:off x="3519835" y="1884291"/>
            <a:ext cx="4464685" cy="523220"/>
          </a:xfrm>
          <a:prstGeom prst="rect">
            <a:avLst/>
          </a:prstGeom>
          <a:noFill/>
        </p:spPr>
        <p:txBody>
          <a:bodyPr wrap="none" rtlCol="0">
            <a:spAutoFit/>
          </a:bodyPr>
          <a:lstStyle/>
          <a:p>
            <a:pPr algn="r" rtl="1"/>
            <a:r>
              <a:rPr lang="ar-DZ" sz="2800" b="1" dirty="0">
                <a:effectLst>
                  <a:outerShdw blurRad="38100" dist="38100" dir="2700000" algn="tl">
                    <a:srgbClr val="000000">
                      <a:alpha val="43137"/>
                    </a:srgbClr>
                  </a:outerShdw>
                </a:effectLst>
              </a:rPr>
              <a:t>الموارد  الرقمية  لتعاليم</a:t>
            </a:r>
            <a:r>
              <a:rPr lang="ar-DZ" sz="2800" b="1" baseline="0" dirty="0">
                <a:effectLst>
                  <a:outerShdw blurRad="38100" dist="38100" dir="2700000" algn="tl">
                    <a:srgbClr val="000000">
                      <a:alpha val="43137"/>
                    </a:srgbClr>
                  </a:outerShdw>
                </a:effectLst>
              </a:rPr>
              <a:t>  طور </a:t>
            </a:r>
            <a:r>
              <a:rPr lang="ar-DZ" sz="2800" b="1" baseline="0" dirty="0" err="1">
                <a:effectLst>
                  <a:outerShdw blurRad="38100" dist="38100" dir="2700000" algn="tl">
                    <a:srgbClr val="000000">
                      <a:alpha val="43137"/>
                    </a:srgbClr>
                  </a:outerShdw>
                </a:effectLst>
              </a:rPr>
              <a:t>ل.م.د</a:t>
            </a:r>
            <a:r>
              <a:rPr lang="ar-DZ" sz="2800" b="1" baseline="0" dirty="0">
                <a:effectLst>
                  <a:outerShdw blurRad="38100" dist="38100" dir="2700000" algn="tl">
                    <a:srgbClr val="000000">
                      <a:alpha val="43137"/>
                    </a:srgbClr>
                  </a:outerShdw>
                </a:effectLst>
              </a:rPr>
              <a:t>.</a:t>
            </a:r>
            <a:endParaRPr lang="fr-FR" sz="2800" b="1" dirty="0">
              <a:effectLst>
                <a:outerShdw blurRad="38100" dist="38100" dir="2700000" algn="tl">
                  <a:srgbClr val="000000">
                    <a:alpha val="43137"/>
                  </a:srgbClr>
                </a:outerShdw>
              </a:effectLst>
            </a:endParaRPr>
          </a:p>
        </p:txBody>
      </p:sp>
      <p:sp>
        <p:nvSpPr>
          <p:cNvPr id="46" name="Sous-titre 2"/>
          <p:cNvSpPr txBox="1">
            <a:spLocks/>
          </p:cNvSpPr>
          <p:nvPr userDrawn="1"/>
        </p:nvSpPr>
        <p:spPr bwMode="auto">
          <a:xfrm>
            <a:off x="4947384" y="3210944"/>
            <a:ext cx="1302365" cy="50400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latin typeface="+mn-lt"/>
              </a:rPr>
              <a:t>الـتفرع  :</a:t>
            </a:r>
            <a:r>
              <a:rPr lang="ar-DZ" sz="2400" baseline="0" dirty="0">
                <a:effectLst/>
                <a:latin typeface="+mn-lt"/>
              </a:rPr>
              <a:t> </a:t>
            </a:r>
            <a:endParaRPr lang="fr-FR" sz="2400" dirty="0">
              <a:effectLst/>
              <a:latin typeface="+mn-lt"/>
            </a:endParaRPr>
          </a:p>
        </p:txBody>
      </p:sp>
      <p:sp>
        <p:nvSpPr>
          <p:cNvPr id="47" name="ZoneTexte 46"/>
          <p:cNvSpPr txBox="1"/>
          <p:nvPr userDrawn="1"/>
        </p:nvSpPr>
        <p:spPr>
          <a:xfrm>
            <a:off x="5104519" y="2637114"/>
            <a:ext cx="1159293" cy="461665"/>
          </a:xfrm>
          <a:prstGeom prst="rect">
            <a:avLst/>
          </a:prstGeom>
          <a:noFill/>
        </p:spPr>
        <p:txBody>
          <a:bodyPr wrap="none" rtlCol="0" anchor="ctr" anchorCtr="0">
            <a:spAutoFit/>
          </a:bodyPr>
          <a:lstStyle/>
          <a:p>
            <a:pPr algn="r" rtl="1"/>
            <a:r>
              <a:rPr lang="ar-DZ" sz="2400" dirty="0">
                <a:latin typeface="+mn-lt"/>
              </a:rPr>
              <a:t>السداسي :</a:t>
            </a:r>
            <a:endParaRPr lang="fr-FR" sz="2400" dirty="0">
              <a:latin typeface="+mn-lt"/>
            </a:endParaRPr>
          </a:p>
        </p:txBody>
      </p:sp>
      <p:sp>
        <p:nvSpPr>
          <p:cNvPr id="23" name="ZoneTexte 22"/>
          <p:cNvSpPr txBox="1"/>
          <p:nvPr userDrawn="1"/>
        </p:nvSpPr>
        <p:spPr>
          <a:xfrm>
            <a:off x="9423133" y="2637114"/>
            <a:ext cx="1300785" cy="461665"/>
          </a:xfrm>
          <a:prstGeom prst="rect">
            <a:avLst/>
          </a:prstGeom>
          <a:noFill/>
        </p:spPr>
        <p:txBody>
          <a:bodyPr wrap="square" rtlCol="0" anchor="ctr" anchorCtr="0">
            <a:spAutoFit/>
          </a:bodyPr>
          <a:lstStyle/>
          <a:p>
            <a:pPr algn="r" rtl="1"/>
            <a:r>
              <a:rPr lang="ar-DZ" sz="2400" dirty="0" err="1">
                <a:latin typeface="+mn-lt"/>
              </a:rPr>
              <a:t>ألمستوى</a:t>
            </a:r>
            <a:r>
              <a:rPr lang="ar-DZ" sz="2400" dirty="0">
                <a:latin typeface="+mn-lt"/>
              </a:rPr>
              <a:t> :</a:t>
            </a:r>
            <a:endParaRPr lang="fr-FR" sz="2400" dirty="0">
              <a:latin typeface="+mn-lt"/>
            </a:endParaRPr>
          </a:p>
        </p:txBody>
      </p:sp>
      <p:sp>
        <p:nvSpPr>
          <p:cNvPr id="48" name="Sous-titre 2"/>
          <p:cNvSpPr txBox="1">
            <a:spLocks/>
          </p:cNvSpPr>
          <p:nvPr userDrawn="1"/>
        </p:nvSpPr>
        <p:spPr bwMode="auto">
          <a:xfrm>
            <a:off x="9663761" y="3210944"/>
            <a:ext cx="1066899"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latin typeface="+mn-lt"/>
              </a:rPr>
              <a:t>الميدان :</a:t>
            </a:r>
            <a:endParaRPr lang="fr-FR" sz="2400" dirty="0">
              <a:effectLst/>
              <a:latin typeface="+mn-lt"/>
            </a:endParaRPr>
          </a:p>
        </p:txBody>
      </p:sp>
      <p:sp>
        <p:nvSpPr>
          <p:cNvPr id="53" name="Sous-titre 2"/>
          <p:cNvSpPr txBox="1">
            <a:spLocks/>
          </p:cNvSpPr>
          <p:nvPr userDrawn="1"/>
        </p:nvSpPr>
        <p:spPr bwMode="auto">
          <a:xfrm>
            <a:off x="9769641" y="3770578"/>
            <a:ext cx="963736"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latin typeface="+mn-lt"/>
              </a:rPr>
              <a:t>المادة :</a:t>
            </a:r>
            <a:endParaRPr lang="fr-FR" sz="2400" dirty="0">
              <a:effectLst/>
              <a:latin typeface="+mn-lt"/>
            </a:endParaRPr>
          </a:p>
        </p:txBody>
      </p:sp>
      <p:sp>
        <p:nvSpPr>
          <p:cNvPr id="54" name="Sous-titre 2"/>
          <p:cNvSpPr txBox="1">
            <a:spLocks/>
          </p:cNvSpPr>
          <p:nvPr userDrawn="1"/>
        </p:nvSpPr>
        <p:spPr bwMode="auto">
          <a:xfrm>
            <a:off x="8447895" y="4448529"/>
            <a:ext cx="2276023"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latin typeface="+mn-lt"/>
              </a:rPr>
              <a:t>الأستاذ(ة)</a:t>
            </a:r>
            <a:r>
              <a:rPr lang="ar-DZ" sz="2400" baseline="0" dirty="0">
                <a:effectLst/>
                <a:latin typeface="+mn-lt"/>
              </a:rPr>
              <a:t> المقدم(ة) :</a:t>
            </a:r>
            <a:endParaRPr lang="fr-FR" sz="2400" dirty="0">
              <a:effectLst/>
              <a:latin typeface="+mn-lt"/>
            </a:endParaRPr>
          </a:p>
        </p:txBody>
      </p:sp>
      <p:sp>
        <p:nvSpPr>
          <p:cNvPr id="55" name="Sous-titre 2"/>
          <p:cNvSpPr txBox="1">
            <a:spLocks/>
          </p:cNvSpPr>
          <p:nvPr userDrawn="1"/>
        </p:nvSpPr>
        <p:spPr bwMode="auto">
          <a:xfrm>
            <a:off x="9532882" y="5169412"/>
            <a:ext cx="1191035"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latin typeface="+mn-lt"/>
              </a:rPr>
              <a:t>الفقرة</a:t>
            </a:r>
            <a:r>
              <a:rPr lang="ar-DZ" sz="2400" baseline="0" dirty="0">
                <a:effectLst/>
                <a:latin typeface="+mn-lt"/>
              </a:rPr>
              <a:t> :</a:t>
            </a:r>
            <a:endParaRPr lang="fr-FR" sz="2400" dirty="0">
              <a:effectLst/>
              <a:latin typeface="+mn-lt"/>
            </a:endParaRPr>
          </a:p>
        </p:txBody>
      </p:sp>
      <p:sp>
        <p:nvSpPr>
          <p:cNvPr id="56" name="Sous-titre 2"/>
          <p:cNvSpPr txBox="1">
            <a:spLocks/>
          </p:cNvSpPr>
          <p:nvPr userDrawn="1"/>
        </p:nvSpPr>
        <p:spPr bwMode="auto">
          <a:xfrm>
            <a:off x="9017875" y="5780121"/>
            <a:ext cx="1706041"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0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DZ" sz="2400" dirty="0">
                <a:effectLst/>
              </a:rPr>
              <a:t>رمز المورد :</a:t>
            </a:r>
            <a:endParaRPr lang="fr-FR" sz="2400" dirty="0">
              <a:effectLst/>
            </a:endParaRPr>
          </a:p>
        </p:txBody>
      </p:sp>
      <p:pic>
        <p:nvPicPr>
          <p:cNvPr id="4" name="Image 3"/>
          <p:cNvPicPr>
            <a:picLocks noChangeAspect="1"/>
          </p:cNvPicPr>
          <p:nvPr userDrawn="1"/>
        </p:nvPicPr>
        <p:blipFill>
          <a:blip r:embed="rId2"/>
          <a:stretch>
            <a:fillRect/>
          </a:stretch>
        </p:blipFill>
        <p:spPr>
          <a:xfrm>
            <a:off x="11160" y="0"/>
            <a:ext cx="12182475" cy="1895475"/>
          </a:xfrm>
          <a:prstGeom prst="rect">
            <a:avLst/>
          </a:prstGeom>
        </p:spPr>
      </p:pic>
    </p:spTree>
    <p:extLst>
      <p:ext uri="{BB962C8B-B14F-4D97-AF65-F5344CB8AC3E}">
        <p14:creationId xmlns:p14="http://schemas.microsoft.com/office/powerpoint/2010/main" val="3720167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831849" y="4589464"/>
            <a:ext cx="10800000" cy="1440000"/>
          </a:xfrm>
        </p:spPr>
        <p:txBody>
          <a:bodyPr/>
          <a:lstStyle>
            <a:lvl1pPr marL="0" indent="0" algn="ctr">
              <a:buNone/>
              <a:defRPr sz="2800" b="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DZ" dirty="0"/>
              <a:t>معلومات إضافية </a:t>
            </a:r>
            <a:endParaRPr lang="fr-FR" dirty="0"/>
          </a:p>
        </p:txBody>
      </p:sp>
      <p:sp>
        <p:nvSpPr>
          <p:cNvPr id="5" name="Espace réservé du pied de page 4"/>
          <p:cNvSpPr>
            <a:spLocks noGrp="1"/>
          </p:cNvSpPr>
          <p:nvPr>
            <p:ph type="ftr" sz="quarter" idx="11"/>
          </p:nvPr>
        </p:nvSpPr>
        <p:spPr>
          <a:xfrm>
            <a:off x="2363247" y="6360947"/>
            <a:ext cx="5760000" cy="360000"/>
          </a:xfrm>
        </p:spPr>
        <p:txBody>
          <a:bodyPr/>
          <a:lstStyle>
            <a:lvl1pPr algn="r" rtl="1">
              <a:defRPr sz="1400" i="0">
                <a:solidFill>
                  <a:schemeClr val="accent4">
                    <a:lumMod val="50000"/>
                  </a:schemeClr>
                </a:solidFill>
              </a:defRPr>
            </a:lvl1pPr>
          </a:lstStyle>
          <a:p>
            <a:pPr>
              <a:defRPr/>
            </a:pPr>
            <a:r>
              <a:rPr lang="fr-FR"/>
              <a:t>L1_S1_SM_Mat.3_C01/15</a:t>
            </a:r>
            <a:endParaRPr lang="fr-FR" dirty="0"/>
          </a:p>
        </p:txBody>
      </p:sp>
      <p:sp>
        <p:nvSpPr>
          <p:cNvPr id="6" name="Espace réservé du numéro de diapositive 5"/>
          <p:cNvSpPr>
            <a:spLocks noGrp="1"/>
          </p:cNvSpPr>
          <p:nvPr>
            <p:ph type="sldNum" sz="quarter" idx="12"/>
          </p:nvPr>
        </p:nvSpPr>
        <p:spPr>
          <a:xfrm>
            <a:off x="111849" y="6360947"/>
            <a:ext cx="720000" cy="360000"/>
          </a:xfrm>
        </p:spPr>
        <p:txBody>
          <a:bodyPr/>
          <a:lstStyle>
            <a:lvl1pPr algn="l" rtl="1">
              <a:defRPr sz="2000" b="1">
                <a:solidFill>
                  <a:srgbClr val="2B519F"/>
                </a:solidFill>
              </a:defRPr>
            </a:lvl1pPr>
          </a:lstStyle>
          <a:p>
            <a:pPr>
              <a:defRPr/>
            </a:pPr>
            <a:fld id="{3E5D470C-B76B-422E-B7B3-A4B630188445}" type="slidenum">
              <a:rPr lang="fr-FR" smtClean="0"/>
              <a:pPr>
                <a:defRPr/>
              </a:pPr>
              <a:t>‹N°›</a:t>
            </a:fld>
            <a:endParaRPr lang="fr-FR"/>
          </a:p>
        </p:txBody>
      </p:sp>
      <p:sp>
        <p:nvSpPr>
          <p:cNvPr id="10" name="Espace réservé du texte 2"/>
          <p:cNvSpPr>
            <a:spLocks noGrp="1"/>
          </p:cNvSpPr>
          <p:nvPr>
            <p:ph type="body" idx="13" hasCustomPrompt="1"/>
          </p:nvPr>
        </p:nvSpPr>
        <p:spPr>
          <a:xfrm>
            <a:off x="801369" y="535624"/>
            <a:ext cx="10800000" cy="1440000"/>
          </a:xfrm>
        </p:spPr>
        <p:txBody>
          <a:bodyPr anchor="ctr" anchorCtr="0"/>
          <a:lstStyle>
            <a:lvl1pPr marL="0" indent="0" algn="ctr">
              <a:buNone/>
              <a:defRPr sz="4800" b="1" baseline="0">
                <a:solidFill>
                  <a:srgbClr val="2B519F"/>
                </a:solidFill>
                <a:effectLst>
                  <a:outerShdw blurRad="38100" dist="38100" dir="2700000" algn="tl">
                    <a:srgbClr val="000000">
                      <a:alpha val="43137"/>
                    </a:srgbClr>
                  </a:outerShdw>
                </a:effectLst>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DZ" dirty="0"/>
              <a:t>رقم الفقرة</a:t>
            </a:r>
            <a:endParaRPr lang="fr-FR" dirty="0"/>
          </a:p>
        </p:txBody>
      </p:sp>
      <p:sp>
        <p:nvSpPr>
          <p:cNvPr id="8" name="Titre 1"/>
          <p:cNvSpPr>
            <a:spLocks noGrp="1"/>
          </p:cNvSpPr>
          <p:nvPr>
            <p:ph type="title" hasCustomPrompt="1"/>
          </p:nvPr>
        </p:nvSpPr>
        <p:spPr>
          <a:xfrm>
            <a:off x="801369" y="2307107"/>
            <a:ext cx="10799999" cy="1950874"/>
          </a:xfrm>
        </p:spPr>
        <p:txBody>
          <a:bodyPr anchor="ctr" anchorCtr="0"/>
          <a:lstStyle>
            <a:lvl1pPr algn="ctr">
              <a:defRPr sz="4800">
                <a:solidFill>
                  <a:srgbClr val="C00000"/>
                </a:solidFill>
                <a:effectLst>
                  <a:outerShdw blurRad="38100" dist="38100" dir="2700000" algn="tl">
                    <a:srgbClr val="000000">
                      <a:alpha val="43137"/>
                    </a:srgbClr>
                  </a:outerShdw>
                </a:effectLst>
              </a:defRPr>
            </a:lvl1pPr>
          </a:lstStyle>
          <a:p>
            <a:r>
              <a:rPr lang="ar-DZ" dirty="0"/>
              <a:t>عنوان الفقرة</a:t>
            </a:r>
            <a:endParaRPr lang="fr-FR" dirty="0"/>
          </a:p>
        </p:txBody>
      </p:sp>
      <p:sp>
        <p:nvSpPr>
          <p:cNvPr id="4" name="ZoneTexte 3"/>
          <p:cNvSpPr txBox="1"/>
          <p:nvPr userDrawn="1"/>
        </p:nvSpPr>
        <p:spPr>
          <a:xfrm>
            <a:off x="8123247" y="6363135"/>
            <a:ext cx="972000" cy="360000"/>
          </a:xfrm>
          <a:prstGeom prst="rect">
            <a:avLst/>
          </a:prstGeom>
          <a:noFill/>
        </p:spPr>
        <p:txBody>
          <a:bodyPr wrap="square" rtlCol="0" anchor="ctr" anchorCtr="0">
            <a:noAutofit/>
          </a:bodyPr>
          <a:lstStyle/>
          <a:p>
            <a:pPr algn="r" rtl="1"/>
            <a:r>
              <a:rPr lang="ar-DZ" sz="1400" dirty="0">
                <a:solidFill>
                  <a:schemeClr val="accent4">
                    <a:lumMod val="50000"/>
                  </a:schemeClr>
                </a:solidFill>
              </a:rPr>
              <a:t>رمز المورد</a:t>
            </a:r>
            <a:r>
              <a:rPr lang="ar-DZ" sz="1400" baseline="0" dirty="0">
                <a:solidFill>
                  <a:schemeClr val="accent4">
                    <a:lumMod val="50000"/>
                  </a:schemeClr>
                </a:solidFill>
              </a:rPr>
              <a:t> :</a:t>
            </a:r>
            <a:endParaRPr lang="fr-FR" sz="1400" dirty="0">
              <a:solidFill>
                <a:schemeClr val="accent4">
                  <a:lumMod val="50000"/>
                </a:schemeClr>
              </a:solidFill>
            </a:endParaRPr>
          </a:p>
        </p:txBody>
      </p:sp>
    </p:spTree>
    <p:extLst>
      <p:ext uri="{BB962C8B-B14F-4D97-AF65-F5344CB8AC3E}">
        <p14:creationId xmlns:p14="http://schemas.microsoft.com/office/powerpoint/2010/main" val="412837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7352" y="182245"/>
            <a:ext cx="11509528" cy="448376"/>
          </a:xfrm>
        </p:spPr>
        <p:txBody>
          <a:bodyPr/>
          <a:lstStyle>
            <a:lvl1pPr algn="r" rtl="1">
              <a:defRPr sz="2800">
                <a:latin typeface="+mn-lt"/>
              </a:defRPr>
            </a:lvl1pPr>
          </a:lstStyle>
          <a:p>
            <a:r>
              <a:rPr lang="ar-DZ" dirty="0"/>
              <a:t>عنوان</a:t>
            </a:r>
            <a:endParaRPr lang="fr-FR" dirty="0"/>
          </a:p>
        </p:txBody>
      </p:sp>
      <p:sp>
        <p:nvSpPr>
          <p:cNvPr id="3" name="Espace réservé du contenu 2"/>
          <p:cNvSpPr>
            <a:spLocks noGrp="1"/>
          </p:cNvSpPr>
          <p:nvPr>
            <p:ph idx="1" hasCustomPrompt="1"/>
          </p:nvPr>
        </p:nvSpPr>
        <p:spPr>
          <a:xfrm>
            <a:off x="330200" y="804931"/>
            <a:ext cx="11520000" cy="5349494"/>
          </a:xfrm>
        </p:spPr>
        <p:txBody>
          <a:bodyPr/>
          <a:lstStyle>
            <a:lvl1pPr marL="227013" indent="-227013" algn="r" rtl="1">
              <a:buFont typeface="Wingdings 3" panose="05040102010807070707" pitchFamily="18" charset="2"/>
              <a:buChar char=""/>
              <a:defRPr sz="2400">
                <a:sym typeface="Wingdings 3" panose="05040102010807070707" pitchFamily="18" charset="2"/>
              </a:defRPr>
            </a:lvl1pPr>
            <a:lvl2pPr marL="684213" indent="-227013" algn="r" rtl="1">
              <a:buClr>
                <a:schemeClr val="accent6">
                  <a:lumMod val="50000"/>
                </a:schemeClr>
              </a:buClr>
              <a:buFont typeface="Wingdings 3" panose="05040102010807070707" pitchFamily="18" charset="2"/>
              <a:buChar char="Å"/>
              <a:defRPr sz="2200"/>
            </a:lvl2pPr>
            <a:lvl3pPr algn="r" rtl="1">
              <a:defRPr/>
            </a:lvl3pPr>
            <a:lvl4pPr algn="r" rtl="1">
              <a:defRPr/>
            </a:lvl4pPr>
            <a:lvl5pPr algn="r" rtl="1">
              <a:defRPr/>
            </a:lvl5pPr>
          </a:lstStyle>
          <a:p>
            <a:pPr lvl="0"/>
            <a:r>
              <a:rPr lang="ar-DZ" dirty="0"/>
              <a:t>المستوى الأول</a:t>
            </a:r>
            <a:endParaRPr lang="fr-FR" dirty="0"/>
          </a:p>
          <a:p>
            <a:pPr lvl="1"/>
            <a:r>
              <a:rPr lang="fr-FR" dirty="0"/>
              <a:t> </a:t>
            </a:r>
            <a:r>
              <a:rPr lang="ar-DZ" dirty="0"/>
              <a:t>المستوى </a:t>
            </a:r>
            <a:r>
              <a:rPr lang="ar-DZ" dirty="0" err="1"/>
              <a:t>التاني</a:t>
            </a:r>
            <a:endParaRPr lang="fr-FR" dirty="0"/>
          </a:p>
          <a:p>
            <a:pPr lvl="2"/>
            <a:r>
              <a:rPr lang="fr-FR" dirty="0"/>
              <a:t> </a:t>
            </a:r>
            <a:r>
              <a:rPr lang="ar-DZ" dirty="0"/>
              <a:t>المستوى الثالث</a:t>
            </a:r>
            <a:endParaRPr lang="fr-FR" dirty="0"/>
          </a:p>
          <a:p>
            <a:pPr lvl="3"/>
            <a:r>
              <a:rPr lang="ar-DZ" dirty="0"/>
              <a:t>المستوي الرابع</a:t>
            </a:r>
            <a:endParaRPr lang="fr-FR" dirty="0"/>
          </a:p>
          <a:p>
            <a:pPr lvl="4"/>
            <a:r>
              <a:rPr lang="ar-DZ" dirty="0"/>
              <a:t>المستوى الخامس</a:t>
            </a:r>
            <a:endParaRPr lang="fr-FR" dirty="0"/>
          </a:p>
        </p:txBody>
      </p:sp>
      <p:sp>
        <p:nvSpPr>
          <p:cNvPr id="5" name="Espace réservé du pied de page 4"/>
          <p:cNvSpPr>
            <a:spLocks noGrp="1"/>
          </p:cNvSpPr>
          <p:nvPr>
            <p:ph type="ftr" sz="quarter" idx="11"/>
          </p:nvPr>
        </p:nvSpPr>
        <p:spPr>
          <a:xfrm>
            <a:off x="1833178" y="6411310"/>
            <a:ext cx="5400000" cy="360000"/>
          </a:xfrm>
        </p:spPr>
        <p:txBody>
          <a:bodyPr/>
          <a:lstStyle>
            <a:lvl1pPr algn="r" rtl="1">
              <a:defRPr sz="1400">
                <a:solidFill>
                  <a:schemeClr val="accent4">
                    <a:lumMod val="50000"/>
                  </a:schemeClr>
                </a:solidFill>
              </a:defRPr>
            </a:lvl1pPr>
          </a:lstStyle>
          <a:p>
            <a:pPr>
              <a:defRPr/>
            </a:pPr>
            <a:r>
              <a:rPr lang="fr-FR"/>
              <a:t>L1_S1_SM_Mat.3_C01/15</a:t>
            </a:r>
            <a:endParaRPr lang="fr-FR" dirty="0"/>
          </a:p>
        </p:txBody>
      </p:sp>
      <p:sp>
        <p:nvSpPr>
          <p:cNvPr id="6" name="Espace réservé du numéro de diapositive 5"/>
          <p:cNvSpPr>
            <a:spLocks noGrp="1"/>
          </p:cNvSpPr>
          <p:nvPr>
            <p:ph type="sldNum" sz="quarter" idx="12"/>
          </p:nvPr>
        </p:nvSpPr>
        <p:spPr>
          <a:xfrm>
            <a:off x="139700" y="6411310"/>
            <a:ext cx="720000" cy="360000"/>
          </a:xfrm>
        </p:spPr>
        <p:txBody>
          <a:bodyPr/>
          <a:lstStyle>
            <a:lvl1pPr algn="l" rtl="1">
              <a:defRPr sz="2000" b="1">
                <a:solidFill>
                  <a:srgbClr val="000099"/>
                </a:solidFill>
              </a:defRPr>
            </a:lvl1pPr>
          </a:lstStyle>
          <a:p>
            <a:pPr>
              <a:defRPr/>
            </a:pPr>
            <a:fld id="{CCA45A4E-14F6-474E-9EEE-AF1EA9678214}" type="slidenum">
              <a:rPr lang="fr-FR" smtClean="0"/>
              <a:pPr>
                <a:defRPr/>
              </a:pPr>
              <a:t>‹N°›</a:t>
            </a:fld>
            <a:endParaRPr lang="fr-FR"/>
          </a:p>
        </p:txBody>
      </p:sp>
      <p:sp>
        <p:nvSpPr>
          <p:cNvPr id="7" name="Rectangle 6"/>
          <p:cNvSpPr/>
          <p:nvPr userDrawn="1"/>
        </p:nvSpPr>
        <p:spPr>
          <a:xfrm>
            <a:off x="139700" y="694757"/>
            <a:ext cx="11869738" cy="46038"/>
          </a:xfrm>
          <a:prstGeom prst="rect">
            <a:avLst/>
          </a:prstGeom>
          <a:solidFill>
            <a:srgbClr val="0C5C8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7" fontAlgn="auto">
              <a:spcBef>
                <a:spcPts val="0"/>
              </a:spcBef>
              <a:spcAft>
                <a:spcPts val="0"/>
              </a:spcAft>
              <a:defRPr/>
            </a:pPr>
            <a:endParaRPr lang="fr-FR"/>
          </a:p>
        </p:txBody>
      </p:sp>
      <p:sp>
        <p:nvSpPr>
          <p:cNvPr id="8" name="ZoneTexte 7"/>
          <p:cNvSpPr txBox="1"/>
          <p:nvPr userDrawn="1"/>
        </p:nvSpPr>
        <p:spPr>
          <a:xfrm>
            <a:off x="7271913" y="6400800"/>
            <a:ext cx="972000" cy="360000"/>
          </a:xfrm>
          <a:prstGeom prst="rect">
            <a:avLst/>
          </a:prstGeom>
          <a:noFill/>
        </p:spPr>
        <p:txBody>
          <a:bodyPr wrap="square" rtlCol="0" anchor="ctr" anchorCtr="0">
            <a:noAutofit/>
          </a:bodyPr>
          <a:lstStyle/>
          <a:p>
            <a:pPr algn="r" rtl="1"/>
            <a:r>
              <a:rPr lang="ar-DZ" sz="1400" dirty="0">
                <a:solidFill>
                  <a:schemeClr val="accent4">
                    <a:lumMod val="50000"/>
                  </a:schemeClr>
                </a:solidFill>
              </a:rPr>
              <a:t>رمز المورد</a:t>
            </a:r>
            <a:r>
              <a:rPr lang="ar-DZ" sz="1400" baseline="0" dirty="0">
                <a:solidFill>
                  <a:schemeClr val="accent4">
                    <a:lumMod val="50000"/>
                  </a:schemeClr>
                </a:solidFill>
              </a:rPr>
              <a:t> :</a:t>
            </a:r>
            <a:endParaRPr lang="fr-FR" sz="1400" dirty="0">
              <a:solidFill>
                <a:schemeClr val="accent4">
                  <a:lumMod val="50000"/>
                </a:schemeClr>
              </a:solidFill>
            </a:endParaRPr>
          </a:p>
        </p:txBody>
      </p:sp>
    </p:spTree>
    <p:extLst>
      <p:ext uri="{BB962C8B-B14F-4D97-AF65-F5344CB8AC3E}">
        <p14:creationId xmlns:p14="http://schemas.microsoft.com/office/powerpoint/2010/main" val="373334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2290811" y="2021305"/>
            <a:ext cx="7584491" cy="606392"/>
          </a:xfrm>
        </p:spPr>
        <p:txBody>
          <a:bodyPr/>
          <a:lstStyle>
            <a:lvl1pPr marL="0" indent="0" algn="ctr">
              <a:buNone/>
              <a:defRPr sz="3200">
                <a:effectLst>
                  <a:outerShdw blurRad="38100" dist="38100" dir="2700000" algn="tl">
                    <a:srgbClr val="000000">
                      <a:alpha val="43137"/>
                    </a:srgbClr>
                  </a:outerShdw>
                </a:effectLst>
              </a:defRPr>
            </a:lvl1pPr>
          </a:lstStyle>
          <a:p>
            <a:pPr lvl="0"/>
            <a:r>
              <a:rPr lang="ar-DZ" dirty="0"/>
              <a:t>النص المقدم في آخر الدرس</a:t>
            </a:r>
            <a:endParaRPr lang="fr-FR" dirty="0"/>
          </a:p>
        </p:txBody>
      </p:sp>
    </p:spTree>
    <p:extLst>
      <p:ext uri="{BB962C8B-B14F-4D97-AF65-F5344CB8AC3E}">
        <p14:creationId xmlns:p14="http://schemas.microsoft.com/office/powerpoint/2010/main" val="3457101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DC9F250-2D68-4330-B9C8-A885AFD3384A}"/>
              </a:ext>
            </a:extLst>
          </p:cNvPr>
          <p:cNvSpPr>
            <a:spLocks noGrp="1"/>
          </p:cNvSpPr>
          <p:nvPr>
            <p:ph type="dt" sz="half" idx="10"/>
          </p:nvPr>
        </p:nvSpPr>
        <p:spPr/>
        <p:txBody>
          <a:bodyPr/>
          <a:lstStyle>
            <a:lvl1pPr>
              <a:defRPr/>
            </a:lvl1pPr>
          </a:lstStyle>
          <a:p>
            <a:pPr>
              <a:defRPr/>
            </a:pPr>
            <a:fld id="{04F2351F-3650-4CF7-8A02-0A1535C67C4C}" type="datetimeFigureOut">
              <a:rPr lang="fr-FR"/>
              <a:pPr>
                <a:defRPr/>
              </a:pPr>
              <a:t>18/11/2021</a:t>
            </a:fld>
            <a:endParaRPr lang="fr-FR"/>
          </a:p>
        </p:txBody>
      </p:sp>
      <p:sp>
        <p:nvSpPr>
          <p:cNvPr id="3" name="Espace réservé du pied de page 4">
            <a:extLst>
              <a:ext uri="{FF2B5EF4-FFF2-40B4-BE49-F238E27FC236}">
                <a16:creationId xmlns:a16="http://schemas.microsoft.com/office/drawing/2014/main" id="{EB49D7FE-45A7-4ED6-AA1F-3D591EFE43F2}"/>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EA60BF16-EB02-47D1-BD2F-751ABF3F4C75}"/>
              </a:ext>
            </a:extLst>
          </p:cNvPr>
          <p:cNvSpPr>
            <a:spLocks noGrp="1"/>
          </p:cNvSpPr>
          <p:nvPr>
            <p:ph type="sldNum" sz="quarter" idx="12"/>
          </p:nvPr>
        </p:nvSpPr>
        <p:spPr/>
        <p:txBody>
          <a:bodyPr/>
          <a:lstStyle>
            <a:lvl1pPr>
              <a:defRPr/>
            </a:lvl1pPr>
          </a:lstStyle>
          <a:p>
            <a:pPr>
              <a:defRPr/>
            </a:pPr>
            <a:fld id="{1ADBE258-EADB-486D-94BB-FBA9F4EABBD4}" type="slidenum">
              <a:rPr lang="fr-FR" altLang="fr-FR"/>
              <a:pPr>
                <a:defRPr/>
              </a:pPr>
              <a:t>‹N°›</a:t>
            </a:fld>
            <a:endParaRPr lang="fr-FR" altLang="fr-FR"/>
          </a:p>
        </p:txBody>
      </p:sp>
    </p:spTree>
    <p:extLst>
      <p:ext uri="{BB962C8B-B14F-4D97-AF65-F5344CB8AC3E}">
        <p14:creationId xmlns:p14="http://schemas.microsoft.com/office/powerpoint/2010/main" val="96496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4">
            <a:extLst>
              <a:ext uri="{FF2B5EF4-FFF2-40B4-BE49-F238E27FC236}">
                <a16:creationId xmlns:a16="http://schemas.microsoft.com/office/drawing/2014/main" id="{6DF9D50D-1A16-4F6B-B347-AF4748D06982}"/>
              </a:ext>
            </a:extLst>
          </p:cNvPr>
          <p:cNvSpPr>
            <a:spLocks noGrp="1" noChangeArrowheads="1"/>
          </p:cNvSpPr>
          <p:nvPr>
            <p:ph type="dt" sz="half" idx="10"/>
          </p:nvPr>
        </p:nvSpPr>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2299EC27-0CFC-460B-AAA3-579058D25A2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22E60B-E763-4C64-B88A-11BB66CA2D3C}"/>
              </a:ext>
            </a:extLst>
          </p:cNvPr>
          <p:cNvSpPr>
            <a:spLocks noGrp="1" noChangeArrowheads="1"/>
          </p:cNvSpPr>
          <p:nvPr>
            <p:ph type="sldNum" sz="quarter" idx="12"/>
          </p:nvPr>
        </p:nvSpPr>
        <p:spPr/>
        <p:txBody>
          <a:bodyPr/>
          <a:lstStyle>
            <a:lvl1pPr>
              <a:defRPr/>
            </a:lvl1pPr>
          </a:lstStyle>
          <a:p>
            <a:fld id="{24BA94F0-C984-4A45-9B5D-03F037DB3EDA}" type="slidenum">
              <a:rPr lang="en-US" altLang="fr-FR"/>
              <a:pPr/>
              <a:t>‹N°›</a:t>
            </a:fld>
            <a:endParaRPr lang="en-US" altLang="fr-FR"/>
          </a:p>
        </p:txBody>
      </p:sp>
    </p:spTree>
    <p:extLst>
      <p:ext uri="{BB962C8B-B14F-4D97-AF65-F5344CB8AC3E}">
        <p14:creationId xmlns:p14="http://schemas.microsoft.com/office/powerpoint/2010/main" val="425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grpSp>
        <p:nvGrpSpPr>
          <p:cNvPr id="4" name="Group 75">
            <a:extLst>
              <a:ext uri="{FF2B5EF4-FFF2-40B4-BE49-F238E27FC236}">
                <a16:creationId xmlns:a16="http://schemas.microsoft.com/office/drawing/2014/main" id="{7450497D-322C-4116-93B4-8CB9DCB04EDE}"/>
              </a:ext>
            </a:extLst>
          </p:cNvPr>
          <p:cNvGrpSpPr>
            <a:grpSpLocks/>
          </p:cNvGrpSpPr>
          <p:nvPr/>
        </p:nvGrpSpPr>
        <p:grpSpPr bwMode="auto">
          <a:xfrm>
            <a:off x="-4233" y="1"/>
            <a:ext cx="12196233" cy="6867525"/>
            <a:chOff x="-2" y="0"/>
            <a:chExt cx="5762" cy="4326"/>
          </a:xfrm>
        </p:grpSpPr>
        <p:grpSp>
          <p:nvGrpSpPr>
            <p:cNvPr id="5" name="Group 71">
              <a:extLst>
                <a:ext uri="{FF2B5EF4-FFF2-40B4-BE49-F238E27FC236}">
                  <a16:creationId xmlns:a16="http://schemas.microsoft.com/office/drawing/2014/main" id="{D77174F9-55A4-4678-861B-F79311BDFCBA}"/>
                </a:ext>
              </a:extLst>
            </p:cNvPr>
            <p:cNvGrpSpPr>
              <a:grpSpLocks/>
            </p:cNvGrpSpPr>
            <p:nvPr userDrawn="1"/>
          </p:nvGrpSpPr>
          <p:grpSpPr bwMode="auto">
            <a:xfrm>
              <a:off x="-2" y="0"/>
              <a:ext cx="5712" cy="4326"/>
              <a:chOff x="-2" y="0"/>
              <a:chExt cx="5712" cy="4326"/>
            </a:xfrm>
          </p:grpSpPr>
          <p:sp>
            <p:nvSpPr>
              <p:cNvPr id="8" name="Rectangle 3">
                <a:extLst>
                  <a:ext uri="{FF2B5EF4-FFF2-40B4-BE49-F238E27FC236}">
                    <a16:creationId xmlns:a16="http://schemas.microsoft.com/office/drawing/2014/main" id="{59EEE329-2001-494C-B23E-7B6BDE7DF1A5}"/>
                  </a:ext>
                </a:extLst>
              </p:cNvPr>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9" name="Rectangle 4">
                <a:extLst>
                  <a:ext uri="{FF2B5EF4-FFF2-40B4-BE49-F238E27FC236}">
                    <a16:creationId xmlns:a16="http://schemas.microsoft.com/office/drawing/2014/main" id="{3C01A9C1-47F4-4DA5-9EF4-8FF3270BCE1A}"/>
                  </a:ext>
                </a:extLst>
              </p:cNvPr>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0" name="Rectangle 5">
                <a:extLst>
                  <a:ext uri="{FF2B5EF4-FFF2-40B4-BE49-F238E27FC236}">
                    <a16:creationId xmlns:a16="http://schemas.microsoft.com/office/drawing/2014/main" id="{4CFCD00C-AC00-4E73-805F-36A677546711}"/>
                  </a:ext>
                </a:extLst>
              </p:cNvPr>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1" name="Rectangle 6">
                <a:extLst>
                  <a:ext uri="{FF2B5EF4-FFF2-40B4-BE49-F238E27FC236}">
                    <a16:creationId xmlns:a16="http://schemas.microsoft.com/office/drawing/2014/main" id="{E3DC1089-360B-4A53-A1C6-70113EE2A7DD}"/>
                  </a:ext>
                </a:extLst>
              </p:cNvPr>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2" name="Rectangle 7">
                <a:extLst>
                  <a:ext uri="{FF2B5EF4-FFF2-40B4-BE49-F238E27FC236}">
                    <a16:creationId xmlns:a16="http://schemas.microsoft.com/office/drawing/2014/main" id="{FED749A9-A80B-4F9F-9A22-4BA166C40CD7}"/>
                  </a:ext>
                </a:extLst>
              </p:cNvPr>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3" name="Rectangle 8">
                <a:extLst>
                  <a:ext uri="{FF2B5EF4-FFF2-40B4-BE49-F238E27FC236}">
                    <a16:creationId xmlns:a16="http://schemas.microsoft.com/office/drawing/2014/main" id="{6967C6B8-6690-4752-B2D9-B6867145ACD8}"/>
                  </a:ext>
                </a:extLst>
              </p:cNvPr>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4" name="Rectangle 9">
                <a:extLst>
                  <a:ext uri="{FF2B5EF4-FFF2-40B4-BE49-F238E27FC236}">
                    <a16:creationId xmlns:a16="http://schemas.microsoft.com/office/drawing/2014/main" id="{F0D5C5B1-F35F-4253-96EF-769BC5F410EA}"/>
                  </a:ext>
                </a:extLst>
              </p:cNvPr>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5" name="Rectangle 10">
                <a:extLst>
                  <a:ext uri="{FF2B5EF4-FFF2-40B4-BE49-F238E27FC236}">
                    <a16:creationId xmlns:a16="http://schemas.microsoft.com/office/drawing/2014/main" id="{F6350A24-BEA6-463C-AD86-110F62FA9DDC}"/>
                  </a:ext>
                </a:extLst>
              </p:cNvPr>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6" name="Rectangle 11">
                <a:extLst>
                  <a:ext uri="{FF2B5EF4-FFF2-40B4-BE49-F238E27FC236}">
                    <a16:creationId xmlns:a16="http://schemas.microsoft.com/office/drawing/2014/main" id="{CFEB3E4D-555F-497E-A14D-6AB8AE6A14FA}"/>
                  </a:ext>
                </a:extLst>
              </p:cNvPr>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7" name="Rectangle 12">
                <a:extLst>
                  <a:ext uri="{FF2B5EF4-FFF2-40B4-BE49-F238E27FC236}">
                    <a16:creationId xmlns:a16="http://schemas.microsoft.com/office/drawing/2014/main" id="{1238B530-8523-4754-BB2A-5B6F8CD0543F}"/>
                  </a:ext>
                </a:extLst>
              </p:cNvPr>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8" name="Rectangle 13">
                <a:extLst>
                  <a:ext uri="{FF2B5EF4-FFF2-40B4-BE49-F238E27FC236}">
                    <a16:creationId xmlns:a16="http://schemas.microsoft.com/office/drawing/2014/main" id="{0605E472-BE06-406A-8381-AB9F92EB8243}"/>
                  </a:ext>
                </a:extLst>
              </p:cNvPr>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19" name="Rectangle 14">
                <a:extLst>
                  <a:ext uri="{FF2B5EF4-FFF2-40B4-BE49-F238E27FC236}">
                    <a16:creationId xmlns:a16="http://schemas.microsoft.com/office/drawing/2014/main" id="{F69CD199-8881-4A12-B4FF-1853FD103597}"/>
                  </a:ext>
                </a:extLst>
              </p:cNvPr>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0" name="Rectangle 15">
                <a:extLst>
                  <a:ext uri="{FF2B5EF4-FFF2-40B4-BE49-F238E27FC236}">
                    <a16:creationId xmlns:a16="http://schemas.microsoft.com/office/drawing/2014/main" id="{A1D1CDB5-CEAA-4529-BFB2-49D1E1F9A4AE}"/>
                  </a:ext>
                </a:extLst>
              </p:cNvPr>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1" name="Rectangle 16">
                <a:extLst>
                  <a:ext uri="{FF2B5EF4-FFF2-40B4-BE49-F238E27FC236}">
                    <a16:creationId xmlns:a16="http://schemas.microsoft.com/office/drawing/2014/main" id="{AEF48DF9-A244-4E17-9C3C-189D9A9ADFC0}"/>
                  </a:ext>
                </a:extLst>
              </p:cNvPr>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2" name="Rectangle 17">
                <a:extLst>
                  <a:ext uri="{FF2B5EF4-FFF2-40B4-BE49-F238E27FC236}">
                    <a16:creationId xmlns:a16="http://schemas.microsoft.com/office/drawing/2014/main" id="{3A8E828B-68F2-4C69-A172-36D2F139DF9C}"/>
                  </a:ext>
                </a:extLst>
              </p:cNvPr>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3" name="Rectangle 18">
                <a:extLst>
                  <a:ext uri="{FF2B5EF4-FFF2-40B4-BE49-F238E27FC236}">
                    <a16:creationId xmlns:a16="http://schemas.microsoft.com/office/drawing/2014/main" id="{621E55A9-6CE4-4DCF-9F3C-E61A00432A17}"/>
                  </a:ext>
                </a:extLst>
              </p:cNvPr>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4" name="Rectangle 19">
                <a:extLst>
                  <a:ext uri="{FF2B5EF4-FFF2-40B4-BE49-F238E27FC236}">
                    <a16:creationId xmlns:a16="http://schemas.microsoft.com/office/drawing/2014/main" id="{BFF806D5-2EDC-48E2-890D-3DBBD9C95601}"/>
                  </a:ext>
                </a:extLst>
              </p:cNvPr>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5" name="Rectangle 20">
                <a:extLst>
                  <a:ext uri="{FF2B5EF4-FFF2-40B4-BE49-F238E27FC236}">
                    <a16:creationId xmlns:a16="http://schemas.microsoft.com/office/drawing/2014/main" id="{E1A98C79-B826-462B-8C02-CC9BCF325F8F}"/>
                  </a:ext>
                </a:extLst>
              </p:cNvPr>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6" name="Rectangle 21">
                <a:extLst>
                  <a:ext uri="{FF2B5EF4-FFF2-40B4-BE49-F238E27FC236}">
                    <a16:creationId xmlns:a16="http://schemas.microsoft.com/office/drawing/2014/main" id="{B9501C00-3E63-420C-9275-87F0C8B34161}"/>
                  </a:ext>
                </a:extLst>
              </p:cNvPr>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7" name="Rectangle 22">
                <a:extLst>
                  <a:ext uri="{FF2B5EF4-FFF2-40B4-BE49-F238E27FC236}">
                    <a16:creationId xmlns:a16="http://schemas.microsoft.com/office/drawing/2014/main" id="{DFD97343-1FA3-4EB1-9820-E30452B77E44}"/>
                  </a:ext>
                </a:extLst>
              </p:cNvPr>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8" name="Rectangle 23">
                <a:extLst>
                  <a:ext uri="{FF2B5EF4-FFF2-40B4-BE49-F238E27FC236}">
                    <a16:creationId xmlns:a16="http://schemas.microsoft.com/office/drawing/2014/main" id="{C856EDC0-9CFD-49F0-8A7D-57E300BB8D37}"/>
                  </a:ext>
                </a:extLst>
              </p:cNvPr>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29" name="Rectangle 24">
                <a:extLst>
                  <a:ext uri="{FF2B5EF4-FFF2-40B4-BE49-F238E27FC236}">
                    <a16:creationId xmlns:a16="http://schemas.microsoft.com/office/drawing/2014/main" id="{42FA0AA7-91B1-45FB-877E-E35FF1D55F1E}"/>
                  </a:ext>
                </a:extLst>
              </p:cNvPr>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0" name="Rectangle 25">
                <a:extLst>
                  <a:ext uri="{FF2B5EF4-FFF2-40B4-BE49-F238E27FC236}">
                    <a16:creationId xmlns:a16="http://schemas.microsoft.com/office/drawing/2014/main" id="{B0DECB95-FAA7-4719-9E61-4A9FF8E7E5D6}"/>
                  </a:ext>
                </a:extLst>
              </p:cNvPr>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1" name="Rectangle 26">
                <a:extLst>
                  <a:ext uri="{FF2B5EF4-FFF2-40B4-BE49-F238E27FC236}">
                    <a16:creationId xmlns:a16="http://schemas.microsoft.com/office/drawing/2014/main" id="{E7FE0E37-AEFD-44B1-AAC5-FE6004F3F8DB}"/>
                  </a:ext>
                </a:extLst>
              </p:cNvPr>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2" name="Rectangle 27">
                <a:extLst>
                  <a:ext uri="{FF2B5EF4-FFF2-40B4-BE49-F238E27FC236}">
                    <a16:creationId xmlns:a16="http://schemas.microsoft.com/office/drawing/2014/main" id="{462FE071-3CF2-4AA0-ADFC-6404259861A5}"/>
                  </a:ext>
                </a:extLst>
              </p:cNvPr>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3" name="Rectangle 28">
                <a:extLst>
                  <a:ext uri="{FF2B5EF4-FFF2-40B4-BE49-F238E27FC236}">
                    <a16:creationId xmlns:a16="http://schemas.microsoft.com/office/drawing/2014/main" id="{97F3F6B3-B115-46AB-8DC5-87A7F248A9AF}"/>
                  </a:ext>
                </a:extLst>
              </p:cNvPr>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4" name="Rectangle 29">
                <a:extLst>
                  <a:ext uri="{FF2B5EF4-FFF2-40B4-BE49-F238E27FC236}">
                    <a16:creationId xmlns:a16="http://schemas.microsoft.com/office/drawing/2014/main" id="{66BCB95D-B677-4F07-BC73-E52F133F5EFE}"/>
                  </a:ext>
                </a:extLst>
              </p:cNvPr>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5" name="Rectangle 30">
                <a:extLst>
                  <a:ext uri="{FF2B5EF4-FFF2-40B4-BE49-F238E27FC236}">
                    <a16:creationId xmlns:a16="http://schemas.microsoft.com/office/drawing/2014/main" id="{A4A847BF-0C16-4681-BD71-C637B2969F7D}"/>
                  </a:ext>
                </a:extLst>
              </p:cNvPr>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6" name="Rectangle 31">
                <a:extLst>
                  <a:ext uri="{FF2B5EF4-FFF2-40B4-BE49-F238E27FC236}">
                    <a16:creationId xmlns:a16="http://schemas.microsoft.com/office/drawing/2014/main" id="{99E6AF55-F02D-4ACF-9F8D-A44297CD223E}"/>
                  </a:ext>
                </a:extLst>
              </p:cNvPr>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7" name="Rectangle 32">
                <a:extLst>
                  <a:ext uri="{FF2B5EF4-FFF2-40B4-BE49-F238E27FC236}">
                    <a16:creationId xmlns:a16="http://schemas.microsoft.com/office/drawing/2014/main" id="{1306D6F1-27A7-46AD-9B0D-7E15A1D03F46}"/>
                  </a:ext>
                </a:extLst>
              </p:cNvPr>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8" name="Rectangle 33">
                <a:extLst>
                  <a:ext uri="{FF2B5EF4-FFF2-40B4-BE49-F238E27FC236}">
                    <a16:creationId xmlns:a16="http://schemas.microsoft.com/office/drawing/2014/main" id="{988B3F86-1359-45DA-A604-1482F98C8AD0}"/>
                  </a:ext>
                </a:extLst>
              </p:cNvPr>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39" name="Rectangle 34">
                <a:extLst>
                  <a:ext uri="{FF2B5EF4-FFF2-40B4-BE49-F238E27FC236}">
                    <a16:creationId xmlns:a16="http://schemas.microsoft.com/office/drawing/2014/main" id="{306BA5AD-F4B7-4A6B-8EF5-BD0D46006CC2}"/>
                  </a:ext>
                </a:extLst>
              </p:cNvPr>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0" name="Rectangle 35">
                <a:extLst>
                  <a:ext uri="{FF2B5EF4-FFF2-40B4-BE49-F238E27FC236}">
                    <a16:creationId xmlns:a16="http://schemas.microsoft.com/office/drawing/2014/main" id="{50C56D61-15D7-4F96-B67F-378FA5C4A4AB}"/>
                  </a:ext>
                </a:extLst>
              </p:cNvPr>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1" name="Rectangle 36">
                <a:extLst>
                  <a:ext uri="{FF2B5EF4-FFF2-40B4-BE49-F238E27FC236}">
                    <a16:creationId xmlns:a16="http://schemas.microsoft.com/office/drawing/2014/main" id="{422CDA5D-52E8-4FD7-8490-38274688C5EC}"/>
                  </a:ext>
                </a:extLst>
              </p:cNvPr>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2" name="Rectangle 37">
                <a:extLst>
                  <a:ext uri="{FF2B5EF4-FFF2-40B4-BE49-F238E27FC236}">
                    <a16:creationId xmlns:a16="http://schemas.microsoft.com/office/drawing/2014/main" id="{E2B7BC02-0D96-44C2-AE56-2B4889FA3EBA}"/>
                  </a:ext>
                </a:extLst>
              </p:cNvPr>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3" name="Rectangle 38">
                <a:extLst>
                  <a:ext uri="{FF2B5EF4-FFF2-40B4-BE49-F238E27FC236}">
                    <a16:creationId xmlns:a16="http://schemas.microsoft.com/office/drawing/2014/main" id="{48003608-E6AB-4A5B-9774-0D3F5E03B485}"/>
                  </a:ext>
                </a:extLst>
              </p:cNvPr>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4" name="Rectangle 39">
                <a:extLst>
                  <a:ext uri="{FF2B5EF4-FFF2-40B4-BE49-F238E27FC236}">
                    <a16:creationId xmlns:a16="http://schemas.microsoft.com/office/drawing/2014/main" id="{B57FEFA1-F51F-4A86-BBF5-C3C105082225}"/>
                  </a:ext>
                </a:extLst>
              </p:cNvPr>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5" name="Rectangle 40">
                <a:extLst>
                  <a:ext uri="{FF2B5EF4-FFF2-40B4-BE49-F238E27FC236}">
                    <a16:creationId xmlns:a16="http://schemas.microsoft.com/office/drawing/2014/main" id="{F7DD2551-5845-4790-A7AD-9152E2758595}"/>
                  </a:ext>
                </a:extLst>
              </p:cNvPr>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6" name="Rectangle 41">
                <a:extLst>
                  <a:ext uri="{FF2B5EF4-FFF2-40B4-BE49-F238E27FC236}">
                    <a16:creationId xmlns:a16="http://schemas.microsoft.com/office/drawing/2014/main" id="{88F96395-E5B6-454A-AB69-71B7BA5CD9C5}"/>
                  </a:ext>
                </a:extLst>
              </p:cNvPr>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7" name="Rectangle 42">
                <a:extLst>
                  <a:ext uri="{FF2B5EF4-FFF2-40B4-BE49-F238E27FC236}">
                    <a16:creationId xmlns:a16="http://schemas.microsoft.com/office/drawing/2014/main" id="{2DF2D81F-D683-4875-83F7-D600D14CAF9A}"/>
                  </a:ext>
                </a:extLst>
              </p:cNvPr>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8" name="Rectangle 43">
                <a:extLst>
                  <a:ext uri="{FF2B5EF4-FFF2-40B4-BE49-F238E27FC236}">
                    <a16:creationId xmlns:a16="http://schemas.microsoft.com/office/drawing/2014/main" id="{3836F8E7-A0F7-42E5-8486-F7E00420129F}"/>
                  </a:ext>
                </a:extLst>
              </p:cNvPr>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49" name="Rectangle 44">
                <a:extLst>
                  <a:ext uri="{FF2B5EF4-FFF2-40B4-BE49-F238E27FC236}">
                    <a16:creationId xmlns:a16="http://schemas.microsoft.com/office/drawing/2014/main" id="{76A2B179-9D5A-44F1-86BF-1B97FA2F4E26}"/>
                  </a:ext>
                </a:extLst>
              </p:cNvPr>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0" name="Rectangle 45">
                <a:extLst>
                  <a:ext uri="{FF2B5EF4-FFF2-40B4-BE49-F238E27FC236}">
                    <a16:creationId xmlns:a16="http://schemas.microsoft.com/office/drawing/2014/main" id="{BAC34B30-2EBD-46CA-B56D-B33EFB31CE0C}"/>
                  </a:ext>
                </a:extLst>
              </p:cNvPr>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1" name="Rectangle 46">
                <a:extLst>
                  <a:ext uri="{FF2B5EF4-FFF2-40B4-BE49-F238E27FC236}">
                    <a16:creationId xmlns:a16="http://schemas.microsoft.com/office/drawing/2014/main" id="{A0AA2A32-38A2-46C3-884D-90B1CF5C53CC}"/>
                  </a:ext>
                </a:extLst>
              </p:cNvPr>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2" name="Rectangle 47">
                <a:extLst>
                  <a:ext uri="{FF2B5EF4-FFF2-40B4-BE49-F238E27FC236}">
                    <a16:creationId xmlns:a16="http://schemas.microsoft.com/office/drawing/2014/main" id="{1D7CDD7E-A278-4564-8D23-839660D3FC95}"/>
                  </a:ext>
                </a:extLst>
              </p:cNvPr>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3" name="Rectangle 48">
                <a:extLst>
                  <a:ext uri="{FF2B5EF4-FFF2-40B4-BE49-F238E27FC236}">
                    <a16:creationId xmlns:a16="http://schemas.microsoft.com/office/drawing/2014/main" id="{CF6652D3-E021-43DE-96F7-C43E82B9539F}"/>
                  </a:ext>
                </a:extLst>
              </p:cNvPr>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4" name="Rectangle 49">
                <a:extLst>
                  <a:ext uri="{FF2B5EF4-FFF2-40B4-BE49-F238E27FC236}">
                    <a16:creationId xmlns:a16="http://schemas.microsoft.com/office/drawing/2014/main" id="{4350C68C-7B3E-400B-9B5E-A5E1B435A355}"/>
                  </a:ext>
                </a:extLst>
              </p:cNvPr>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5" name="Rectangle 50">
                <a:extLst>
                  <a:ext uri="{FF2B5EF4-FFF2-40B4-BE49-F238E27FC236}">
                    <a16:creationId xmlns:a16="http://schemas.microsoft.com/office/drawing/2014/main" id="{9E88A34F-14B5-4268-91ED-BC3AB04E583D}"/>
                  </a:ext>
                </a:extLst>
              </p:cNvPr>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6" name="Rectangle 51">
                <a:extLst>
                  <a:ext uri="{FF2B5EF4-FFF2-40B4-BE49-F238E27FC236}">
                    <a16:creationId xmlns:a16="http://schemas.microsoft.com/office/drawing/2014/main" id="{4FE796E7-A767-4BC1-B183-5FAF54F6BEEE}"/>
                  </a:ext>
                </a:extLst>
              </p:cNvPr>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7" name="Rectangle 52">
                <a:extLst>
                  <a:ext uri="{FF2B5EF4-FFF2-40B4-BE49-F238E27FC236}">
                    <a16:creationId xmlns:a16="http://schemas.microsoft.com/office/drawing/2014/main" id="{3DE1D2F5-82B2-4EDE-A88B-76EE31AAE897}"/>
                  </a:ext>
                </a:extLst>
              </p:cNvPr>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8" name="Rectangle 53">
                <a:extLst>
                  <a:ext uri="{FF2B5EF4-FFF2-40B4-BE49-F238E27FC236}">
                    <a16:creationId xmlns:a16="http://schemas.microsoft.com/office/drawing/2014/main" id="{F46C0A04-92DC-422A-B266-8DF88E837EA4}"/>
                  </a:ext>
                </a:extLst>
              </p:cNvPr>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59" name="Rectangle 54">
                <a:extLst>
                  <a:ext uri="{FF2B5EF4-FFF2-40B4-BE49-F238E27FC236}">
                    <a16:creationId xmlns:a16="http://schemas.microsoft.com/office/drawing/2014/main" id="{E3845A3B-C5F8-4AB6-963F-9DE5A510CBC8}"/>
                  </a:ext>
                </a:extLst>
              </p:cNvPr>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0" name="Rectangle 55">
                <a:extLst>
                  <a:ext uri="{FF2B5EF4-FFF2-40B4-BE49-F238E27FC236}">
                    <a16:creationId xmlns:a16="http://schemas.microsoft.com/office/drawing/2014/main" id="{A85F852C-2E58-4B45-9BB5-020C6F0FE369}"/>
                  </a:ext>
                </a:extLst>
              </p:cNvPr>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1" name="Rectangle 56">
                <a:extLst>
                  <a:ext uri="{FF2B5EF4-FFF2-40B4-BE49-F238E27FC236}">
                    <a16:creationId xmlns:a16="http://schemas.microsoft.com/office/drawing/2014/main" id="{752D5D4A-9DF0-4921-BAE2-54817E88ED9A}"/>
                  </a:ext>
                </a:extLst>
              </p:cNvPr>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2" name="Rectangle 57">
                <a:extLst>
                  <a:ext uri="{FF2B5EF4-FFF2-40B4-BE49-F238E27FC236}">
                    <a16:creationId xmlns:a16="http://schemas.microsoft.com/office/drawing/2014/main" id="{A3276E7E-ACC1-4C95-B1E9-16ADDEA4D872}"/>
                  </a:ext>
                </a:extLst>
              </p:cNvPr>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3" name="Rectangle 58">
                <a:extLst>
                  <a:ext uri="{FF2B5EF4-FFF2-40B4-BE49-F238E27FC236}">
                    <a16:creationId xmlns:a16="http://schemas.microsoft.com/office/drawing/2014/main" id="{9BA8F9C9-4ACB-415C-AD8C-53B6310D0308}"/>
                  </a:ext>
                </a:extLst>
              </p:cNvPr>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4" name="Rectangle 59">
                <a:extLst>
                  <a:ext uri="{FF2B5EF4-FFF2-40B4-BE49-F238E27FC236}">
                    <a16:creationId xmlns:a16="http://schemas.microsoft.com/office/drawing/2014/main" id="{3DAAC97B-361E-413D-B046-A4AE9F7E7B63}"/>
                  </a:ext>
                </a:extLst>
              </p:cNvPr>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5" name="Rectangle 60">
                <a:extLst>
                  <a:ext uri="{FF2B5EF4-FFF2-40B4-BE49-F238E27FC236}">
                    <a16:creationId xmlns:a16="http://schemas.microsoft.com/office/drawing/2014/main" id="{FB56B317-D308-4A12-8DEC-8E06A91E2CF9}"/>
                  </a:ext>
                </a:extLst>
              </p:cNvPr>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6" name="Rectangle 61">
                <a:extLst>
                  <a:ext uri="{FF2B5EF4-FFF2-40B4-BE49-F238E27FC236}">
                    <a16:creationId xmlns:a16="http://schemas.microsoft.com/office/drawing/2014/main" id="{54F4F383-4EB7-47E7-AD97-93FA3E341992}"/>
                  </a:ext>
                </a:extLst>
              </p:cNvPr>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sp>
            <p:nvSpPr>
              <p:cNvPr id="67" name="Rectangle 62">
                <a:extLst>
                  <a:ext uri="{FF2B5EF4-FFF2-40B4-BE49-F238E27FC236}">
                    <a16:creationId xmlns:a16="http://schemas.microsoft.com/office/drawing/2014/main" id="{1C814360-6161-41EF-8579-8CDE968411FC}"/>
                  </a:ext>
                </a:extLst>
              </p:cNvPr>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fr-FR" sz="1900">
                  <a:ea typeface="Times New Roman (Arabic)" charset="0"/>
                </a:endParaRPr>
              </a:p>
            </p:txBody>
          </p:sp>
        </p:grpSp>
        <p:sp>
          <p:nvSpPr>
            <p:cNvPr id="6" name="Rectangle 63">
              <a:extLst>
                <a:ext uri="{FF2B5EF4-FFF2-40B4-BE49-F238E27FC236}">
                  <a16:creationId xmlns:a16="http://schemas.microsoft.com/office/drawing/2014/main" id="{C18D6B05-A2B8-4A4C-BAB4-27D8C2AD832B}"/>
                </a:ext>
              </a:extLst>
            </p:cNvPr>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fr-FR" sz="1900">
                <a:ea typeface="Times New Roman (Arabic)" charset="0"/>
              </a:endParaRPr>
            </a:p>
          </p:txBody>
        </p:sp>
        <p:sp>
          <p:nvSpPr>
            <p:cNvPr id="7" name="Rectangle 64">
              <a:extLst>
                <a:ext uri="{FF2B5EF4-FFF2-40B4-BE49-F238E27FC236}">
                  <a16:creationId xmlns:a16="http://schemas.microsoft.com/office/drawing/2014/main" id="{7B1646F1-DCD8-49D7-9946-073AE2053E42}"/>
                </a:ext>
              </a:extLst>
            </p:cNvPr>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fr-FR" sz="1900">
                <a:ea typeface="Times New Roman (Arabic)" charset="0"/>
              </a:endParaRPr>
            </a:p>
          </p:txBody>
        </p:sp>
      </p:grpSp>
      <p:sp>
        <p:nvSpPr>
          <p:cNvPr id="68" name="Rectangle 65">
            <a:extLst>
              <a:ext uri="{FF2B5EF4-FFF2-40B4-BE49-F238E27FC236}">
                <a16:creationId xmlns:a16="http://schemas.microsoft.com/office/drawing/2014/main" id="{0EF2BB27-FDEF-47B6-B0AB-E92A1662A019}"/>
              </a:ext>
            </a:extLst>
          </p:cNvPr>
          <p:cNvSpPr>
            <a:spLocks noChangeArrowheads="1"/>
          </p:cNvSpPr>
          <p:nvPr/>
        </p:nvSpPr>
        <p:spPr bwMode="auto">
          <a:xfrm>
            <a:off x="4673601" y="2590800"/>
            <a:ext cx="6523567" cy="76200"/>
          </a:xfrm>
          <a:prstGeom prst="rect">
            <a:avLst/>
          </a:prstGeom>
          <a:solidFill>
            <a:schemeClr val="hlink">
              <a:alpha val="50000"/>
            </a:schemeClr>
          </a:solidFill>
          <a:ln w="9525">
            <a:noFill/>
            <a:miter lim="800000"/>
            <a:headEnd/>
            <a:tailEnd/>
          </a:ln>
          <a:effectLst/>
        </p:spPr>
        <p:txBody>
          <a:bodyPr wrap="none" anchor="ctr"/>
          <a:lstStyle/>
          <a:p>
            <a:pPr rtl="0">
              <a:defRPr/>
            </a:pPr>
            <a:endParaRPr kumimoji="1" lang="fr-FR" sz="1900">
              <a:ea typeface="Times New Roman (Arabic)" charset="0"/>
            </a:endParaRPr>
          </a:p>
        </p:txBody>
      </p:sp>
      <p:sp>
        <p:nvSpPr>
          <p:cNvPr id="54338" name="Rectangle 66"/>
          <p:cNvSpPr>
            <a:spLocks noGrp="1" noChangeArrowheads="1"/>
          </p:cNvSpPr>
          <p:nvPr>
            <p:ph type="ctrTitle" sz="quarter"/>
          </p:nvPr>
        </p:nvSpPr>
        <p:spPr>
          <a:xfrm>
            <a:off x="1039285" y="1766888"/>
            <a:ext cx="10238316" cy="762000"/>
          </a:xfrm>
        </p:spPr>
        <p:txBody>
          <a:bodyPr/>
          <a:lstStyle>
            <a:lvl1pPr algn="r">
              <a:defRPr/>
            </a:lvl1pPr>
          </a:lstStyle>
          <a:p>
            <a:r>
              <a:rPr lang="ar-SA"/>
              <a:t>انقر لتحرير نمط العنوان الرئيسي</a:t>
            </a:r>
          </a:p>
        </p:txBody>
      </p:sp>
      <p:sp>
        <p:nvSpPr>
          <p:cNvPr id="54339" name="Rectangle 67"/>
          <p:cNvSpPr>
            <a:spLocks noGrp="1" noChangeArrowheads="1"/>
          </p:cNvSpPr>
          <p:nvPr>
            <p:ph type="subTitle" sz="quarter" idx="1"/>
          </p:nvPr>
        </p:nvSpPr>
        <p:spPr>
          <a:xfrm>
            <a:off x="5361517" y="2860676"/>
            <a:ext cx="5916083" cy="3114675"/>
          </a:xfrm>
        </p:spPr>
        <p:txBody>
          <a:bodyPr/>
          <a:lstStyle>
            <a:lvl1pPr marL="0" indent="0">
              <a:buFont typeface="Wingdings" pitchFamily="2" charset="2"/>
              <a:buNone/>
              <a:defRPr/>
            </a:lvl1pPr>
          </a:lstStyle>
          <a:p>
            <a:r>
              <a:rPr lang="ar-SA"/>
              <a:t>انقر لتحرير نمط العنوان الثانوي الرئيسي</a:t>
            </a:r>
          </a:p>
        </p:txBody>
      </p:sp>
      <p:sp>
        <p:nvSpPr>
          <p:cNvPr id="69" name="Espace réservé de la date 68">
            <a:extLst>
              <a:ext uri="{FF2B5EF4-FFF2-40B4-BE49-F238E27FC236}">
                <a16:creationId xmlns:a16="http://schemas.microsoft.com/office/drawing/2014/main" id="{EE015EF7-A615-42F7-9BBC-A5383DB07D3F}"/>
              </a:ext>
            </a:extLst>
          </p:cNvPr>
          <p:cNvSpPr>
            <a:spLocks noGrp="1" noChangeArrowheads="1"/>
          </p:cNvSpPr>
          <p:nvPr>
            <p:ph type="dt" sz="quarter" idx="10"/>
          </p:nvPr>
        </p:nvSpPr>
        <p:spPr>
          <a:xfrm>
            <a:off x="914400" y="6248400"/>
            <a:ext cx="2540000" cy="457200"/>
          </a:xfrm>
        </p:spPr>
        <p:txBody>
          <a:bodyPr/>
          <a:lstStyle>
            <a:lvl1pPr>
              <a:defRPr/>
            </a:lvl1pPr>
          </a:lstStyle>
          <a:p>
            <a:pPr>
              <a:defRPr/>
            </a:pPr>
            <a:endParaRPr lang="en-US"/>
          </a:p>
        </p:txBody>
      </p:sp>
      <p:sp>
        <p:nvSpPr>
          <p:cNvPr id="70" name="Espace réservé du pied de page 69">
            <a:extLst>
              <a:ext uri="{FF2B5EF4-FFF2-40B4-BE49-F238E27FC236}">
                <a16:creationId xmlns:a16="http://schemas.microsoft.com/office/drawing/2014/main" id="{8060738A-5179-4216-BA27-360E092FDD7C}"/>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fr-FR"/>
          </a:p>
        </p:txBody>
      </p:sp>
      <p:sp>
        <p:nvSpPr>
          <p:cNvPr id="71" name="Espace réservé du numéro de diapositive 70">
            <a:extLst>
              <a:ext uri="{FF2B5EF4-FFF2-40B4-BE49-F238E27FC236}">
                <a16:creationId xmlns:a16="http://schemas.microsoft.com/office/drawing/2014/main" id="{DC8CF355-3A52-4341-A998-9568F25A971D}"/>
              </a:ext>
            </a:extLst>
          </p:cNvPr>
          <p:cNvSpPr>
            <a:spLocks noGrp="1" noChangeArrowheads="1"/>
          </p:cNvSpPr>
          <p:nvPr>
            <p:ph type="sldNum" sz="quarter" idx="12"/>
          </p:nvPr>
        </p:nvSpPr>
        <p:spPr>
          <a:xfrm>
            <a:off x="8737600" y="6248400"/>
            <a:ext cx="2540000" cy="457200"/>
          </a:xfrm>
        </p:spPr>
        <p:txBody>
          <a:bodyPr/>
          <a:lstStyle>
            <a:lvl1pPr>
              <a:defRPr/>
            </a:lvl1pPr>
          </a:lstStyle>
          <a:p>
            <a:fld id="{7B5FDC20-BC19-4F81-B014-C9FE38BFB7E3}" type="slidenum">
              <a:rPr lang="en-US" altLang="fr-FR"/>
              <a:pPr/>
              <a:t>‹N°›</a:t>
            </a:fld>
            <a:endParaRPr lang="en-US" altLang="fr-FR"/>
          </a:p>
        </p:txBody>
      </p:sp>
    </p:spTree>
    <p:extLst>
      <p:ext uri="{BB962C8B-B14F-4D97-AF65-F5344CB8AC3E}">
        <p14:creationId xmlns:p14="http://schemas.microsoft.com/office/powerpoint/2010/main" val="306932682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2998B01A-4217-46A8-8EB2-1245945B79D2}"/>
              </a:ext>
            </a:extLst>
          </p:cNvPr>
          <p:cNvSpPr>
            <a:spLocks noGrp="1"/>
          </p:cNvSpPr>
          <p:nvPr>
            <p:ph type="dt" sz="half" idx="10"/>
          </p:nvPr>
        </p:nvSpPr>
        <p:spPr/>
        <p:txBody>
          <a:bodyPr/>
          <a:lstStyle>
            <a:lvl1pPr>
              <a:defRPr/>
            </a:lvl1pPr>
          </a:lstStyle>
          <a:p>
            <a:pPr>
              <a:defRPr/>
            </a:pPr>
            <a:fld id="{B5F5400D-9E02-4394-87D2-A8BA0E1C80A2}" type="datetimeFigureOut">
              <a:rPr lang="fr-FR"/>
              <a:pPr>
                <a:defRPr/>
              </a:pPr>
              <a:t>18/11/2021</a:t>
            </a:fld>
            <a:endParaRPr lang="fr-FR"/>
          </a:p>
        </p:txBody>
      </p:sp>
      <p:sp>
        <p:nvSpPr>
          <p:cNvPr id="6" name="Espace réservé du pied de page 4">
            <a:extLst>
              <a:ext uri="{FF2B5EF4-FFF2-40B4-BE49-F238E27FC236}">
                <a16:creationId xmlns:a16="http://schemas.microsoft.com/office/drawing/2014/main" id="{899AAFD3-9443-423B-A729-4F4F8E15AAE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987FCF2-7BB1-4DD8-8662-36EF6B86BA1D}"/>
              </a:ext>
            </a:extLst>
          </p:cNvPr>
          <p:cNvSpPr>
            <a:spLocks noGrp="1"/>
          </p:cNvSpPr>
          <p:nvPr>
            <p:ph type="sldNum" sz="quarter" idx="12"/>
          </p:nvPr>
        </p:nvSpPr>
        <p:spPr/>
        <p:txBody>
          <a:bodyPr/>
          <a:lstStyle>
            <a:lvl1pPr>
              <a:defRPr/>
            </a:lvl1pPr>
          </a:lstStyle>
          <a:p>
            <a:pPr>
              <a:defRPr/>
            </a:pPr>
            <a:fld id="{16C4E3B1-B1FA-4884-8112-0CAE31686559}" type="slidenum">
              <a:rPr lang="fr-FR" altLang="fr-FR"/>
              <a:pPr>
                <a:defRPr/>
              </a:pPr>
              <a:t>‹N°›</a:t>
            </a:fld>
            <a:endParaRPr lang="fr-FR" altLang="fr-FR"/>
          </a:p>
        </p:txBody>
      </p:sp>
    </p:spTree>
    <p:extLst>
      <p:ext uri="{BB962C8B-B14F-4D97-AF65-F5344CB8AC3E}">
        <p14:creationId xmlns:p14="http://schemas.microsoft.com/office/powerpoint/2010/main" val="35505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5440" y="182245"/>
            <a:ext cx="11521440" cy="720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ar-DZ" dirty="0"/>
              <a:t>عنوان الفقرة</a:t>
            </a:r>
            <a:endParaRPr lang="fr-FR" dirty="0"/>
          </a:p>
        </p:txBody>
      </p:sp>
      <p:sp>
        <p:nvSpPr>
          <p:cNvPr id="1027" name="Espace réservé du texte 2"/>
          <p:cNvSpPr>
            <a:spLocks noGrp="1"/>
          </p:cNvSpPr>
          <p:nvPr>
            <p:ph type="body" idx="1"/>
          </p:nvPr>
        </p:nvSpPr>
        <p:spPr bwMode="auto">
          <a:xfrm>
            <a:off x="330200" y="1114425"/>
            <a:ext cx="11520000" cy="504000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fr-FR" dirty="0"/>
              <a:t> </a:t>
            </a:r>
            <a:r>
              <a:rPr lang="ar-DZ" dirty="0"/>
              <a:t>المستوى الأول</a:t>
            </a:r>
            <a:endParaRPr lang="fr-FR" dirty="0"/>
          </a:p>
          <a:p>
            <a:pPr lvl="1"/>
            <a:r>
              <a:rPr lang="fr-FR" dirty="0"/>
              <a:t> </a:t>
            </a:r>
            <a:r>
              <a:rPr lang="ar-DZ" dirty="0"/>
              <a:t>المستوى </a:t>
            </a:r>
            <a:r>
              <a:rPr lang="ar-DZ" dirty="0" err="1"/>
              <a:t>التاني</a:t>
            </a:r>
            <a:endParaRPr lang="fr-FR" dirty="0"/>
          </a:p>
          <a:p>
            <a:pPr lvl="2"/>
            <a:r>
              <a:rPr lang="fr-FR" dirty="0"/>
              <a:t> </a:t>
            </a:r>
            <a:r>
              <a:rPr lang="ar-DZ" dirty="0"/>
              <a:t>المستوى الثالث</a:t>
            </a:r>
            <a:endParaRPr lang="fr-FR" dirty="0"/>
          </a:p>
          <a:p>
            <a:pPr lvl="3"/>
            <a:r>
              <a:rPr lang="ar-DZ" dirty="0"/>
              <a:t>المستوي الرابع</a:t>
            </a:r>
            <a:endParaRPr lang="fr-FR" dirty="0"/>
          </a:p>
          <a:p>
            <a:pPr lvl="4"/>
            <a:r>
              <a:rPr lang="ar-DZ" dirty="0"/>
              <a:t>المستوى الخامس</a:t>
            </a:r>
            <a:endParaRPr lang="fr-FR" dirty="0"/>
          </a:p>
        </p:txBody>
      </p:sp>
      <p:sp>
        <p:nvSpPr>
          <p:cNvPr id="5" name="Espace réservé du pied de page 4"/>
          <p:cNvSpPr>
            <a:spLocks noGrp="1"/>
          </p:cNvSpPr>
          <p:nvPr>
            <p:ph type="ftr" sz="quarter" idx="3"/>
          </p:nvPr>
        </p:nvSpPr>
        <p:spPr>
          <a:xfrm>
            <a:off x="2142533" y="6384962"/>
            <a:ext cx="8640000" cy="360000"/>
          </a:xfrm>
          <a:prstGeom prst="rect">
            <a:avLst/>
          </a:prstGeom>
        </p:spPr>
        <p:txBody>
          <a:bodyPr vert="horz" lIns="91438" tIns="45719" rIns="91438" bIns="45719" rtlCol="0" anchor="ctr"/>
          <a:lstStyle>
            <a:lvl1pPr algn="l" defTabSz="914377" fontAlgn="auto">
              <a:spcBef>
                <a:spcPts val="0"/>
              </a:spcBef>
              <a:spcAft>
                <a:spcPts val="0"/>
              </a:spcAft>
              <a:defRPr sz="1400" smtClean="0">
                <a:solidFill>
                  <a:schemeClr val="accent4">
                    <a:lumMod val="50000"/>
                  </a:schemeClr>
                </a:solidFill>
                <a:latin typeface="+mn-lt"/>
                <a:cs typeface="+mn-cs"/>
              </a:defRPr>
            </a:lvl1pPr>
          </a:lstStyle>
          <a:p>
            <a:pPr>
              <a:defRPr/>
            </a:pPr>
            <a:r>
              <a:rPr lang="fr-FR"/>
              <a:t>L1_S1_SM_Mat.3_C01/15</a:t>
            </a:r>
            <a:endParaRPr lang="fr-FR" dirty="0"/>
          </a:p>
        </p:txBody>
      </p:sp>
      <p:sp>
        <p:nvSpPr>
          <p:cNvPr id="6" name="Espace réservé du numéro de diapositive 5"/>
          <p:cNvSpPr>
            <a:spLocks noGrp="1"/>
          </p:cNvSpPr>
          <p:nvPr>
            <p:ph type="sldNum" sz="quarter" idx="4"/>
          </p:nvPr>
        </p:nvSpPr>
        <p:spPr>
          <a:xfrm>
            <a:off x="109308" y="6384962"/>
            <a:ext cx="720000" cy="360000"/>
          </a:xfrm>
          <a:prstGeom prst="rect">
            <a:avLst/>
          </a:prstGeom>
        </p:spPr>
        <p:txBody>
          <a:bodyPr vert="horz" lIns="91438" tIns="45719" rIns="91438" bIns="45719" rtlCol="0" anchor="ctr"/>
          <a:lstStyle>
            <a:lvl1pPr algn="l" defTabSz="914377" rtl="1" fontAlgn="auto">
              <a:spcBef>
                <a:spcPts val="0"/>
              </a:spcBef>
              <a:spcAft>
                <a:spcPts val="0"/>
              </a:spcAft>
              <a:defRPr sz="2000" b="1" smtClean="0">
                <a:solidFill>
                  <a:srgbClr val="2B519F"/>
                </a:solidFill>
                <a:latin typeface="+mn-lt"/>
                <a:cs typeface="+mn-cs"/>
              </a:defRPr>
            </a:lvl1pPr>
          </a:lstStyle>
          <a:p>
            <a:pPr>
              <a:defRPr/>
            </a:pPr>
            <a:fld id="{01967481-7426-4579-AA5F-1A12ED5E9FE9}" type="slidenum">
              <a:rPr lang="fr-FR" smtClean="0"/>
              <a:pPr>
                <a:defRPr/>
              </a:pPr>
              <a:t>‹N°›</a:t>
            </a:fld>
            <a:endParaRPr lang="fr-FR" dirty="0"/>
          </a:p>
        </p:txBody>
      </p:sp>
    </p:spTree>
    <p:extLst>
      <p:ext uri="{BB962C8B-B14F-4D97-AF65-F5344CB8AC3E}">
        <p14:creationId xmlns:p14="http://schemas.microsoft.com/office/powerpoint/2010/main" val="257914647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5" r:id="rId4"/>
    <p:sldLayoutId id="2147483707" r:id="rId5"/>
    <p:sldLayoutId id="2147483708" r:id="rId6"/>
    <p:sldLayoutId id="2147483709" r:id="rId7"/>
    <p:sldLayoutId id="2147483710" r:id="rId8"/>
  </p:sldLayoutIdLst>
  <p:hf hdr="0" dt="0"/>
  <p:txStyles>
    <p:titleStyle>
      <a:lvl1pPr algn="r" defTabSz="912813" rtl="1" fontAlgn="base">
        <a:lnSpc>
          <a:spcPct val="90000"/>
        </a:lnSpc>
        <a:spcBef>
          <a:spcPct val="0"/>
        </a:spcBef>
        <a:spcAft>
          <a:spcPct val="0"/>
        </a:spcAft>
        <a:defRPr sz="2800" b="1" kern="1200">
          <a:solidFill>
            <a:srgbClr val="C00000"/>
          </a:solidFill>
          <a:latin typeface="+mn-lt"/>
          <a:ea typeface="+mj-ea"/>
          <a:cs typeface="+mj-cs"/>
        </a:defRPr>
      </a:lvl1pPr>
      <a:lvl2pPr algn="l" defTabSz="912813" rtl="0" fontAlgn="base">
        <a:lnSpc>
          <a:spcPct val="90000"/>
        </a:lnSpc>
        <a:spcBef>
          <a:spcPct val="0"/>
        </a:spcBef>
        <a:spcAft>
          <a:spcPct val="0"/>
        </a:spcAft>
        <a:defRPr sz="4400">
          <a:solidFill>
            <a:schemeClr val="tx1"/>
          </a:solidFill>
          <a:latin typeface="Calibri Light"/>
        </a:defRPr>
      </a:lvl2pPr>
      <a:lvl3pPr algn="l" defTabSz="912813" rtl="0" fontAlgn="base">
        <a:lnSpc>
          <a:spcPct val="90000"/>
        </a:lnSpc>
        <a:spcBef>
          <a:spcPct val="0"/>
        </a:spcBef>
        <a:spcAft>
          <a:spcPct val="0"/>
        </a:spcAft>
        <a:defRPr sz="4400">
          <a:solidFill>
            <a:schemeClr val="tx1"/>
          </a:solidFill>
          <a:latin typeface="Calibri Light"/>
        </a:defRPr>
      </a:lvl3pPr>
      <a:lvl4pPr algn="l" defTabSz="912813" rtl="0" fontAlgn="base">
        <a:lnSpc>
          <a:spcPct val="90000"/>
        </a:lnSpc>
        <a:spcBef>
          <a:spcPct val="0"/>
        </a:spcBef>
        <a:spcAft>
          <a:spcPct val="0"/>
        </a:spcAft>
        <a:defRPr sz="4400">
          <a:solidFill>
            <a:schemeClr val="tx1"/>
          </a:solidFill>
          <a:latin typeface="Calibri Light"/>
        </a:defRPr>
      </a:lvl4pPr>
      <a:lvl5pPr algn="l" defTabSz="912813" rtl="0" fontAlgn="base">
        <a:lnSpc>
          <a:spcPct val="90000"/>
        </a:lnSpc>
        <a:spcBef>
          <a:spcPct val="0"/>
        </a:spcBef>
        <a:spcAft>
          <a:spcPct val="0"/>
        </a:spcAft>
        <a:defRPr sz="4400">
          <a:solidFill>
            <a:schemeClr val="tx1"/>
          </a:solidFill>
          <a:latin typeface="Calibri Light"/>
        </a:defRPr>
      </a:lvl5pPr>
      <a:lvl6pPr marL="457200" algn="l" defTabSz="912813" rtl="0" fontAlgn="base">
        <a:lnSpc>
          <a:spcPct val="90000"/>
        </a:lnSpc>
        <a:spcBef>
          <a:spcPct val="0"/>
        </a:spcBef>
        <a:spcAft>
          <a:spcPct val="0"/>
        </a:spcAft>
        <a:defRPr sz="4400">
          <a:solidFill>
            <a:schemeClr val="tx1"/>
          </a:solidFill>
          <a:latin typeface="Calibri Light"/>
        </a:defRPr>
      </a:lvl6pPr>
      <a:lvl7pPr marL="914400" algn="l" defTabSz="912813" rtl="0" fontAlgn="base">
        <a:lnSpc>
          <a:spcPct val="90000"/>
        </a:lnSpc>
        <a:spcBef>
          <a:spcPct val="0"/>
        </a:spcBef>
        <a:spcAft>
          <a:spcPct val="0"/>
        </a:spcAft>
        <a:defRPr sz="4400">
          <a:solidFill>
            <a:schemeClr val="tx1"/>
          </a:solidFill>
          <a:latin typeface="Calibri Light"/>
        </a:defRPr>
      </a:lvl7pPr>
      <a:lvl8pPr marL="1371600" algn="l" defTabSz="912813" rtl="0" fontAlgn="base">
        <a:lnSpc>
          <a:spcPct val="90000"/>
        </a:lnSpc>
        <a:spcBef>
          <a:spcPct val="0"/>
        </a:spcBef>
        <a:spcAft>
          <a:spcPct val="0"/>
        </a:spcAft>
        <a:defRPr sz="4400">
          <a:solidFill>
            <a:schemeClr val="tx1"/>
          </a:solidFill>
          <a:latin typeface="Calibri Light"/>
        </a:defRPr>
      </a:lvl8pPr>
      <a:lvl9pPr marL="1828800" algn="l" defTabSz="912813" rtl="0" fontAlgn="base">
        <a:lnSpc>
          <a:spcPct val="90000"/>
        </a:lnSpc>
        <a:spcBef>
          <a:spcPct val="0"/>
        </a:spcBef>
        <a:spcAft>
          <a:spcPct val="0"/>
        </a:spcAft>
        <a:defRPr sz="4400">
          <a:solidFill>
            <a:schemeClr val="tx1"/>
          </a:solidFill>
          <a:latin typeface="Calibri Light"/>
        </a:defRPr>
      </a:lvl9pPr>
    </p:titleStyle>
    <p:body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onedrive.live.com/" TargetMode="External"/><Relationship Id="rId7" Type="http://schemas.openxmlformats.org/officeDocument/2006/relationships/hyperlink" Target="http://www.mmlkty.com/vb/redirect-to/?redirect=http%3A%2F%2Fwww.mild-kw.net%2F" TargetMode="External"/><Relationship Id="rId2" Type="http://schemas.openxmlformats.org/officeDocument/2006/relationships/hyperlink" Target="http://www.univ-oran2.dz/Elearn/login/?lang=fr" TargetMode="External"/><Relationship Id="rId1" Type="http://schemas.openxmlformats.org/officeDocument/2006/relationships/slideLayout" Target="../slideLayouts/slideLayout4.xml"/><Relationship Id="rId6" Type="http://schemas.openxmlformats.org/officeDocument/2006/relationships/hyperlink" Target="http://mild.gov.kw/ar/Library" TargetMode="External"/><Relationship Id="rId5" Type="http://schemas.openxmlformats.org/officeDocument/2006/relationships/hyperlink" Target="https://union-geo-ar.com/%d8%a7%d9%84%d9%85%d8%ac%d9%84%d8%a7%d8%aa-%d8%a7%d9%84%d8%b9%d9%84%d9%85%d9%8a%d8%a9/" TargetMode="External"/><Relationship Id="rId4" Type="http://schemas.openxmlformats.org/officeDocument/2006/relationships/hyperlink" Target="http://www.iqraa.opu.dz/iqra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D8F76A0-8D37-4E42-A2E7-02CB2E89C134}"/>
              </a:ext>
            </a:extLst>
          </p:cNvPr>
          <p:cNvSpPr>
            <a:spLocks noGrp="1" noChangeArrowheads="1"/>
          </p:cNvSpPr>
          <p:nvPr>
            <p:ph type="body" idx="1"/>
          </p:nvPr>
        </p:nvSpPr>
        <p:spPr/>
        <p:txBody>
          <a:bodyPr/>
          <a:lstStyle/>
          <a:p>
            <a:pPr eaLnBrk="1" hangingPunct="1"/>
            <a:endParaRPr lang="en-US" altLang="fr-FR"/>
          </a:p>
        </p:txBody>
      </p:sp>
      <p:pic>
        <p:nvPicPr>
          <p:cNvPr id="4099" name="Picture 4" descr="flow_v_2_by_nuahs">
            <a:extLst>
              <a:ext uri="{FF2B5EF4-FFF2-40B4-BE49-F238E27FC236}">
                <a16:creationId xmlns:a16="http://schemas.microsoft.com/office/drawing/2014/main" id="{950A8210-DDC0-48DC-B5FF-BCD3CAC7F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910" y="61086"/>
            <a:ext cx="86756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البسملة%20متحركة">
            <a:extLst>
              <a:ext uri="{FF2B5EF4-FFF2-40B4-BE49-F238E27FC236}">
                <a16:creationId xmlns:a16="http://schemas.microsoft.com/office/drawing/2014/main" id="{121E9927-F20A-42C0-8ED8-09BB39F02A0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549276"/>
            <a:ext cx="85328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a:extLst>
              <a:ext uri="{FF2B5EF4-FFF2-40B4-BE49-F238E27FC236}">
                <a16:creationId xmlns:a16="http://schemas.microsoft.com/office/drawing/2014/main" id="{B3202559-950B-4478-AC2C-0E42AD532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026" y="5805489"/>
            <a:ext cx="1990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13">
            <a:extLst>
              <a:ext uri="{FF2B5EF4-FFF2-40B4-BE49-F238E27FC236}">
                <a16:creationId xmlns:a16="http://schemas.microsoft.com/office/drawing/2014/main" id="{2FA65A84-E630-40D4-A7FA-9CA6FDCA79A5}"/>
              </a:ext>
            </a:extLst>
          </p:cNvPr>
          <p:cNvPicPr>
            <a:picLocks noGrp="1" noChangeAspect="1" noChangeArrowheads="1"/>
          </p:cNvPicPr>
          <p:nvPr>
            <p:ph type="title"/>
          </p:nvPr>
        </p:nvPicPr>
        <p:blipFill>
          <a:blip r:embed="rId6">
            <a:extLst>
              <a:ext uri="{28A0092B-C50C-407E-A947-70E740481C1C}">
                <a14:useLocalDpi xmlns:a14="http://schemas.microsoft.com/office/drawing/2010/main" val="0"/>
              </a:ext>
            </a:extLst>
          </a:blip>
          <a:srcRect/>
          <a:stretch>
            <a:fillRect/>
          </a:stretch>
        </p:blipFill>
        <p:spPr>
          <a:xfrm>
            <a:off x="2351088" y="1"/>
            <a:ext cx="7993062" cy="836613"/>
          </a:xfrm>
          <a:noFill/>
        </p:spPr>
      </p:pic>
      <p:sp>
        <p:nvSpPr>
          <p:cNvPr id="4103" name="Rectangle 8">
            <a:extLst>
              <a:ext uri="{FF2B5EF4-FFF2-40B4-BE49-F238E27FC236}">
                <a16:creationId xmlns:a16="http://schemas.microsoft.com/office/drawing/2014/main" id="{C76D8733-4843-4BA2-B6DC-B3CEA162D30B}"/>
              </a:ext>
            </a:extLst>
          </p:cNvPr>
          <p:cNvSpPr>
            <a:spLocks noChangeArrowheads="1"/>
          </p:cNvSpPr>
          <p:nvPr/>
        </p:nvSpPr>
        <p:spPr bwMode="auto">
          <a:xfrm>
            <a:off x="1992313" y="3860800"/>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DZ" altLang="fr-FR" sz="6000" b="1">
                <a:cs typeface="AF_Unizah" pitchFamily="2" charset="0"/>
              </a:rPr>
              <a:t> </a:t>
            </a:r>
            <a:endParaRPr lang="fr-FR" altLang="fr-FR" sz="4800" b="1">
              <a:solidFill>
                <a:srgbClr val="FF00FF"/>
              </a:solidFill>
              <a:latin typeface="Times New Roman" panose="02020603050405020304" pitchFamily="18" charset="0"/>
              <a:cs typeface="Times New Roman" panose="02020603050405020304" pitchFamily="18" charset="0"/>
            </a:endParaRPr>
          </a:p>
        </p:txBody>
      </p:sp>
      <p:pic>
        <p:nvPicPr>
          <p:cNvPr id="4104" name="Picture 9" descr="spnglobe">
            <a:extLst>
              <a:ext uri="{FF2B5EF4-FFF2-40B4-BE49-F238E27FC236}">
                <a16:creationId xmlns:a16="http://schemas.microsoft.com/office/drawing/2014/main" id="{74D9CFE4-90BF-4315-AF45-03F479E7BD4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1"/>
            <a:ext cx="8239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itre 1">
            <a:extLst>
              <a:ext uri="{FF2B5EF4-FFF2-40B4-BE49-F238E27FC236}">
                <a16:creationId xmlns:a16="http://schemas.microsoft.com/office/drawing/2014/main" id="{4C7FC255-E1EA-496C-AEF0-751AA3762675}"/>
              </a:ext>
            </a:extLst>
          </p:cNvPr>
          <p:cNvSpPr txBox="1">
            <a:spLocks noChangeArrowheads="1"/>
          </p:cNvSpPr>
          <p:nvPr/>
        </p:nvSpPr>
        <p:spPr bwMode="auto">
          <a:xfrm>
            <a:off x="3000375" y="4643439"/>
            <a:ext cx="6470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fr-FR" altLang="fr-FR" sz="3600" b="1">
                <a:latin typeface="Times New Roman" panose="02020603050405020304" pitchFamily="18" charset="0"/>
                <a:ea typeface="SimSun" panose="02010600030101010101" pitchFamily="2" charset="-122"/>
                <a:cs typeface="Times New Roman" panose="02020603050405020304" pitchFamily="18" charset="0"/>
              </a:rPr>
              <a:t>Von  Thùnen</a:t>
            </a:r>
            <a:r>
              <a:rPr lang="ar-DZ" altLang="fr-FR" sz="3600" b="1">
                <a:latin typeface="Times New Roman" panose="02020603050405020304" pitchFamily="18" charset="0"/>
                <a:ea typeface="SimSun" panose="02010600030101010101" pitchFamily="2" charset="-122"/>
                <a:cs typeface="Times New Roman" panose="02020603050405020304" pitchFamily="18" charset="0"/>
              </a:rPr>
              <a:t> نظرية فون تونن</a:t>
            </a:r>
            <a:endParaRPr lang="fr-FR" altLang="fr-FR" sz="3600" b="1">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3A73D7F-FBDB-41A7-A103-EB97194D91B8}"/>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0E6C4255-4891-4ADA-9EC6-7A84F4F619E6}"/>
              </a:ext>
            </a:extLst>
          </p:cNvPr>
          <p:cNvSpPr>
            <a:spLocks noGrp="1"/>
          </p:cNvSpPr>
          <p:nvPr>
            <p:ph type="sldNum" sz="quarter" idx="12"/>
          </p:nvPr>
        </p:nvSpPr>
        <p:spPr/>
        <p:txBody>
          <a:bodyPr/>
          <a:lstStyle/>
          <a:p>
            <a:pPr>
              <a:defRPr/>
            </a:pPr>
            <a:fld id="{1ADBE258-EADB-486D-94BB-FBA9F4EABBD4}" type="slidenum">
              <a:rPr lang="fr-FR" altLang="fr-FR" smtClean="0"/>
              <a:pPr>
                <a:defRPr/>
              </a:pPr>
              <a:t>10</a:t>
            </a:fld>
            <a:endParaRPr lang="fr-FR" altLang="fr-FR"/>
          </a:p>
        </p:txBody>
      </p:sp>
      <p:sp>
        <p:nvSpPr>
          <p:cNvPr id="4" name="Titre 1">
            <a:extLst>
              <a:ext uri="{FF2B5EF4-FFF2-40B4-BE49-F238E27FC236}">
                <a16:creationId xmlns:a16="http://schemas.microsoft.com/office/drawing/2014/main" id="{73DBD0A6-226B-4834-92FC-DC2549E5EF8D}"/>
              </a:ext>
            </a:extLst>
          </p:cNvPr>
          <p:cNvSpPr txBox="1">
            <a:spLocks/>
          </p:cNvSpPr>
          <p:nvPr/>
        </p:nvSpPr>
        <p:spPr>
          <a:xfrm>
            <a:off x="1077164" y="558436"/>
            <a:ext cx="9705369" cy="4239999"/>
          </a:xfrm>
          <a:prstGeom prst="rect">
            <a:avLst/>
          </a:prstGeom>
        </p:spPr>
        <p:txBody>
          <a:bodyPr/>
          <a:lstStyle>
            <a:lvl1pPr algn="r" defTabSz="912813" rtl="1" fontAlgn="base">
              <a:lnSpc>
                <a:spcPct val="90000"/>
              </a:lnSpc>
              <a:spcBef>
                <a:spcPct val="0"/>
              </a:spcBef>
              <a:spcAft>
                <a:spcPct val="0"/>
              </a:spcAft>
              <a:defRPr sz="2800" b="1" kern="1200">
                <a:solidFill>
                  <a:srgbClr val="C00000"/>
                </a:solidFill>
                <a:latin typeface="+mn-lt"/>
                <a:ea typeface="+mj-ea"/>
                <a:cs typeface="+mj-cs"/>
              </a:defRPr>
            </a:lvl1pPr>
            <a:lvl2pPr algn="l" defTabSz="912813" rtl="0" fontAlgn="base">
              <a:lnSpc>
                <a:spcPct val="90000"/>
              </a:lnSpc>
              <a:spcBef>
                <a:spcPct val="0"/>
              </a:spcBef>
              <a:spcAft>
                <a:spcPct val="0"/>
              </a:spcAft>
              <a:defRPr sz="4400">
                <a:solidFill>
                  <a:schemeClr val="tx1"/>
                </a:solidFill>
                <a:latin typeface="Calibri Light"/>
              </a:defRPr>
            </a:lvl2pPr>
            <a:lvl3pPr algn="l" defTabSz="912813" rtl="0" fontAlgn="base">
              <a:lnSpc>
                <a:spcPct val="90000"/>
              </a:lnSpc>
              <a:spcBef>
                <a:spcPct val="0"/>
              </a:spcBef>
              <a:spcAft>
                <a:spcPct val="0"/>
              </a:spcAft>
              <a:defRPr sz="4400">
                <a:solidFill>
                  <a:schemeClr val="tx1"/>
                </a:solidFill>
                <a:latin typeface="Calibri Light"/>
              </a:defRPr>
            </a:lvl3pPr>
            <a:lvl4pPr algn="l" defTabSz="912813" rtl="0" fontAlgn="base">
              <a:lnSpc>
                <a:spcPct val="90000"/>
              </a:lnSpc>
              <a:spcBef>
                <a:spcPct val="0"/>
              </a:spcBef>
              <a:spcAft>
                <a:spcPct val="0"/>
              </a:spcAft>
              <a:defRPr sz="4400">
                <a:solidFill>
                  <a:schemeClr val="tx1"/>
                </a:solidFill>
                <a:latin typeface="Calibri Light"/>
              </a:defRPr>
            </a:lvl4pPr>
            <a:lvl5pPr algn="l" defTabSz="912813" rtl="0" fontAlgn="base">
              <a:lnSpc>
                <a:spcPct val="90000"/>
              </a:lnSpc>
              <a:spcBef>
                <a:spcPct val="0"/>
              </a:spcBef>
              <a:spcAft>
                <a:spcPct val="0"/>
              </a:spcAft>
              <a:defRPr sz="4400">
                <a:solidFill>
                  <a:schemeClr val="tx1"/>
                </a:solidFill>
                <a:latin typeface="Calibri Light"/>
              </a:defRPr>
            </a:lvl5pPr>
            <a:lvl6pPr marL="457200" algn="l" defTabSz="912813" rtl="0" fontAlgn="base">
              <a:lnSpc>
                <a:spcPct val="90000"/>
              </a:lnSpc>
              <a:spcBef>
                <a:spcPct val="0"/>
              </a:spcBef>
              <a:spcAft>
                <a:spcPct val="0"/>
              </a:spcAft>
              <a:defRPr sz="4400">
                <a:solidFill>
                  <a:schemeClr val="tx1"/>
                </a:solidFill>
                <a:latin typeface="Calibri Light"/>
              </a:defRPr>
            </a:lvl6pPr>
            <a:lvl7pPr marL="914400" algn="l" defTabSz="912813" rtl="0" fontAlgn="base">
              <a:lnSpc>
                <a:spcPct val="90000"/>
              </a:lnSpc>
              <a:spcBef>
                <a:spcPct val="0"/>
              </a:spcBef>
              <a:spcAft>
                <a:spcPct val="0"/>
              </a:spcAft>
              <a:defRPr sz="4400">
                <a:solidFill>
                  <a:schemeClr val="tx1"/>
                </a:solidFill>
                <a:latin typeface="Calibri Light"/>
              </a:defRPr>
            </a:lvl7pPr>
            <a:lvl8pPr marL="1371600" algn="l" defTabSz="912813" rtl="0" fontAlgn="base">
              <a:lnSpc>
                <a:spcPct val="90000"/>
              </a:lnSpc>
              <a:spcBef>
                <a:spcPct val="0"/>
              </a:spcBef>
              <a:spcAft>
                <a:spcPct val="0"/>
              </a:spcAft>
              <a:defRPr sz="4400">
                <a:solidFill>
                  <a:schemeClr val="tx1"/>
                </a:solidFill>
                <a:latin typeface="Calibri Light"/>
              </a:defRPr>
            </a:lvl8pPr>
            <a:lvl9pPr marL="1828800" algn="l" defTabSz="912813" rtl="0" fontAlgn="base">
              <a:lnSpc>
                <a:spcPct val="90000"/>
              </a:lnSpc>
              <a:spcBef>
                <a:spcPct val="0"/>
              </a:spcBef>
              <a:spcAft>
                <a:spcPct val="0"/>
              </a:spcAft>
              <a:defRPr sz="4400">
                <a:solidFill>
                  <a:schemeClr val="tx1"/>
                </a:solidFill>
                <a:latin typeface="Calibri Light"/>
              </a:defRPr>
            </a:lvl9pPr>
          </a:lstStyle>
          <a:p>
            <a:r>
              <a:rPr lang="ar-DZ" altLang="fr-FR" sz="3200" dirty="0">
                <a:solidFill>
                  <a:schemeClr val="tx1"/>
                </a:solidFill>
                <a:latin typeface="Times New Roman" panose="02020603050405020304" pitchFamily="18" charset="0"/>
                <a:cs typeface="Times New Roman" panose="02020603050405020304" pitchFamily="18" charset="0"/>
              </a:rPr>
              <a:t>ج) نظرية النويات المتعددة : وقد لاحظ الباحثان( </a:t>
            </a:r>
            <a:r>
              <a:rPr lang="ar-DZ" altLang="fr-FR" sz="3200" dirty="0" err="1">
                <a:solidFill>
                  <a:schemeClr val="tx1"/>
                </a:solidFill>
                <a:latin typeface="Times New Roman" panose="02020603050405020304" pitchFamily="18" charset="0"/>
                <a:cs typeface="Times New Roman" panose="02020603050405020304" pitchFamily="18" charset="0"/>
              </a:rPr>
              <a:t>تشوسني</a:t>
            </a:r>
            <a:r>
              <a:rPr lang="ar-DZ" altLang="fr-FR" sz="3200" dirty="0">
                <a:solidFill>
                  <a:schemeClr val="tx1"/>
                </a:solidFill>
                <a:latin typeface="Times New Roman" panose="02020603050405020304" pitchFamily="18" charset="0"/>
                <a:cs typeface="Times New Roman" panose="02020603050405020304" pitchFamily="18" charset="0"/>
              </a:rPr>
              <a:t> هاريس وادوارد </a:t>
            </a:r>
            <a:r>
              <a:rPr lang="ar-DZ" altLang="fr-FR" sz="3200" dirty="0" err="1">
                <a:solidFill>
                  <a:schemeClr val="tx1"/>
                </a:solidFill>
                <a:latin typeface="Times New Roman" panose="02020603050405020304" pitchFamily="18" charset="0"/>
                <a:cs typeface="Times New Roman" panose="02020603050405020304" pitchFamily="18" charset="0"/>
              </a:rPr>
              <a:t>هولمان</a:t>
            </a:r>
            <a:r>
              <a:rPr lang="ar-DZ" altLang="fr-FR" sz="3200" dirty="0">
                <a:solidFill>
                  <a:schemeClr val="tx1"/>
                </a:solidFill>
                <a:latin typeface="Times New Roman" panose="02020603050405020304" pitchFamily="18" charset="0"/>
                <a:cs typeface="Times New Roman" panose="02020603050405020304" pitchFamily="18" charset="0"/>
              </a:rPr>
              <a:t> )1945 أن كثيرا من المدن تنمو حول أكثر من نواة </a:t>
            </a:r>
            <a:r>
              <a:rPr lang="ar-DZ" altLang="fr-FR" sz="3200" dirty="0" err="1">
                <a:solidFill>
                  <a:schemeClr val="tx1"/>
                </a:solidFill>
                <a:latin typeface="Times New Roman" panose="02020603050405020304" pitchFamily="18" charset="0"/>
                <a:cs typeface="Times New Roman" panose="02020603050405020304" pitchFamily="18" charset="0"/>
              </a:rPr>
              <a:t>أومركز</a:t>
            </a:r>
            <a:r>
              <a:rPr lang="ar-DZ" altLang="fr-FR" sz="3200" dirty="0">
                <a:solidFill>
                  <a:schemeClr val="tx1"/>
                </a:solidFill>
                <a:latin typeface="Times New Roman" panose="02020603050405020304" pitchFamily="18" charset="0"/>
                <a:cs typeface="Times New Roman" panose="02020603050405020304" pitchFamily="18" charset="0"/>
              </a:rPr>
              <a:t>، قد ترتبط هذه النويات بنشأة المدينة ، بينما قد يؤدي نمو المدينة الى </a:t>
            </a:r>
            <a:r>
              <a:rPr lang="ar-DZ" altLang="fr-FR" sz="3200" dirty="0" err="1">
                <a:solidFill>
                  <a:schemeClr val="tx1"/>
                </a:solidFill>
                <a:latin typeface="Times New Roman" panose="02020603050405020304" pitchFamily="18" charset="0"/>
                <a:cs typeface="Times New Roman" panose="02020603050405020304" pitchFamily="18" charset="0"/>
              </a:rPr>
              <a:t>نشاة</a:t>
            </a:r>
            <a:r>
              <a:rPr lang="ar-DZ" altLang="fr-FR" sz="3200" dirty="0">
                <a:solidFill>
                  <a:schemeClr val="tx1"/>
                </a:solidFill>
                <a:latin typeface="Times New Roman" panose="02020603050405020304" pitchFamily="18" charset="0"/>
                <a:cs typeface="Times New Roman" panose="02020603050405020304" pitchFamily="18" charset="0"/>
              </a:rPr>
              <a:t> نويات أخرى،  وتوجد أربعة عوامل متباينة هي :</a:t>
            </a:r>
          </a:p>
          <a:p>
            <a:pPr algn="r">
              <a:buFont typeface="Arial" panose="020B0604020202020204" pitchFamily="34" charset="0"/>
              <a:buNone/>
            </a:pPr>
            <a:r>
              <a:rPr lang="ar-DZ" altLang="fr-FR" sz="3200" dirty="0">
                <a:solidFill>
                  <a:schemeClr val="tx1"/>
                </a:solidFill>
                <a:latin typeface="Times New Roman" panose="02020603050405020304" pitchFamily="18" charset="0"/>
                <a:cs typeface="Times New Roman" panose="02020603050405020304" pitchFamily="18" charset="0"/>
              </a:rPr>
              <a:t>1)أن بعض الانشطة تتطلب تسهيلات خاصة ، فتجارة التجزئة، ترتبط بأكثر أجزاء المدينة سهولة في الوصول إليها ، بينما تتطلب المنطقة الصناعية مساحات واسعة واتصالات بالطرق البرية والبحرية والسكك الحديدية ،</a:t>
            </a:r>
            <a:endParaRPr lang="fr-FR" altLang="fr-FR" sz="3200" dirty="0">
              <a:solidFill>
                <a:schemeClr val="tx1"/>
              </a:solidFill>
              <a:latin typeface="Times New Roman" panose="02020603050405020304" pitchFamily="18" charset="0"/>
              <a:cs typeface="Times New Roman" panose="02020603050405020304" pitchFamily="18" charset="0"/>
            </a:endParaRPr>
          </a:p>
          <a:p>
            <a:pPr algn="r">
              <a:buFont typeface="Arial" panose="020B0604020202020204" pitchFamily="34" charset="0"/>
              <a:buNone/>
            </a:pPr>
            <a:r>
              <a:rPr lang="ar-DZ" altLang="fr-FR" sz="3200" dirty="0">
                <a:solidFill>
                  <a:schemeClr val="tx1"/>
                </a:solidFill>
                <a:latin typeface="Times New Roman" panose="02020603050405020304" pitchFamily="18" charset="0"/>
                <a:cs typeface="Times New Roman" panose="02020603050405020304" pitchFamily="18" charset="0"/>
              </a:rPr>
              <a:t>2)أن الانشطة المتماثلة تميل الى </a:t>
            </a:r>
            <a:r>
              <a:rPr lang="ar-DZ" altLang="fr-FR" sz="3200" dirty="0" err="1">
                <a:solidFill>
                  <a:schemeClr val="tx1"/>
                </a:solidFill>
                <a:latin typeface="Times New Roman" panose="02020603050405020304" pitchFamily="18" charset="0"/>
                <a:cs typeface="Times New Roman" panose="02020603050405020304" pitchFamily="18" charset="0"/>
              </a:rPr>
              <a:t>التجاورعادة</a:t>
            </a:r>
            <a:r>
              <a:rPr lang="ar-DZ" altLang="fr-FR" sz="3200" dirty="0">
                <a:solidFill>
                  <a:schemeClr val="tx1"/>
                </a:solidFill>
                <a:latin typeface="Times New Roman" panose="02020603050405020304" pitchFamily="18" charset="0"/>
                <a:cs typeface="Times New Roman" panose="02020603050405020304" pitchFamily="18" charset="0"/>
              </a:rPr>
              <a:t> ، حيث </a:t>
            </a:r>
            <a:r>
              <a:rPr lang="ar-DZ" altLang="fr-FR" sz="3200" dirty="0" err="1">
                <a:solidFill>
                  <a:schemeClr val="tx1"/>
                </a:solidFill>
                <a:latin typeface="Times New Roman" panose="02020603050405020304" pitchFamily="18" charset="0"/>
                <a:cs typeface="Times New Roman" panose="02020603050405020304" pitchFamily="18" charset="0"/>
              </a:rPr>
              <a:t>تتوفرفرصة</a:t>
            </a:r>
            <a:r>
              <a:rPr lang="ar-DZ" altLang="fr-FR" sz="3200" dirty="0">
                <a:solidFill>
                  <a:schemeClr val="tx1"/>
                </a:solidFill>
                <a:latin typeface="Times New Roman" panose="02020603050405020304" pitchFamily="18" charset="0"/>
                <a:cs typeface="Times New Roman" panose="02020603050405020304" pitchFamily="18" charset="0"/>
              </a:rPr>
              <a:t> المقارنة بين </a:t>
            </a:r>
            <a:r>
              <a:rPr lang="ar-DZ" altLang="fr-FR" sz="3200" dirty="0" err="1">
                <a:solidFill>
                  <a:schemeClr val="tx1"/>
                </a:solidFill>
                <a:latin typeface="Times New Roman" panose="02020603050405020304" pitchFamily="18" charset="0"/>
                <a:cs typeface="Times New Roman" panose="02020603050405020304" pitchFamily="18" charset="0"/>
              </a:rPr>
              <a:t>الاسعاروجودة</a:t>
            </a:r>
            <a:r>
              <a:rPr lang="ar-DZ" altLang="fr-FR" sz="3200" dirty="0">
                <a:solidFill>
                  <a:schemeClr val="tx1"/>
                </a:solidFill>
                <a:latin typeface="Times New Roman" panose="02020603050405020304" pitchFamily="18" charset="0"/>
                <a:cs typeface="Times New Roman" panose="02020603050405020304" pitchFamily="18" charset="0"/>
              </a:rPr>
              <a:t> السلع كما أن أحياء المال والادارة تتطلب سهولة الوصول إليها .</a:t>
            </a:r>
            <a:endParaRPr lang="fr-FR" altLang="fr-FR" sz="3200" dirty="0">
              <a:solidFill>
                <a:schemeClr val="tx1"/>
              </a:solidFill>
              <a:latin typeface="Times New Roman" panose="02020603050405020304" pitchFamily="18" charset="0"/>
              <a:cs typeface="Times New Roman" panose="02020603050405020304" pitchFamily="18" charset="0"/>
            </a:endParaRPr>
          </a:p>
          <a:p>
            <a:endParaRPr lang="fr-FR" altLang="fr-FR" sz="3200" dirty="0"/>
          </a:p>
        </p:txBody>
      </p:sp>
    </p:spTree>
    <p:extLst>
      <p:ext uri="{BB962C8B-B14F-4D97-AF65-F5344CB8AC3E}">
        <p14:creationId xmlns:p14="http://schemas.microsoft.com/office/powerpoint/2010/main" val="216948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B755C23-D668-4B82-99A7-60A8A7F726FB}"/>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E7FAB93B-0BB0-4E84-A496-287DA6D33A9B}"/>
              </a:ext>
            </a:extLst>
          </p:cNvPr>
          <p:cNvSpPr>
            <a:spLocks noGrp="1"/>
          </p:cNvSpPr>
          <p:nvPr>
            <p:ph type="sldNum" sz="quarter" idx="12"/>
          </p:nvPr>
        </p:nvSpPr>
        <p:spPr/>
        <p:txBody>
          <a:bodyPr/>
          <a:lstStyle/>
          <a:p>
            <a:pPr>
              <a:defRPr/>
            </a:pPr>
            <a:fld id="{1ADBE258-EADB-486D-94BB-FBA9F4EABBD4}" type="slidenum">
              <a:rPr lang="fr-FR" altLang="fr-FR" smtClean="0"/>
              <a:pPr>
                <a:defRPr/>
              </a:pPr>
              <a:t>11</a:t>
            </a:fld>
            <a:endParaRPr lang="fr-FR" altLang="fr-FR"/>
          </a:p>
        </p:txBody>
      </p:sp>
      <p:sp>
        <p:nvSpPr>
          <p:cNvPr id="4" name="Espace réservé du contenu 2">
            <a:extLst>
              <a:ext uri="{FF2B5EF4-FFF2-40B4-BE49-F238E27FC236}">
                <a16:creationId xmlns:a16="http://schemas.microsoft.com/office/drawing/2014/main" id="{61775176-969A-4E40-B270-1A59C0A88362}"/>
              </a:ext>
            </a:extLst>
          </p:cNvPr>
          <p:cNvSpPr txBox="1">
            <a:spLocks/>
          </p:cNvSpPr>
          <p:nvPr/>
        </p:nvSpPr>
        <p:spPr>
          <a:xfrm>
            <a:off x="976046" y="928654"/>
            <a:ext cx="9358938" cy="5780371"/>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lnSpc>
                <a:spcPct val="100000"/>
              </a:lnSpc>
              <a:buFont typeface="Arial" panose="020B0604020202020204" pitchFamily="34" charset="0"/>
              <a:buNone/>
            </a:pPr>
            <a:r>
              <a:rPr lang="ar-DZ" altLang="fr-FR" sz="3200" b="1" dirty="0">
                <a:latin typeface="Times New Roman" panose="02020603050405020304" pitchFamily="18" charset="0"/>
                <a:cs typeface="Times New Roman" panose="02020603050405020304" pitchFamily="18" charset="0"/>
              </a:rPr>
              <a:t>3)بعص الانشطة متعارضة ، فالمصانع تتعارض مع المسكن ، وخاصة الراقية، والاحياء التجارية تعرف كثرة المشاة والسيارات ووسائل النقل والخطوط الحديدية و الشاحنات</a:t>
            </a:r>
          </a:p>
          <a:p>
            <a:pPr algn="r">
              <a:lnSpc>
                <a:spcPct val="100000"/>
              </a:lnSpc>
              <a:buFont typeface="Arial" panose="020B0604020202020204" pitchFamily="34" charset="0"/>
              <a:buNone/>
            </a:pPr>
            <a:r>
              <a:rPr lang="ar-DZ" altLang="fr-FR" sz="3200" b="1" dirty="0">
                <a:latin typeface="Times New Roman" panose="02020603050405020304" pitchFamily="18" charset="0"/>
                <a:cs typeface="Times New Roman" panose="02020603050405020304" pitchFamily="18" charset="0"/>
              </a:rPr>
              <a:t>  4)أن بعض الانشطة لا تتحمل تكاليف مرتفعة (إيجار... ضرائب ) وهي تبعد بالتالي عن المناطق التي تشتد فيها المنافسة مثل  مناطق التخزين وسوق تجارة الجملة التي تحتاج لمساحات كبيرة، وكذلك مساكن الطبقة الفقيرة ، ونلاحظ أن المدن تختلف في عدد نوياتها ، نظرا لتباين التطور التاريخي من مدينة لأخرى  و لكن بصفة عامة كلما كانت المدينة كبيرة ، كلما تعددت نوياتها و أكثر تخصصا والخلاصة ان النظريات الثلاثة في تفسير نمو المدن واتجاهات هذا النمو  تبدو متكاملة أكثر من كونها متعارضة. </a:t>
            </a:r>
            <a:endParaRPr lang="fr-FR" alt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41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sp>
        <p:nvSpPr>
          <p:cNvPr id="5" name="Titre 1">
            <a:extLst>
              <a:ext uri="{FF2B5EF4-FFF2-40B4-BE49-F238E27FC236}">
                <a16:creationId xmlns:a16="http://schemas.microsoft.com/office/drawing/2014/main" id="{CECEA2A5-28D7-4EBC-84C4-8ED84095C7C8}"/>
              </a:ext>
            </a:extLst>
          </p:cNvPr>
          <p:cNvSpPr txBox="1">
            <a:spLocks/>
          </p:cNvSpPr>
          <p:nvPr/>
        </p:nvSpPr>
        <p:spPr>
          <a:xfrm>
            <a:off x="1638729" y="428750"/>
            <a:ext cx="8229600" cy="1112374"/>
          </a:xfrm>
          <a:prstGeom prst="rect">
            <a:avLst/>
          </a:prstGeom>
        </p:spPr>
        <p:txBody>
          <a:bodyPr/>
          <a:lstStyle>
            <a:lvl1pPr algn="r" defTabSz="912813" rtl="1" fontAlgn="base">
              <a:lnSpc>
                <a:spcPct val="90000"/>
              </a:lnSpc>
              <a:spcBef>
                <a:spcPct val="0"/>
              </a:spcBef>
              <a:spcAft>
                <a:spcPct val="0"/>
              </a:spcAft>
              <a:defRPr sz="2800" b="1" kern="1200">
                <a:solidFill>
                  <a:srgbClr val="C00000"/>
                </a:solidFill>
                <a:latin typeface="+mn-lt"/>
                <a:ea typeface="+mj-ea"/>
                <a:cs typeface="+mj-cs"/>
              </a:defRPr>
            </a:lvl1pPr>
            <a:lvl2pPr algn="l" defTabSz="912813" rtl="0" fontAlgn="base">
              <a:lnSpc>
                <a:spcPct val="90000"/>
              </a:lnSpc>
              <a:spcBef>
                <a:spcPct val="0"/>
              </a:spcBef>
              <a:spcAft>
                <a:spcPct val="0"/>
              </a:spcAft>
              <a:defRPr sz="4400">
                <a:solidFill>
                  <a:schemeClr val="tx1"/>
                </a:solidFill>
                <a:latin typeface="Calibri Light"/>
              </a:defRPr>
            </a:lvl2pPr>
            <a:lvl3pPr algn="l" defTabSz="912813" rtl="0" fontAlgn="base">
              <a:lnSpc>
                <a:spcPct val="90000"/>
              </a:lnSpc>
              <a:spcBef>
                <a:spcPct val="0"/>
              </a:spcBef>
              <a:spcAft>
                <a:spcPct val="0"/>
              </a:spcAft>
              <a:defRPr sz="4400">
                <a:solidFill>
                  <a:schemeClr val="tx1"/>
                </a:solidFill>
                <a:latin typeface="Calibri Light"/>
              </a:defRPr>
            </a:lvl3pPr>
            <a:lvl4pPr algn="l" defTabSz="912813" rtl="0" fontAlgn="base">
              <a:lnSpc>
                <a:spcPct val="90000"/>
              </a:lnSpc>
              <a:spcBef>
                <a:spcPct val="0"/>
              </a:spcBef>
              <a:spcAft>
                <a:spcPct val="0"/>
              </a:spcAft>
              <a:defRPr sz="4400">
                <a:solidFill>
                  <a:schemeClr val="tx1"/>
                </a:solidFill>
                <a:latin typeface="Calibri Light"/>
              </a:defRPr>
            </a:lvl4pPr>
            <a:lvl5pPr algn="l" defTabSz="912813" rtl="0" fontAlgn="base">
              <a:lnSpc>
                <a:spcPct val="90000"/>
              </a:lnSpc>
              <a:spcBef>
                <a:spcPct val="0"/>
              </a:spcBef>
              <a:spcAft>
                <a:spcPct val="0"/>
              </a:spcAft>
              <a:defRPr sz="4400">
                <a:solidFill>
                  <a:schemeClr val="tx1"/>
                </a:solidFill>
                <a:latin typeface="Calibri Light"/>
              </a:defRPr>
            </a:lvl5pPr>
            <a:lvl6pPr marL="457200" algn="l" defTabSz="912813" rtl="0" fontAlgn="base">
              <a:lnSpc>
                <a:spcPct val="90000"/>
              </a:lnSpc>
              <a:spcBef>
                <a:spcPct val="0"/>
              </a:spcBef>
              <a:spcAft>
                <a:spcPct val="0"/>
              </a:spcAft>
              <a:defRPr sz="4400">
                <a:solidFill>
                  <a:schemeClr val="tx1"/>
                </a:solidFill>
                <a:latin typeface="Calibri Light"/>
              </a:defRPr>
            </a:lvl6pPr>
            <a:lvl7pPr marL="914400" algn="l" defTabSz="912813" rtl="0" fontAlgn="base">
              <a:lnSpc>
                <a:spcPct val="90000"/>
              </a:lnSpc>
              <a:spcBef>
                <a:spcPct val="0"/>
              </a:spcBef>
              <a:spcAft>
                <a:spcPct val="0"/>
              </a:spcAft>
              <a:defRPr sz="4400">
                <a:solidFill>
                  <a:schemeClr val="tx1"/>
                </a:solidFill>
                <a:latin typeface="Calibri Light"/>
              </a:defRPr>
            </a:lvl7pPr>
            <a:lvl8pPr marL="1371600" algn="l" defTabSz="912813" rtl="0" fontAlgn="base">
              <a:lnSpc>
                <a:spcPct val="90000"/>
              </a:lnSpc>
              <a:spcBef>
                <a:spcPct val="0"/>
              </a:spcBef>
              <a:spcAft>
                <a:spcPct val="0"/>
              </a:spcAft>
              <a:defRPr sz="4400">
                <a:solidFill>
                  <a:schemeClr val="tx1"/>
                </a:solidFill>
                <a:latin typeface="Calibri Light"/>
              </a:defRPr>
            </a:lvl8pPr>
            <a:lvl9pPr marL="1828800" algn="l" defTabSz="912813" rtl="0" fontAlgn="base">
              <a:lnSpc>
                <a:spcPct val="90000"/>
              </a:lnSpc>
              <a:spcBef>
                <a:spcPct val="0"/>
              </a:spcBef>
              <a:spcAft>
                <a:spcPct val="0"/>
              </a:spcAft>
              <a:defRPr sz="4400">
                <a:solidFill>
                  <a:schemeClr val="tx1"/>
                </a:solidFill>
                <a:latin typeface="Calibri Light"/>
              </a:defRPr>
            </a:lvl9pPr>
          </a:lstStyle>
          <a:p>
            <a:pPr algn="ctr"/>
            <a:r>
              <a:rPr lang="ar-SA" altLang="fr-FR" sz="4800"/>
              <a:t>استعمالات الارض</a:t>
            </a:r>
            <a:endParaRPr lang="fr-FR" altLang="fr-FR" sz="4800" dirty="0"/>
          </a:p>
        </p:txBody>
      </p:sp>
      <p:sp>
        <p:nvSpPr>
          <p:cNvPr id="6" name="Espace réservé du contenu 2">
            <a:extLst>
              <a:ext uri="{FF2B5EF4-FFF2-40B4-BE49-F238E27FC236}">
                <a16:creationId xmlns:a16="http://schemas.microsoft.com/office/drawing/2014/main" id="{9389D34F-69AD-4FB3-8FF5-A669A881AE1F}"/>
              </a:ext>
            </a:extLst>
          </p:cNvPr>
          <p:cNvSpPr txBox="1">
            <a:spLocks/>
          </p:cNvSpPr>
          <p:nvPr/>
        </p:nvSpPr>
        <p:spPr>
          <a:xfrm>
            <a:off x="832208" y="1415266"/>
            <a:ext cx="9842642" cy="4525963"/>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rtl="0">
              <a:buFont typeface="Arial" charset="0"/>
              <a:buNone/>
              <a:defRPr/>
            </a:pPr>
            <a:r>
              <a:rPr lang="ar-SA" sz="4000" dirty="0">
                <a:cs typeface="+mj-cs"/>
              </a:rPr>
              <a:t>على الرغم من أن استعمالات الارض </a:t>
            </a:r>
            <a:r>
              <a:rPr lang="ar-DZ" sz="4000" dirty="0">
                <a:cs typeface="+mj-cs"/>
              </a:rPr>
              <a:t>ت</a:t>
            </a:r>
            <a:r>
              <a:rPr lang="ar-SA" sz="4000" dirty="0">
                <a:cs typeface="+mj-cs"/>
              </a:rPr>
              <a:t>ختل</a:t>
            </a:r>
            <a:r>
              <a:rPr lang="ar-DZ" sz="4000" dirty="0">
                <a:cs typeface="+mj-cs"/>
              </a:rPr>
              <a:t>ف</a:t>
            </a:r>
            <a:r>
              <a:rPr lang="ar-SA" sz="4000" dirty="0">
                <a:cs typeface="+mj-cs"/>
              </a:rPr>
              <a:t> </a:t>
            </a:r>
            <a:r>
              <a:rPr lang="ar-DZ" sz="4000" dirty="0">
                <a:cs typeface="+mj-cs"/>
              </a:rPr>
              <a:t>من </a:t>
            </a:r>
            <a:r>
              <a:rPr lang="ar-SA" sz="4000" dirty="0">
                <a:cs typeface="+mj-cs"/>
              </a:rPr>
              <a:t> موقع </a:t>
            </a:r>
            <a:r>
              <a:rPr lang="ar-DZ" sz="4000" dirty="0">
                <a:cs typeface="+mj-cs"/>
              </a:rPr>
              <a:t>الى آخر </a:t>
            </a:r>
            <a:r>
              <a:rPr lang="ar-SA" sz="4000" dirty="0">
                <a:cs typeface="+mj-cs"/>
              </a:rPr>
              <a:t>في المدينة الا ان جميع المدن تحتوي على :</a:t>
            </a:r>
            <a:endParaRPr lang="fr-FR" sz="4000" dirty="0">
              <a:cs typeface="+mj-cs"/>
            </a:endParaRPr>
          </a:p>
          <a:p>
            <a:pPr marL="342900" lvl="4" indent="-342900" rtl="0">
              <a:buFont typeface="Arial" charset="0"/>
              <a:buNone/>
              <a:defRPr/>
            </a:pPr>
            <a:r>
              <a:rPr lang="en-US" sz="3600" dirty="0">
                <a:latin typeface="Arial" charset="0"/>
                <a:cs typeface="+mj-cs"/>
              </a:rPr>
              <a:t>Central Business District</a:t>
            </a:r>
            <a:r>
              <a:rPr lang="ar-SA" sz="3600" b="1" dirty="0">
                <a:latin typeface="Arial" charset="0"/>
                <a:cs typeface="+mj-cs"/>
              </a:rPr>
              <a:t>منطقة اعمال مركزية </a:t>
            </a:r>
            <a:r>
              <a:rPr lang="fr-FR" sz="3600" b="1" dirty="0">
                <a:latin typeface="Arial" charset="0"/>
                <a:cs typeface="+mj-cs"/>
              </a:rPr>
              <a:t>  </a:t>
            </a:r>
            <a:endParaRPr lang="ar-SA" sz="3600" b="1" dirty="0">
              <a:latin typeface="Arial" charset="0"/>
              <a:cs typeface="+mj-cs"/>
            </a:endParaRPr>
          </a:p>
          <a:p>
            <a:pPr rtl="0">
              <a:buFont typeface="Arial" charset="0"/>
              <a:buNone/>
              <a:defRPr/>
            </a:pPr>
            <a:r>
              <a:rPr lang="en-US" sz="4000" dirty="0">
                <a:latin typeface="Arial" charset="0"/>
                <a:cs typeface="+mj-cs"/>
              </a:rPr>
              <a:t>Industry</a:t>
            </a:r>
            <a:r>
              <a:rPr lang="ar-DZ" sz="4000" dirty="0">
                <a:latin typeface="Arial" charset="0"/>
                <a:cs typeface="+mj-cs"/>
              </a:rPr>
              <a:t>مناطق </a:t>
            </a:r>
            <a:r>
              <a:rPr lang="ar-SA" sz="4000" dirty="0">
                <a:latin typeface="Arial" charset="0"/>
                <a:cs typeface="+mj-cs"/>
              </a:rPr>
              <a:t>صناع</a:t>
            </a:r>
            <a:r>
              <a:rPr lang="ar-DZ" sz="4000" dirty="0">
                <a:latin typeface="Arial" charset="0"/>
                <a:cs typeface="+mj-cs"/>
              </a:rPr>
              <a:t>ي</a:t>
            </a:r>
            <a:r>
              <a:rPr lang="ar-SA" sz="4000" dirty="0">
                <a:latin typeface="Arial" charset="0"/>
                <a:cs typeface="+mj-cs"/>
              </a:rPr>
              <a:t>ة </a:t>
            </a:r>
            <a:endParaRPr lang="ar-SA" sz="4000" dirty="0">
              <a:cs typeface="+mj-cs"/>
            </a:endParaRPr>
          </a:p>
          <a:p>
            <a:pPr lvl="4" rtl="0">
              <a:buFont typeface="Arial" charset="0"/>
              <a:buChar char="»"/>
              <a:defRPr/>
            </a:pPr>
            <a:r>
              <a:rPr lang="en-US" sz="3600" dirty="0">
                <a:latin typeface="Arial" charset="0"/>
                <a:cs typeface="+mj-cs"/>
              </a:rPr>
              <a:t>Housing</a:t>
            </a:r>
            <a:r>
              <a:rPr lang="ar-DZ" sz="3600" dirty="0">
                <a:latin typeface="Arial" charset="0"/>
                <a:cs typeface="+mj-cs"/>
              </a:rPr>
              <a:t> </a:t>
            </a:r>
            <a:r>
              <a:rPr lang="ar-DZ" sz="4000" dirty="0">
                <a:latin typeface="Arial" charset="0"/>
                <a:cs typeface="+mj-cs"/>
              </a:rPr>
              <a:t>ال</a:t>
            </a:r>
            <a:r>
              <a:rPr lang="ar-SA" sz="4000" dirty="0">
                <a:latin typeface="Arial" charset="0"/>
                <a:cs typeface="+mj-cs"/>
              </a:rPr>
              <a:t>سكن</a:t>
            </a:r>
            <a:r>
              <a:rPr lang="ar-DZ" sz="4000" dirty="0">
                <a:latin typeface="Arial" charset="0"/>
                <a:cs typeface="+mj-cs"/>
              </a:rPr>
              <a:t> ال</a:t>
            </a:r>
            <a:r>
              <a:rPr lang="ar-SA" sz="4000" dirty="0">
                <a:latin typeface="Arial" charset="0"/>
                <a:cs typeface="+mj-cs"/>
              </a:rPr>
              <a:t>ذي يشغل معظم المجال</a:t>
            </a:r>
            <a:r>
              <a:rPr lang="ar-DZ" sz="3600" dirty="0">
                <a:latin typeface="Arial" charset="0"/>
                <a:cs typeface="+mj-cs"/>
              </a:rPr>
              <a:t>   </a:t>
            </a:r>
            <a:endParaRPr lang="ar-SA" sz="3600" dirty="0">
              <a:latin typeface="Arial" charset="0"/>
              <a:cs typeface="+mj-cs"/>
            </a:endParaRPr>
          </a:p>
          <a:p>
            <a:pPr lvl="4">
              <a:buFont typeface="Arial" charset="0"/>
              <a:buChar char="»"/>
              <a:defRPr/>
            </a:pPr>
            <a:r>
              <a:rPr lang="ar-SA" sz="2800" dirty="0">
                <a:solidFill>
                  <a:srgbClr val="158812"/>
                </a:solidFill>
                <a:latin typeface="Arial" charset="0"/>
              </a:rPr>
              <a:t>.</a:t>
            </a:r>
          </a:p>
          <a:p>
            <a:pPr>
              <a:buFont typeface="Arial" charset="0"/>
              <a:buChar char="•"/>
              <a:defRPr/>
            </a:pPr>
            <a:endParaRPr lang="fr-FR" sz="2800" dirty="0"/>
          </a:p>
        </p:txBody>
      </p:sp>
    </p:spTree>
    <p:extLst>
      <p:ext uri="{BB962C8B-B14F-4D97-AF65-F5344CB8AC3E}">
        <p14:creationId xmlns:p14="http://schemas.microsoft.com/office/powerpoint/2010/main" val="2022144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618855-CBFC-4D46-93AE-B66D502BEFB5}"/>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1B986B76-D73A-4E57-8A78-E1CD51DC7BA8}"/>
              </a:ext>
            </a:extLst>
          </p:cNvPr>
          <p:cNvSpPr>
            <a:spLocks noGrp="1"/>
          </p:cNvSpPr>
          <p:nvPr>
            <p:ph type="sldNum" sz="quarter" idx="12"/>
          </p:nvPr>
        </p:nvSpPr>
        <p:spPr/>
        <p:txBody>
          <a:bodyPr/>
          <a:lstStyle/>
          <a:p>
            <a:pPr>
              <a:defRPr/>
            </a:pPr>
            <a:fld id="{1ADBE258-EADB-486D-94BB-FBA9F4EABBD4}" type="slidenum">
              <a:rPr lang="fr-FR" altLang="fr-FR" smtClean="0"/>
              <a:pPr>
                <a:defRPr/>
              </a:pPr>
              <a:t>13</a:t>
            </a:fld>
            <a:endParaRPr lang="fr-FR" altLang="fr-FR"/>
          </a:p>
        </p:txBody>
      </p:sp>
      <p:sp>
        <p:nvSpPr>
          <p:cNvPr id="5" name="ZoneTexte 4">
            <a:extLst>
              <a:ext uri="{FF2B5EF4-FFF2-40B4-BE49-F238E27FC236}">
                <a16:creationId xmlns:a16="http://schemas.microsoft.com/office/drawing/2014/main" id="{98F44C2F-1ABB-4DEE-8A94-260BA2496CFF}"/>
              </a:ext>
            </a:extLst>
          </p:cNvPr>
          <p:cNvSpPr txBox="1"/>
          <p:nvPr/>
        </p:nvSpPr>
        <p:spPr>
          <a:xfrm>
            <a:off x="3047144" y="459831"/>
            <a:ext cx="6097712" cy="646331"/>
          </a:xfrm>
          <a:prstGeom prst="rect">
            <a:avLst/>
          </a:prstGeom>
          <a:noFill/>
        </p:spPr>
        <p:txBody>
          <a:bodyPr wrap="square">
            <a:spAutoFit/>
          </a:bodyPr>
          <a:lstStyle/>
          <a:p>
            <a:r>
              <a:rPr lang="ar-SA" altLang="fr-FR" sz="3600" b="1" dirty="0">
                <a:solidFill>
                  <a:srgbClr val="CC0000"/>
                </a:solidFill>
                <a:cs typeface="+mj-cs"/>
              </a:rPr>
              <a:t>الانماط العرقية في المدن البريطانية </a:t>
            </a:r>
            <a:r>
              <a:rPr lang="fr-FR" altLang="fr-FR" sz="3600" b="1" dirty="0">
                <a:solidFill>
                  <a:srgbClr val="CC0000"/>
                </a:solidFill>
                <a:cs typeface="+mj-cs"/>
              </a:rPr>
              <a:t> </a:t>
            </a:r>
            <a:endParaRPr lang="fr-FR" sz="3600" dirty="0">
              <a:cs typeface="+mj-cs"/>
            </a:endParaRPr>
          </a:p>
        </p:txBody>
      </p:sp>
      <p:sp>
        <p:nvSpPr>
          <p:cNvPr id="6" name="Rectangle 4">
            <a:extLst>
              <a:ext uri="{FF2B5EF4-FFF2-40B4-BE49-F238E27FC236}">
                <a16:creationId xmlns:a16="http://schemas.microsoft.com/office/drawing/2014/main" id="{F5D2D1EE-4E26-44A2-AF8B-09C1F356B1F4}"/>
              </a:ext>
            </a:extLst>
          </p:cNvPr>
          <p:cNvSpPr txBox="1">
            <a:spLocks/>
          </p:cNvSpPr>
          <p:nvPr/>
        </p:nvSpPr>
        <p:spPr>
          <a:xfrm>
            <a:off x="829308" y="1792840"/>
            <a:ext cx="9953225" cy="5638800"/>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يميل المهاجرون الى بلد آخر الى الاستقرار في مدنه ، وفي الغالب في مراكز المدن . </a:t>
            </a:r>
          </a:p>
          <a:p>
            <a:pPr>
              <a:buNone/>
            </a:pPr>
            <a:r>
              <a:rPr lang="ar-SA" altLang="fr-FR" sz="3600" b="1" dirty="0">
                <a:latin typeface="Times New Roman" panose="02020603050405020304" pitchFamily="18" charset="0"/>
                <a:cs typeface="Times New Roman" panose="02020603050405020304" pitchFamily="18" charset="0"/>
              </a:rPr>
              <a:t>وجاء الى المملكة المتحدة مهاجرون من بلدان الكومنويلث و غرب افريقيا بحثا عن فرص العمل و مستوى معيشي جيد قبيل وضع ضوابط للهجرة عام 1963 و 1964 .</a:t>
            </a:r>
            <a:br>
              <a:rPr lang="ar-SA" altLang="fr-FR" sz="3600" b="1" dirty="0">
                <a:latin typeface="Times New Roman" panose="02020603050405020304" pitchFamily="18" charset="0"/>
                <a:cs typeface="Times New Roman" panose="02020603050405020304" pitchFamily="18" charset="0"/>
              </a:rPr>
            </a:br>
            <a:r>
              <a:rPr lang="ar-SA" altLang="fr-FR" sz="3600" b="1" dirty="0">
                <a:latin typeface="Times New Roman" panose="02020603050405020304" pitchFamily="18" charset="0"/>
                <a:cs typeface="Times New Roman" panose="02020603050405020304" pitchFamily="18" charset="0"/>
              </a:rPr>
              <a:t>ومنذ ذلك الحين تقلصت الهجرة .  </a:t>
            </a:r>
            <a:endParaRPr lang="fr-FR" altLang="fr-FR" sz="3600" b="1"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64619B5B-7CB8-4EF2-9DE4-C459D7E3075C}"/>
              </a:ext>
            </a:extLst>
          </p:cNvPr>
          <p:cNvSpPr txBox="1"/>
          <p:nvPr/>
        </p:nvSpPr>
        <p:spPr>
          <a:xfrm>
            <a:off x="4466261" y="1064779"/>
            <a:ext cx="3259477" cy="384721"/>
          </a:xfrm>
          <a:prstGeom prst="rect">
            <a:avLst/>
          </a:prstGeom>
          <a:noFill/>
        </p:spPr>
        <p:txBody>
          <a:bodyPr wrap="square">
            <a:spAutoFit/>
          </a:bodyPr>
          <a:lstStyle/>
          <a:p>
            <a:r>
              <a:rPr lang="en-US" altLang="fr-FR" b="1" dirty="0">
                <a:solidFill>
                  <a:srgbClr val="CC0000"/>
                </a:solidFill>
              </a:rPr>
              <a:t>Ethnic Patterns in Cities</a:t>
            </a:r>
            <a:r>
              <a:rPr lang="ar-SA" altLang="fr-FR" b="1" dirty="0">
                <a:solidFill>
                  <a:srgbClr val="CC0000"/>
                </a:solidFill>
              </a:rPr>
              <a:t> </a:t>
            </a:r>
            <a:endParaRPr lang="fr-FR" dirty="0"/>
          </a:p>
        </p:txBody>
      </p:sp>
    </p:spTree>
    <p:extLst>
      <p:ext uri="{BB962C8B-B14F-4D97-AF65-F5344CB8AC3E}">
        <p14:creationId xmlns:p14="http://schemas.microsoft.com/office/powerpoint/2010/main" val="2232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E4A99C9-387B-4153-9CBA-655A8B454453}"/>
              </a:ext>
            </a:extLst>
          </p:cNvPr>
          <p:cNvSpPr>
            <a:spLocks noGrp="1"/>
          </p:cNvSpPr>
          <p:nvPr>
            <p:ph type="body" sz="half" idx="1"/>
          </p:nvPr>
        </p:nvSpPr>
        <p:spPr>
          <a:xfrm>
            <a:off x="1212351" y="1181528"/>
            <a:ext cx="9976205" cy="4914472"/>
          </a:xfrm>
        </p:spPr>
        <p:txBody>
          <a:bodyPr/>
          <a:lstStyle/>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يستقر المهاجرون في مراكز المدن </a:t>
            </a:r>
            <a:r>
              <a:rPr lang="ar-SA" altLang="fr-FR" sz="3600" b="1" dirty="0" err="1">
                <a:latin typeface="Times New Roman" panose="02020603050405020304" pitchFamily="18" charset="0"/>
                <a:cs typeface="Times New Roman" panose="02020603050405020304" pitchFamily="18" charset="0"/>
              </a:rPr>
              <a:t>لاسباب</a:t>
            </a:r>
            <a:r>
              <a:rPr lang="ar-SA" altLang="fr-FR" sz="3600" b="1" dirty="0">
                <a:latin typeface="Times New Roman" panose="02020603050405020304" pitchFamily="18" charset="0"/>
                <a:cs typeface="Times New Roman" panose="02020603050405020304" pitchFamily="18" charset="0"/>
              </a:rPr>
              <a:t> عديدة :-</a:t>
            </a:r>
          </a:p>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ايجارات سكن رخيصة ، وفي الغالب المهاجرون من العزاب الشباب و عوائلهم تلحق بهم لاحقا .</a:t>
            </a:r>
          </a:p>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المساكن الكبيرة القديمة يسهل تقسيمها وتأجيرها .</a:t>
            </a:r>
          </a:p>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توفر العمل في </a:t>
            </a:r>
            <a:r>
              <a:rPr lang="en-US" altLang="fr-FR" sz="3600" b="1" dirty="0">
                <a:latin typeface="Times New Roman" panose="02020603050405020304" pitchFamily="18" charset="0"/>
                <a:cs typeface="Times New Roman" panose="02020603050405020304" pitchFamily="18" charset="0"/>
              </a:rPr>
              <a:t>CBD</a:t>
            </a:r>
            <a:r>
              <a:rPr lang="ar-SA" altLang="fr-FR" sz="3600" b="1" dirty="0">
                <a:latin typeface="Times New Roman" panose="02020603050405020304" pitchFamily="18" charset="0"/>
                <a:cs typeface="Times New Roman" panose="02020603050405020304" pitchFamily="18" charset="0"/>
              </a:rPr>
              <a:t> و النقل العمومي .</a:t>
            </a:r>
          </a:p>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القرب من الخدمات للقادمين الجدد .</a:t>
            </a:r>
          </a:p>
          <a:p>
            <a:pPr algn="r">
              <a:buFont typeface="Arial" panose="020B0604020202020204" pitchFamily="34" charset="0"/>
              <a:buNone/>
            </a:pPr>
            <a:r>
              <a:rPr lang="ar-SA" altLang="fr-FR" sz="3600" b="1" dirty="0">
                <a:latin typeface="Times New Roman" panose="02020603050405020304" pitchFamily="18" charset="0"/>
                <a:cs typeface="Times New Roman" panose="02020603050405020304" pitchFamily="18" charset="0"/>
              </a:rPr>
              <a:t>التمييز العرقي السلبي لا يشجع على السكن في الاماكن الاخرى . </a:t>
            </a:r>
            <a:endParaRPr lang="fr-FR" altLang="fr-FR" sz="36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75">
                                            <p:txEl>
                                              <p:pRg st="1" end="1"/>
                                            </p:txEl>
                                          </p:spTgt>
                                        </p:tgtEl>
                                        <p:attrNameLst>
                                          <p:attrName>style.visibility</p:attrName>
                                        </p:attrNameLst>
                                      </p:cBhvr>
                                      <p:to>
                                        <p:strVal val="visible"/>
                                      </p:to>
                                    </p:set>
                                    <p:anim to="" calcmode="lin" valueType="num">
                                      <p:cBhvr>
                                        <p:cTn id="12" dur="1" fill="hold"/>
                                        <p:tgtEl>
                                          <p:spTgt spid="30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75">
                                            <p:txEl>
                                              <p:pRg st="2" end="2"/>
                                            </p:txEl>
                                          </p:spTgt>
                                        </p:tgtEl>
                                        <p:attrNameLst>
                                          <p:attrName>style.visibility</p:attrName>
                                        </p:attrNameLst>
                                      </p:cBhvr>
                                      <p:to>
                                        <p:strVal val="visible"/>
                                      </p:to>
                                    </p:set>
                                    <p:anim to="" calcmode="lin" valueType="num">
                                      <p:cBhvr>
                                        <p:cTn id="17" dur="1" fill="hold"/>
                                        <p:tgtEl>
                                          <p:spTgt spid="307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75">
                                            <p:txEl>
                                              <p:pRg st="3" end="3"/>
                                            </p:txEl>
                                          </p:spTgt>
                                        </p:tgtEl>
                                        <p:attrNameLst>
                                          <p:attrName>style.visibility</p:attrName>
                                        </p:attrNameLst>
                                      </p:cBhvr>
                                      <p:to>
                                        <p:strVal val="visible"/>
                                      </p:to>
                                    </p:set>
                                    <p:anim to="" calcmode="lin" valueType="num">
                                      <p:cBhvr>
                                        <p:cTn id="22" dur="1" fill="hold"/>
                                        <p:tgtEl>
                                          <p:spTgt spid="307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75">
                                            <p:txEl>
                                              <p:pRg st="4" end="4"/>
                                            </p:txEl>
                                          </p:spTgt>
                                        </p:tgtEl>
                                        <p:attrNameLst>
                                          <p:attrName>style.visibility</p:attrName>
                                        </p:attrNameLst>
                                      </p:cBhvr>
                                      <p:to>
                                        <p:strVal val="visible"/>
                                      </p:to>
                                    </p:set>
                                    <p:anim to="" calcmode="lin" valueType="num">
                                      <p:cBhvr>
                                        <p:cTn id="27" dur="1" fill="hold"/>
                                        <p:tgtEl>
                                          <p:spTgt spid="307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075">
                                            <p:txEl>
                                              <p:pRg st="5" end="5"/>
                                            </p:txEl>
                                          </p:spTgt>
                                        </p:tgtEl>
                                        <p:attrNameLst>
                                          <p:attrName>style.visibility</p:attrName>
                                        </p:attrNameLst>
                                      </p:cBhvr>
                                      <p:to>
                                        <p:strVal val="visible"/>
                                      </p:to>
                                    </p:set>
                                    <p:anim to="" calcmode="lin" valueType="num">
                                      <p:cBhvr>
                                        <p:cTn id="32" dur="1" fill="hold"/>
                                        <p:tgtEl>
                                          <p:spTgt spid="307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sp>
        <p:nvSpPr>
          <p:cNvPr id="5" name="Titre 1">
            <a:extLst>
              <a:ext uri="{FF2B5EF4-FFF2-40B4-BE49-F238E27FC236}">
                <a16:creationId xmlns:a16="http://schemas.microsoft.com/office/drawing/2014/main" id="{809096D4-C794-47D9-90DC-95649DDDDA15}"/>
              </a:ext>
            </a:extLst>
          </p:cNvPr>
          <p:cNvSpPr txBox="1">
            <a:spLocks/>
          </p:cNvSpPr>
          <p:nvPr/>
        </p:nvSpPr>
        <p:spPr>
          <a:xfrm>
            <a:off x="2022475" y="111287"/>
            <a:ext cx="8147050" cy="986318"/>
          </a:xfrm>
          <a:prstGeom prst="rect">
            <a:avLst/>
          </a:prstGeom>
        </p:spPr>
        <p:txBody>
          <a:bodyPr/>
          <a:lstStyle>
            <a:lvl1pPr algn="r" defTabSz="912813" rtl="1" fontAlgn="base">
              <a:lnSpc>
                <a:spcPct val="90000"/>
              </a:lnSpc>
              <a:spcBef>
                <a:spcPct val="0"/>
              </a:spcBef>
              <a:spcAft>
                <a:spcPct val="0"/>
              </a:spcAft>
              <a:defRPr sz="2800" b="1" kern="1200">
                <a:solidFill>
                  <a:srgbClr val="C00000"/>
                </a:solidFill>
                <a:latin typeface="+mn-lt"/>
                <a:ea typeface="+mj-ea"/>
                <a:cs typeface="+mj-cs"/>
              </a:defRPr>
            </a:lvl1pPr>
            <a:lvl2pPr algn="l" defTabSz="912813" rtl="0" fontAlgn="base">
              <a:lnSpc>
                <a:spcPct val="90000"/>
              </a:lnSpc>
              <a:spcBef>
                <a:spcPct val="0"/>
              </a:spcBef>
              <a:spcAft>
                <a:spcPct val="0"/>
              </a:spcAft>
              <a:defRPr sz="4400">
                <a:solidFill>
                  <a:schemeClr val="tx1"/>
                </a:solidFill>
                <a:latin typeface="Calibri Light"/>
              </a:defRPr>
            </a:lvl2pPr>
            <a:lvl3pPr algn="l" defTabSz="912813" rtl="0" fontAlgn="base">
              <a:lnSpc>
                <a:spcPct val="90000"/>
              </a:lnSpc>
              <a:spcBef>
                <a:spcPct val="0"/>
              </a:spcBef>
              <a:spcAft>
                <a:spcPct val="0"/>
              </a:spcAft>
              <a:defRPr sz="4400">
                <a:solidFill>
                  <a:schemeClr val="tx1"/>
                </a:solidFill>
                <a:latin typeface="Calibri Light"/>
              </a:defRPr>
            </a:lvl3pPr>
            <a:lvl4pPr algn="l" defTabSz="912813" rtl="0" fontAlgn="base">
              <a:lnSpc>
                <a:spcPct val="90000"/>
              </a:lnSpc>
              <a:spcBef>
                <a:spcPct val="0"/>
              </a:spcBef>
              <a:spcAft>
                <a:spcPct val="0"/>
              </a:spcAft>
              <a:defRPr sz="4400">
                <a:solidFill>
                  <a:schemeClr val="tx1"/>
                </a:solidFill>
                <a:latin typeface="Calibri Light"/>
              </a:defRPr>
            </a:lvl4pPr>
            <a:lvl5pPr algn="l" defTabSz="912813" rtl="0" fontAlgn="base">
              <a:lnSpc>
                <a:spcPct val="90000"/>
              </a:lnSpc>
              <a:spcBef>
                <a:spcPct val="0"/>
              </a:spcBef>
              <a:spcAft>
                <a:spcPct val="0"/>
              </a:spcAft>
              <a:defRPr sz="4400">
                <a:solidFill>
                  <a:schemeClr val="tx1"/>
                </a:solidFill>
                <a:latin typeface="Calibri Light"/>
              </a:defRPr>
            </a:lvl5pPr>
            <a:lvl6pPr marL="457200" algn="l" defTabSz="912813" rtl="0" fontAlgn="base">
              <a:lnSpc>
                <a:spcPct val="90000"/>
              </a:lnSpc>
              <a:spcBef>
                <a:spcPct val="0"/>
              </a:spcBef>
              <a:spcAft>
                <a:spcPct val="0"/>
              </a:spcAft>
              <a:defRPr sz="4400">
                <a:solidFill>
                  <a:schemeClr val="tx1"/>
                </a:solidFill>
                <a:latin typeface="Calibri Light"/>
              </a:defRPr>
            </a:lvl6pPr>
            <a:lvl7pPr marL="914400" algn="l" defTabSz="912813" rtl="0" fontAlgn="base">
              <a:lnSpc>
                <a:spcPct val="90000"/>
              </a:lnSpc>
              <a:spcBef>
                <a:spcPct val="0"/>
              </a:spcBef>
              <a:spcAft>
                <a:spcPct val="0"/>
              </a:spcAft>
              <a:defRPr sz="4400">
                <a:solidFill>
                  <a:schemeClr val="tx1"/>
                </a:solidFill>
                <a:latin typeface="Calibri Light"/>
              </a:defRPr>
            </a:lvl7pPr>
            <a:lvl8pPr marL="1371600" algn="l" defTabSz="912813" rtl="0" fontAlgn="base">
              <a:lnSpc>
                <a:spcPct val="90000"/>
              </a:lnSpc>
              <a:spcBef>
                <a:spcPct val="0"/>
              </a:spcBef>
              <a:spcAft>
                <a:spcPct val="0"/>
              </a:spcAft>
              <a:defRPr sz="4400">
                <a:solidFill>
                  <a:schemeClr val="tx1"/>
                </a:solidFill>
                <a:latin typeface="Calibri Light"/>
              </a:defRPr>
            </a:lvl8pPr>
            <a:lvl9pPr marL="1828800" algn="l" defTabSz="912813" rtl="0" fontAlgn="base">
              <a:lnSpc>
                <a:spcPct val="90000"/>
              </a:lnSpc>
              <a:spcBef>
                <a:spcPct val="0"/>
              </a:spcBef>
              <a:spcAft>
                <a:spcPct val="0"/>
              </a:spcAft>
              <a:defRPr sz="4400">
                <a:solidFill>
                  <a:schemeClr val="tx1"/>
                </a:solidFill>
                <a:latin typeface="Calibri Light"/>
              </a:defRPr>
            </a:lvl9pPr>
          </a:lstStyle>
          <a:p>
            <a:pPr algn="ctr" rtl="0"/>
            <a:r>
              <a:rPr lang="en-US" altLang="fr-FR"/>
              <a:t>CBD</a:t>
            </a:r>
            <a:r>
              <a:rPr lang="ar-SA" altLang="fr-FR">
                <a:cs typeface="T-Kufi Bold" pitchFamily="2" charset="0"/>
              </a:rPr>
              <a:t> منطقة الاعمال </a:t>
            </a:r>
            <a:r>
              <a:rPr lang="ar-SA" altLang="fr-FR" sz="3200"/>
              <a:t>المركزية</a:t>
            </a:r>
            <a:r>
              <a:rPr lang="ar-SA" altLang="fr-FR"/>
              <a:t> </a:t>
            </a:r>
            <a:endParaRPr lang="fr-FR" altLang="fr-FR" dirty="0"/>
          </a:p>
        </p:txBody>
      </p:sp>
      <p:sp>
        <p:nvSpPr>
          <p:cNvPr id="6" name="Espace réservé du contenu 2">
            <a:extLst>
              <a:ext uri="{FF2B5EF4-FFF2-40B4-BE49-F238E27FC236}">
                <a16:creationId xmlns:a16="http://schemas.microsoft.com/office/drawing/2014/main" id="{69C82D6C-F634-485D-A1A3-66E737EF6B56}"/>
              </a:ext>
            </a:extLst>
          </p:cNvPr>
          <p:cNvSpPr txBox="1">
            <a:spLocks/>
          </p:cNvSpPr>
          <p:nvPr/>
        </p:nvSpPr>
        <p:spPr>
          <a:xfrm>
            <a:off x="934949" y="965123"/>
            <a:ext cx="10500188" cy="2460142"/>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Font typeface="Arial" charset="0"/>
              <a:buNone/>
              <a:defRPr/>
            </a:pPr>
            <a:r>
              <a:rPr lang="ar-SA" sz="3200" b="1" dirty="0">
                <a:latin typeface="Times New Roman" panose="02020603050405020304" pitchFamily="18" charset="0"/>
                <a:cs typeface="Times New Roman" panose="02020603050405020304" pitchFamily="18" charset="0"/>
              </a:rPr>
              <a:t>نقطة تلاقي الطرق  عادة تكون الاقدم في المدينة</a:t>
            </a:r>
          </a:p>
          <a:p>
            <a:pPr>
              <a:buFont typeface="Arial" charset="0"/>
              <a:buNone/>
              <a:defRPr/>
            </a:pPr>
            <a:r>
              <a:rPr lang="ar-SA" sz="3200" b="1" dirty="0" err="1">
                <a:latin typeface="Times New Roman" panose="02020603050405020304" pitchFamily="18" charset="0"/>
                <a:cs typeface="Times New Roman" panose="02020603050405020304" pitchFamily="18" charset="0"/>
              </a:rPr>
              <a:t>يها</a:t>
            </a:r>
            <a:r>
              <a:rPr lang="ar-SA" sz="3200" b="1" dirty="0">
                <a:latin typeface="Times New Roman" panose="02020603050405020304" pitchFamily="18" charset="0"/>
                <a:cs typeface="Times New Roman" panose="02020603050405020304" pitchFamily="18" charset="0"/>
              </a:rPr>
              <a:t> القليل من الاستعمال السكني</a:t>
            </a:r>
            <a:r>
              <a:rPr lang="ar-DZ" sz="3200" b="1" dirty="0">
                <a:latin typeface="Times New Roman" panose="02020603050405020304" pitchFamily="18" charset="0"/>
                <a:cs typeface="Times New Roman" panose="02020603050405020304" pitchFamily="18" charset="0"/>
              </a:rPr>
              <a:t>   </a:t>
            </a:r>
            <a:r>
              <a:rPr lang="ar-SA" sz="3200" b="1" dirty="0">
                <a:solidFill>
                  <a:srgbClr val="009900"/>
                </a:solidFill>
                <a:latin typeface="Times New Roman" panose="02020603050405020304" pitchFamily="18" charset="0"/>
                <a:cs typeface="Times New Roman" panose="02020603050405020304" pitchFamily="18" charset="0"/>
              </a:rPr>
              <a:t>فيها مباني قديمة وحديثة</a:t>
            </a:r>
            <a:endParaRPr lang="ar-DZ" sz="3200" b="1" dirty="0">
              <a:solidFill>
                <a:srgbClr val="009900"/>
              </a:solidFill>
              <a:latin typeface="Times New Roman" panose="02020603050405020304" pitchFamily="18" charset="0"/>
              <a:cs typeface="Times New Roman" panose="02020603050405020304" pitchFamily="18" charset="0"/>
            </a:endParaRPr>
          </a:p>
          <a:p>
            <a:pPr>
              <a:buFont typeface="Arial" charset="0"/>
              <a:buNone/>
              <a:defRPr/>
            </a:pPr>
            <a:r>
              <a:rPr lang="ar-SA" sz="3200" b="1" dirty="0">
                <a:latin typeface="Times New Roman" panose="02020603050405020304" pitchFamily="18" charset="0"/>
                <a:cs typeface="Times New Roman" panose="02020603050405020304" pitchFamily="18" charset="0"/>
              </a:rPr>
              <a:t>التنافس على المواقع السهلة الوصول  جعل سعرها مرتفع جدا </a:t>
            </a:r>
            <a:r>
              <a:rPr lang="ar-DZ" sz="3200" b="1" dirty="0">
                <a:latin typeface="Times New Roman" panose="02020603050405020304" pitchFamily="18" charset="0"/>
                <a:cs typeface="Times New Roman" panose="02020603050405020304" pitchFamily="18" charset="0"/>
              </a:rPr>
              <a:t> </a:t>
            </a:r>
            <a:r>
              <a:rPr lang="ar-SA" sz="3200" b="1" dirty="0">
                <a:latin typeface="Times New Roman" panose="02020603050405020304" pitchFamily="18" charset="0"/>
                <a:cs typeface="Times New Roman" panose="02020603050405020304" pitchFamily="18" charset="0"/>
              </a:rPr>
              <a:t>لذا تتعدد فيها طوابق المباني</a:t>
            </a:r>
            <a:r>
              <a:rPr lang="fr-FR" sz="3200" b="1" dirty="0">
                <a:latin typeface="Times New Roman" panose="02020603050405020304" pitchFamily="18" charset="0"/>
                <a:cs typeface="Times New Roman" panose="02020603050405020304" pitchFamily="18" charset="0"/>
              </a:rPr>
              <a:t> </a:t>
            </a:r>
            <a:r>
              <a:rPr lang="ar-SA" sz="3200" b="1" dirty="0">
                <a:latin typeface="Times New Roman" panose="02020603050405020304" pitchFamily="18" charset="0"/>
                <a:cs typeface="Times New Roman" panose="02020603050405020304" pitchFamily="18" charset="0"/>
              </a:rPr>
              <a:t>فقط الاعمال التجارية قادرة على المنافسة فيها</a:t>
            </a:r>
            <a:r>
              <a:rPr lang="ar-SA" sz="3200" dirty="0">
                <a:solidFill>
                  <a:srgbClr val="FF00FF"/>
                </a:solidFill>
                <a:latin typeface="Times New Roman" panose="02020603050405020304" pitchFamily="18" charset="0"/>
                <a:cs typeface="Times New Roman" panose="02020603050405020304" pitchFamily="18" charset="0"/>
              </a:rPr>
              <a:t> </a:t>
            </a:r>
            <a:endParaRPr lang="ar-DZ" sz="3200" b="1" dirty="0">
              <a:latin typeface="Times New Roman" panose="02020603050405020304" pitchFamily="18" charset="0"/>
              <a:cs typeface="Times New Roman" panose="02020603050405020304" pitchFamily="18" charset="0"/>
            </a:endParaRPr>
          </a:p>
          <a:p>
            <a:pPr>
              <a:buFont typeface="Arial" charset="0"/>
              <a:buNone/>
              <a:defRPr/>
            </a:pPr>
            <a:r>
              <a:rPr lang="ar-SA" sz="3200" b="1" dirty="0">
                <a:latin typeface="Times New Roman" panose="02020603050405020304" pitchFamily="18"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87E1988B-9C58-4B7F-9033-5D5A2E07FD4C}"/>
              </a:ext>
            </a:extLst>
          </p:cNvPr>
          <p:cNvPicPr>
            <a:picLocks noChangeAspect="1"/>
          </p:cNvPicPr>
          <p:nvPr/>
        </p:nvPicPr>
        <p:blipFill>
          <a:blip r:embed="rId2"/>
          <a:stretch>
            <a:fillRect/>
          </a:stretch>
        </p:blipFill>
        <p:spPr>
          <a:xfrm>
            <a:off x="2543413" y="3503606"/>
            <a:ext cx="6858594" cy="2804403"/>
          </a:xfrm>
          <a:prstGeom prst="rect">
            <a:avLst/>
          </a:prstGeom>
        </p:spPr>
      </p:pic>
    </p:spTree>
    <p:extLst>
      <p:ext uri="{BB962C8B-B14F-4D97-AF65-F5344CB8AC3E}">
        <p14:creationId xmlns:p14="http://schemas.microsoft.com/office/powerpoint/2010/main" val="3035941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pic>
        <p:nvPicPr>
          <p:cNvPr id="5" name="Picture 4">
            <a:extLst>
              <a:ext uri="{FF2B5EF4-FFF2-40B4-BE49-F238E27FC236}">
                <a16:creationId xmlns:a16="http://schemas.microsoft.com/office/drawing/2014/main" id="{B6196009-A5C2-4300-BE4A-862B10379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459" y="-192740"/>
            <a:ext cx="4746661" cy="66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61B4542-36BC-4262-B648-F6E34548C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3104" y="-102742"/>
            <a:ext cx="5122896" cy="6599238"/>
          </a:xfrm>
          <a:prstGeom prst="rect">
            <a:avLst/>
          </a:prstGeom>
          <a:noFill/>
        </p:spPr>
      </p:pic>
    </p:spTree>
    <p:extLst>
      <p:ext uri="{BB962C8B-B14F-4D97-AF65-F5344CB8AC3E}">
        <p14:creationId xmlns:p14="http://schemas.microsoft.com/office/powerpoint/2010/main" val="662072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acnco\Pictures\2016-03-17 hhhhh\2017-02-17 ادوات 2\ادوات 2 001.jpg">
            <a:extLst>
              <a:ext uri="{FF2B5EF4-FFF2-40B4-BE49-F238E27FC236}">
                <a16:creationId xmlns:a16="http://schemas.microsoft.com/office/drawing/2014/main" id="{97A712A4-B445-46B3-B71A-25E816F8A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34950"/>
            <a:ext cx="8785225"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102DD4C3-EC1A-4CB2-9D50-9AA864C62A7E}"/>
              </a:ext>
            </a:extLst>
          </p:cNvPr>
          <p:cNvSpPr>
            <a:spLocks noGrp="1"/>
          </p:cNvSpPr>
          <p:nvPr>
            <p:ph type="title"/>
          </p:nvPr>
        </p:nvSpPr>
        <p:spPr/>
        <p:txBody>
          <a:bodyPr/>
          <a:lstStyle/>
          <a:p>
            <a:endParaRPr lang="fr-FR" altLang="fr-FR"/>
          </a:p>
        </p:txBody>
      </p:sp>
      <p:sp>
        <p:nvSpPr>
          <p:cNvPr id="13315" name="Espace réservé du contenu 2">
            <a:extLst>
              <a:ext uri="{FF2B5EF4-FFF2-40B4-BE49-F238E27FC236}">
                <a16:creationId xmlns:a16="http://schemas.microsoft.com/office/drawing/2014/main" id="{F37B9580-B54B-4F06-9075-75E3BAC12E45}"/>
              </a:ext>
            </a:extLst>
          </p:cNvPr>
          <p:cNvSpPr>
            <a:spLocks noGrp="1"/>
          </p:cNvSpPr>
          <p:nvPr>
            <p:ph idx="1"/>
          </p:nvPr>
        </p:nvSpPr>
        <p:spPr/>
        <p:txBody>
          <a:bodyPr/>
          <a:lstStyle/>
          <a:p>
            <a:endParaRPr lang="fr-FR" altLang="fr-FR"/>
          </a:p>
        </p:txBody>
      </p:sp>
      <p:pic>
        <p:nvPicPr>
          <p:cNvPr id="13316" name="Picture 2" descr="C:\Users\acnco\Pictures\2016-03-17 hhhhh\2017-02-17 pdau\pdau 001.jpg">
            <a:extLst>
              <a:ext uri="{FF2B5EF4-FFF2-40B4-BE49-F238E27FC236}">
                <a16:creationId xmlns:a16="http://schemas.microsoft.com/office/drawing/2014/main" id="{15EA83FB-D82D-4668-BC50-755C0E5CB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79" y="-4763"/>
            <a:ext cx="11147459" cy="641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535A7D8E-100A-431D-83BF-979D6921ACB2}"/>
              </a:ext>
            </a:extLst>
          </p:cNvPr>
          <p:cNvSpPr>
            <a:spLocks noGrp="1"/>
          </p:cNvSpPr>
          <p:nvPr>
            <p:ph type="title"/>
          </p:nvPr>
        </p:nvSpPr>
        <p:spPr/>
        <p:txBody>
          <a:bodyPr/>
          <a:lstStyle/>
          <a:p>
            <a:endParaRPr lang="fr-FR" altLang="fr-FR"/>
          </a:p>
        </p:txBody>
      </p:sp>
      <p:pic>
        <p:nvPicPr>
          <p:cNvPr id="14339" name="Picture 2" descr="C:\Users\acnco\Pictures\2016-03-17 hhhhh\2017-02-17 pdau2\pdau2 001.jpg">
            <a:extLst>
              <a:ext uri="{FF2B5EF4-FFF2-40B4-BE49-F238E27FC236}">
                <a16:creationId xmlns:a16="http://schemas.microsoft.com/office/drawing/2014/main" id="{328A7AA7-DB01-4BAE-9E21-47C36811F9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4433" y="0"/>
            <a:ext cx="12154100" cy="6939612"/>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00DD897-C0F1-4111-B328-79F41144048D}"/>
              </a:ext>
            </a:extLst>
          </p:cNvPr>
          <p:cNvSpPr>
            <a:spLocks noGrp="1"/>
          </p:cNvSpPr>
          <p:nvPr>
            <p:ph type="ctrTitle" idx="4294967295"/>
          </p:nvPr>
        </p:nvSpPr>
        <p:spPr>
          <a:xfrm>
            <a:off x="3000375" y="3835401"/>
            <a:ext cx="6343650" cy="377825"/>
          </a:xfrm>
        </p:spPr>
        <p:txBody>
          <a:bodyPr>
            <a:normAutofit/>
          </a:bodyPr>
          <a:lstStyle/>
          <a:p>
            <a:pPr rtl="0">
              <a:defRPr/>
            </a:pPr>
            <a:r>
              <a:rPr lang="fr-FR" sz="1350" dirty="0">
                <a:solidFill>
                  <a:schemeClr val="tx1"/>
                </a:solidFill>
                <a:latin typeface="Times New Roman" panose="02020603050405020304" pitchFamily="18" charset="0"/>
                <a:ea typeface="SimSun" panose="02010600030101010101" pitchFamily="2" charset="-122"/>
              </a:rPr>
              <a:t>Intitulé de la matière  </a:t>
            </a:r>
            <a:r>
              <a:rPr lang="fr-FR" sz="1200" dirty="0">
                <a:solidFill>
                  <a:schemeClr val="tx1"/>
                </a:solidFill>
              </a:rPr>
              <a:t>Economie urbaine </a:t>
            </a:r>
            <a:r>
              <a:rPr lang="ar-DZ" sz="1200" dirty="0">
                <a:solidFill>
                  <a:schemeClr val="tx1"/>
                </a:solidFill>
              </a:rPr>
              <a:t> </a:t>
            </a:r>
            <a:r>
              <a:rPr lang="ar-DZ" sz="1800" dirty="0">
                <a:solidFill>
                  <a:schemeClr val="tx1"/>
                </a:solidFill>
                <a:latin typeface="Times New Roman" panose="02020603050405020304" pitchFamily="18" charset="0"/>
                <a:ea typeface="SimSun" panose="02010600030101010101" pitchFamily="2" charset="-122"/>
              </a:rPr>
              <a:t>اقتصاد المدينة   </a:t>
            </a:r>
            <a:endParaRPr lang="fr-FR" dirty="0">
              <a:solidFill>
                <a:schemeClr val="tx1"/>
              </a:solidFill>
            </a:endParaRPr>
          </a:p>
        </p:txBody>
      </p:sp>
      <p:sp>
        <p:nvSpPr>
          <p:cNvPr id="6" name="Sous-titre 5">
            <a:extLst>
              <a:ext uri="{FF2B5EF4-FFF2-40B4-BE49-F238E27FC236}">
                <a16:creationId xmlns:a16="http://schemas.microsoft.com/office/drawing/2014/main" id="{4EA7C951-224D-4EAA-83BC-739B0DE3312B}"/>
              </a:ext>
            </a:extLst>
          </p:cNvPr>
          <p:cNvSpPr>
            <a:spLocks noGrp="1"/>
          </p:cNvSpPr>
          <p:nvPr>
            <p:ph type="subTitle" idx="4294967295"/>
          </p:nvPr>
        </p:nvSpPr>
        <p:spPr>
          <a:xfrm>
            <a:off x="7253289" y="2773364"/>
            <a:ext cx="1349375" cy="377825"/>
          </a:xfrm>
        </p:spPr>
        <p:txBody>
          <a:bodyPr>
            <a:normAutofit fontScale="92500" lnSpcReduction="10000"/>
          </a:bodyPr>
          <a:lstStyle/>
          <a:p>
            <a:pPr marL="0" indent="0" algn="ctr">
              <a:buNone/>
              <a:defRPr/>
            </a:pPr>
            <a:r>
              <a:rPr lang="ar-DZ" b="1" dirty="0">
                <a:ea typeface="SimSun" panose="02010600030101010101" pitchFamily="2" charset="-122"/>
                <a:cs typeface="+mj-cs"/>
              </a:rPr>
              <a:t>ماستر1</a:t>
            </a:r>
            <a:endParaRPr lang="fr-FR" sz="1200" dirty="0"/>
          </a:p>
        </p:txBody>
      </p:sp>
      <p:sp>
        <p:nvSpPr>
          <p:cNvPr id="8" name="Espace réservé du texte 6">
            <a:extLst>
              <a:ext uri="{FF2B5EF4-FFF2-40B4-BE49-F238E27FC236}">
                <a16:creationId xmlns:a16="http://schemas.microsoft.com/office/drawing/2014/main" id="{97EF635B-4572-420E-A0A3-297B065AAB3C}"/>
              </a:ext>
            </a:extLst>
          </p:cNvPr>
          <p:cNvSpPr>
            <a:spLocks noGrp="1"/>
          </p:cNvSpPr>
          <p:nvPr>
            <p:ph type="body" sz="quarter" idx="4294967295"/>
          </p:nvPr>
        </p:nvSpPr>
        <p:spPr>
          <a:xfrm>
            <a:off x="6076950" y="5307013"/>
            <a:ext cx="2914650" cy="303212"/>
          </a:xfrm>
        </p:spPr>
        <p:txBody>
          <a:bodyPr>
            <a:normAutofit fontScale="70000" lnSpcReduction="20000"/>
          </a:bodyPr>
          <a:lstStyle/>
          <a:p>
            <a:pPr marL="0" indent="0">
              <a:buNone/>
              <a:defRPr/>
            </a:pPr>
            <a:r>
              <a:rPr lang="ar-DZ" dirty="0">
                <a:latin typeface="Calibri" panose="020F0502020204030204" pitchFamily="34" charset="0"/>
                <a:cs typeface="Calibri" panose="020F0502020204030204" pitchFamily="34" charset="0"/>
              </a:rPr>
              <a:t>الفصل الأول تابع  </a:t>
            </a:r>
            <a:endPar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Espace réservé du texte 6">
            <a:extLst>
              <a:ext uri="{FF2B5EF4-FFF2-40B4-BE49-F238E27FC236}">
                <a16:creationId xmlns:a16="http://schemas.microsoft.com/office/drawing/2014/main" id="{A9BFF973-9897-462A-9C03-D04FF03E2117}"/>
              </a:ext>
            </a:extLst>
          </p:cNvPr>
          <p:cNvSpPr>
            <a:spLocks noGrp="1"/>
          </p:cNvSpPr>
          <p:nvPr>
            <p:ph type="body" sz="quarter" idx="4294967295"/>
          </p:nvPr>
        </p:nvSpPr>
        <p:spPr>
          <a:xfrm>
            <a:off x="4800600" y="4476751"/>
            <a:ext cx="2914650" cy="377825"/>
          </a:xfrm>
        </p:spPr>
        <p:txBody>
          <a:bodyPr/>
          <a:lstStyle/>
          <a:p>
            <a:pPr marL="0" indent="0">
              <a:spcBef>
                <a:spcPts val="0"/>
              </a:spcBef>
              <a:buNone/>
              <a:defRPr/>
            </a:pPr>
            <a:r>
              <a:rPr lang="ar-DZ"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الاسم  و  اللقب</a:t>
            </a:r>
            <a:r>
              <a:rPr lang="fr-FR"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موسى</a:t>
            </a:r>
            <a:r>
              <a:rPr lang="fr-F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لصقع</a:t>
            </a:r>
            <a:endPar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Sous-titre 5">
            <a:extLst>
              <a:ext uri="{FF2B5EF4-FFF2-40B4-BE49-F238E27FC236}">
                <a16:creationId xmlns:a16="http://schemas.microsoft.com/office/drawing/2014/main" id="{06353C4F-C074-430C-982C-1D8C3B6921AE}"/>
              </a:ext>
            </a:extLst>
          </p:cNvPr>
          <p:cNvSpPr txBox="1">
            <a:spLocks/>
          </p:cNvSpPr>
          <p:nvPr/>
        </p:nvSpPr>
        <p:spPr bwMode="auto">
          <a:xfrm>
            <a:off x="4606926" y="2759076"/>
            <a:ext cx="625475" cy="263525"/>
          </a:xfrm>
          <a:prstGeom prst="rect">
            <a:avLst/>
          </a:prstGeom>
          <a:noFill/>
          <a:ln w="9525">
            <a:noFill/>
            <a:miter lim="800000"/>
            <a:headEnd/>
            <a:tailEnd/>
          </a:ln>
        </p:spPr>
        <p:txBody>
          <a:bodyPr lIns="68579" tIns="34289" rIns="68579" bIns="34289" anchor="ct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eaLnBrk="1" hangingPunct="1">
              <a:defRPr/>
            </a:pPr>
            <a:r>
              <a:rPr lang="ar-DZ" sz="1800" dirty="0"/>
              <a:t>س 1</a:t>
            </a:r>
            <a:endParaRPr lang="fr-FR" sz="1800" dirty="0"/>
          </a:p>
        </p:txBody>
      </p:sp>
      <p:sp>
        <p:nvSpPr>
          <p:cNvPr id="10" name="Sous-titre 5">
            <a:extLst>
              <a:ext uri="{FF2B5EF4-FFF2-40B4-BE49-F238E27FC236}">
                <a16:creationId xmlns:a16="http://schemas.microsoft.com/office/drawing/2014/main" id="{549821DD-2A04-4C74-80FA-94F229DB0746}"/>
              </a:ext>
            </a:extLst>
          </p:cNvPr>
          <p:cNvSpPr txBox="1">
            <a:spLocks/>
          </p:cNvSpPr>
          <p:nvPr/>
        </p:nvSpPr>
        <p:spPr bwMode="auto">
          <a:xfrm>
            <a:off x="6864351" y="3275014"/>
            <a:ext cx="1895475" cy="377825"/>
          </a:xfrm>
          <a:prstGeom prst="rect">
            <a:avLst/>
          </a:prstGeom>
          <a:noFill/>
          <a:ln w="9525">
            <a:noFill/>
            <a:miter lim="800000"/>
            <a:headEnd/>
            <a:tailEnd/>
          </a:ln>
        </p:spPr>
        <p:txBody>
          <a:bodyPr lIns="68579" tIns="34289" rIns="68579" bIns="34289" anchor="ct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eaLnBrk="1" hangingPunct="1">
              <a:defRPr/>
            </a:pPr>
            <a:r>
              <a:rPr lang="ar-DZ" sz="1800" dirty="0"/>
              <a:t>علوم الأرض والكون </a:t>
            </a:r>
            <a:endParaRPr lang="fr-FR" sz="1800" dirty="0"/>
          </a:p>
        </p:txBody>
      </p:sp>
      <p:sp>
        <p:nvSpPr>
          <p:cNvPr id="11" name="Sous-titre 5">
            <a:extLst>
              <a:ext uri="{FF2B5EF4-FFF2-40B4-BE49-F238E27FC236}">
                <a16:creationId xmlns:a16="http://schemas.microsoft.com/office/drawing/2014/main" id="{9A3DAE0B-6F5C-455E-A202-1A8F746093EE}"/>
              </a:ext>
            </a:extLst>
          </p:cNvPr>
          <p:cNvSpPr txBox="1">
            <a:spLocks/>
          </p:cNvSpPr>
          <p:nvPr/>
        </p:nvSpPr>
        <p:spPr bwMode="auto">
          <a:xfrm>
            <a:off x="3432175" y="3216276"/>
            <a:ext cx="1970088" cy="377825"/>
          </a:xfrm>
          <a:prstGeom prst="rect">
            <a:avLst/>
          </a:prstGeom>
          <a:noFill/>
          <a:ln w="9525">
            <a:noFill/>
            <a:miter lim="800000"/>
            <a:headEnd/>
            <a:tailEnd/>
          </a:ln>
        </p:spPr>
        <p:txBody>
          <a:bodyPr lIns="68579" tIns="34289" rIns="68579" bIns="34289" anchor="ct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eaLnBrk="1" hangingPunct="1">
              <a:defRPr/>
            </a:pPr>
            <a:r>
              <a:rPr lang="fr-FR" sz="1800" dirty="0"/>
              <a:t>_</a:t>
            </a:r>
          </a:p>
        </p:txBody>
      </p:sp>
      <p:sp>
        <p:nvSpPr>
          <p:cNvPr id="6153" name="Sous-titre 5">
            <a:extLst>
              <a:ext uri="{FF2B5EF4-FFF2-40B4-BE49-F238E27FC236}">
                <a16:creationId xmlns:a16="http://schemas.microsoft.com/office/drawing/2014/main" id="{2A2ADB6C-C16C-492F-9015-4675E88BFC4D}"/>
              </a:ext>
            </a:extLst>
          </p:cNvPr>
          <p:cNvSpPr txBox="1">
            <a:spLocks noChangeArrowheads="1"/>
          </p:cNvSpPr>
          <p:nvPr/>
        </p:nvSpPr>
        <p:spPr bwMode="auto">
          <a:xfrm>
            <a:off x="6257925" y="6234113"/>
            <a:ext cx="36972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gn="r" defTabSz="912813" rtl="1">
              <a:spcBef>
                <a:spcPct val="20000"/>
              </a:spcBef>
              <a:buChar char="•"/>
              <a:defRPr sz="3200">
                <a:solidFill>
                  <a:schemeClr val="tx1"/>
                </a:solidFill>
                <a:latin typeface="Arial" panose="020B0604020202020204" pitchFamily="34" charset="0"/>
                <a:cs typeface="Arial" panose="020B0604020202020204" pitchFamily="34" charset="0"/>
              </a:defRPr>
            </a:lvl1pPr>
            <a:lvl2pPr marL="455613" indent="-285750" algn="r" defTabSz="912813" rtl="1">
              <a:spcBef>
                <a:spcPct val="20000"/>
              </a:spcBef>
              <a:buChar char="–"/>
              <a:defRPr sz="2800">
                <a:solidFill>
                  <a:schemeClr val="tx1"/>
                </a:solidFill>
                <a:latin typeface="Arial" panose="020B0604020202020204" pitchFamily="34" charset="0"/>
                <a:cs typeface="Arial" panose="020B0604020202020204" pitchFamily="34" charset="0"/>
              </a:defRPr>
            </a:lvl2pPr>
            <a:lvl3pPr marL="912813" indent="-228600" algn="r" defTabSz="912813" rtl="1">
              <a:spcBef>
                <a:spcPct val="20000"/>
              </a:spcBef>
              <a:buChar char="•"/>
              <a:defRPr sz="2400">
                <a:solidFill>
                  <a:schemeClr val="tx1"/>
                </a:solidFill>
                <a:latin typeface="Arial" panose="020B0604020202020204" pitchFamily="34" charset="0"/>
                <a:cs typeface="Arial" panose="020B0604020202020204" pitchFamily="34" charset="0"/>
              </a:defRPr>
            </a:lvl3pPr>
            <a:lvl4pPr marL="1370013" indent="-228600" algn="r" defTabSz="912813" rtl="1">
              <a:spcBef>
                <a:spcPct val="20000"/>
              </a:spcBef>
              <a:buChar char="–"/>
              <a:defRPr sz="2000">
                <a:solidFill>
                  <a:schemeClr val="tx1"/>
                </a:solidFill>
                <a:latin typeface="Arial" panose="020B0604020202020204" pitchFamily="34" charset="0"/>
                <a:cs typeface="Arial" panose="020B0604020202020204" pitchFamily="34" charset="0"/>
              </a:defRPr>
            </a:lvl4pPr>
            <a:lvl5pPr marL="1827213" indent="-228600" algn="r" defTabSz="912813" rtl="1">
              <a:spcBef>
                <a:spcPct val="20000"/>
              </a:spcBef>
              <a:buChar char="»"/>
              <a:defRPr sz="2000">
                <a:solidFill>
                  <a:schemeClr val="tx1"/>
                </a:solidFill>
                <a:latin typeface="Arial" panose="020B0604020202020204" pitchFamily="34" charset="0"/>
                <a:cs typeface="Arial" panose="020B0604020202020204" pitchFamily="34" charset="0"/>
              </a:defRPr>
            </a:lvl5pPr>
            <a:lvl6pPr marL="2284413" indent="-228600" algn="r" defTabSz="912813"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741613" indent="-228600" algn="r" defTabSz="912813"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198813" indent="-228600" algn="r" defTabSz="912813"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656013" indent="-228600" algn="r" defTabSz="912813"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lnSpc>
                <a:spcPct val="90000"/>
              </a:lnSpc>
              <a:spcBef>
                <a:spcPts val="1000"/>
              </a:spcBef>
              <a:buClr>
                <a:srgbClr val="2B519F"/>
              </a:buClr>
              <a:buNone/>
            </a:pPr>
            <a:r>
              <a:rPr lang="ar-DZ" altLang="fr-FR" sz="1200" b="1">
                <a:latin typeface="Times New Roman" panose="02020603050405020304" pitchFamily="18" charset="0"/>
                <a:cs typeface="Times New Roman" panose="02020603050405020304" pitchFamily="18" charset="0"/>
              </a:rPr>
              <a:t>اعداد:  الأستاذ : لصقع موسى  جامعة  وهران </a:t>
            </a:r>
            <a:r>
              <a:rPr lang="ar-SA" altLang="fr-FR" sz="1200" b="1">
                <a:latin typeface="Times New Roman" panose="02020603050405020304" pitchFamily="18" charset="0"/>
                <a:cs typeface="Times New Roman" panose="02020603050405020304" pitchFamily="18" charset="0"/>
              </a:rPr>
              <a:t>2</a:t>
            </a:r>
            <a:r>
              <a:rPr lang="ar-DZ" altLang="fr-FR" sz="1200" b="1">
                <a:latin typeface="Times New Roman" panose="02020603050405020304" pitchFamily="18" charset="0"/>
                <a:cs typeface="Times New Roman" panose="02020603050405020304" pitchFamily="18" charset="0"/>
              </a:rPr>
              <a:t>،  2021-2022</a:t>
            </a:r>
            <a:endParaRPr lang="fr-FR" altLang="fr-FR" sz="1200" b="1">
              <a:latin typeface="Times New Roman" panose="02020603050405020304" pitchFamily="18" charset="0"/>
              <a:cs typeface="Times New Roman" panose="02020603050405020304" pitchFamily="18" charset="0"/>
            </a:endParaRPr>
          </a:p>
        </p:txBody>
      </p:sp>
      <p:sp>
        <p:nvSpPr>
          <p:cNvPr id="12" name="Espace réservé du pied de page 3">
            <a:extLst>
              <a:ext uri="{FF2B5EF4-FFF2-40B4-BE49-F238E27FC236}">
                <a16:creationId xmlns:a16="http://schemas.microsoft.com/office/drawing/2014/main" id="{74582815-7658-4E23-A2DC-DAA01677D772}"/>
              </a:ext>
            </a:extLst>
          </p:cNvPr>
          <p:cNvSpPr txBox="1">
            <a:spLocks/>
          </p:cNvSpPr>
          <p:nvPr/>
        </p:nvSpPr>
        <p:spPr>
          <a:xfrm>
            <a:off x="5232401" y="5870576"/>
            <a:ext cx="3370263" cy="328613"/>
          </a:xfrm>
          <a:prstGeom prst="rect">
            <a:avLst/>
          </a:prstGeom>
        </p:spPr>
        <p:txBody>
          <a:bodyPr lIns="68579" tIns="34289" rIns="68579" bIns="34289" anchor="ctr"/>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1" hangingPunct="1">
              <a:defRPr/>
            </a:pPr>
            <a:r>
              <a:rPr lang="fr-FR" sz="1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Master</a:t>
            </a:r>
            <a:r>
              <a:rPr lang="fr-FR" sz="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FR" sz="9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a:t>
            </a:r>
            <a:r>
              <a:rPr lang="fr-FR" sz="900" b="1" dirty="0">
                <a:solidFill>
                  <a:schemeClr val="tx1"/>
                </a:solidFill>
                <a:ea typeface="SimSun" panose="02010600030101010101" pitchFamily="2" charset="-122"/>
              </a:rPr>
              <a:t> Villes, Dynamiques spatiales et gestion </a:t>
            </a:r>
            <a:r>
              <a:rPr lang="fr-FR" sz="9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_C0</a:t>
            </a:r>
            <a:r>
              <a:rPr lang="ar-DZ" sz="9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endParaRPr lang="fr-FR" sz="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Sous-titre 5">
            <a:extLst>
              <a:ext uri="{FF2B5EF4-FFF2-40B4-BE49-F238E27FC236}">
                <a16:creationId xmlns:a16="http://schemas.microsoft.com/office/drawing/2014/main" id="{4F93311D-469C-4773-B000-14A45DAED307}"/>
              </a:ext>
            </a:extLst>
          </p:cNvPr>
          <p:cNvSpPr txBox="1">
            <a:spLocks/>
          </p:cNvSpPr>
          <p:nvPr/>
        </p:nvSpPr>
        <p:spPr bwMode="auto">
          <a:xfrm>
            <a:off x="2424113" y="3216276"/>
            <a:ext cx="2978150" cy="377825"/>
          </a:xfrm>
          <a:prstGeom prst="rect">
            <a:avLst/>
          </a:prstGeom>
          <a:noFill/>
          <a:ln w="9525">
            <a:noFill/>
            <a:miter lim="800000"/>
            <a:headEnd/>
            <a:tailEnd/>
          </a:ln>
        </p:spPr>
        <p:txBody>
          <a:bodyPr lIns="68579" tIns="34289" rIns="68579" bIns="34289" anchor="ct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eaLnBrk="1" hangingPunct="1">
              <a:defRPr/>
            </a:pPr>
            <a:r>
              <a:rPr lang="fr-FR" sz="1800" dirty="0"/>
              <a:t>_</a:t>
            </a:r>
            <a:r>
              <a:rPr lang="ar-DZ" sz="1800" dirty="0"/>
              <a:t>جغرافية وتهيئة عمرانية</a:t>
            </a:r>
            <a:endParaRPr lang="fr-FR" sz="18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9750A5B6-8D36-4A5F-B906-2A90EB176208}"/>
              </a:ext>
            </a:extLst>
          </p:cNvPr>
          <p:cNvCxnSpPr/>
          <p:nvPr/>
        </p:nvCxnSpPr>
        <p:spPr>
          <a:xfrm>
            <a:off x="1703389" y="476250"/>
            <a:ext cx="8713787" cy="0"/>
          </a:xfrm>
          <a:prstGeom prst="line">
            <a:avLst/>
          </a:prstGeom>
        </p:spPr>
        <p:style>
          <a:lnRef idx="3">
            <a:schemeClr val="dk1"/>
          </a:lnRef>
          <a:fillRef idx="0">
            <a:schemeClr val="dk1"/>
          </a:fillRef>
          <a:effectRef idx="2">
            <a:schemeClr val="dk1"/>
          </a:effectRef>
          <a:fontRef idx="minor">
            <a:schemeClr val="tx1"/>
          </a:fontRef>
        </p:style>
      </p:cxnSp>
      <p:sp>
        <p:nvSpPr>
          <p:cNvPr id="10" name="Rectangle à coins arrondis 9">
            <a:extLst>
              <a:ext uri="{FF2B5EF4-FFF2-40B4-BE49-F238E27FC236}">
                <a16:creationId xmlns:a16="http://schemas.microsoft.com/office/drawing/2014/main" id="{E8B0B8A9-3936-425F-B43A-B56962E15479}"/>
              </a:ext>
            </a:extLst>
          </p:cNvPr>
          <p:cNvSpPr/>
          <p:nvPr/>
        </p:nvSpPr>
        <p:spPr>
          <a:xfrm>
            <a:off x="2567608" y="404664"/>
            <a:ext cx="7848872" cy="108012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ar-DZ" sz="3600" b="1" i="1" dirty="0">
                <a:solidFill>
                  <a:schemeClr val="tx1"/>
                </a:solidFill>
                <a:latin typeface="Times New Roman" pitchFamily="18" charset="0"/>
                <a:cs typeface="Times New Roman" pitchFamily="18" charset="0"/>
              </a:rPr>
              <a:t>يقسم المخطط التوجيهي للتهيئة والتعمير</a:t>
            </a:r>
            <a:r>
              <a:rPr lang="fr-FR" sz="2800" b="1" i="1" dirty="0">
                <a:solidFill>
                  <a:schemeClr val="tx1"/>
                </a:solidFill>
                <a:latin typeface="+mj-lt"/>
              </a:rPr>
              <a:t>(PDAU)</a:t>
            </a:r>
            <a:endParaRPr lang="ar-DZ" sz="2800" b="1" i="1" dirty="0">
              <a:solidFill>
                <a:schemeClr val="tx1"/>
              </a:solidFill>
              <a:latin typeface="+mj-lt"/>
            </a:endParaRPr>
          </a:p>
          <a:p>
            <a:pPr fontAlgn="auto">
              <a:spcBef>
                <a:spcPts val="0"/>
              </a:spcBef>
              <a:spcAft>
                <a:spcPts val="0"/>
              </a:spcAft>
              <a:defRPr/>
            </a:pPr>
            <a:r>
              <a:rPr lang="ar-DZ" sz="2800" b="1" i="1" dirty="0">
                <a:solidFill>
                  <a:schemeClr val="tx1"/>
                </a:solidFill>
                <a:latin typeface="+mj-lt"/>
              </a:rPr>
              <a:t>تراب البلدية الى اربع قطاعات </a:t>
            </a:r>
            <a:r>
              <a:rPr lang="fr-FR" b="1" i="1" dirty="0">
                <a:solidFill>
                  <a:schemeClr val="tx1"/>
                </a:solidFill>
                <a:latin typeface="+mj-lt"/>
              </a:rPr>
              <a:t> </a:t>
            </a:r>
            <a:r>
              <a:rPr lang="fr-FR" b="1" i="1" dirty="0">
                <a:solidFill>
                  <a:schemeClr val="bg1"/>
                </a:solidFill>
                <a:latin typeface="+mj-lt"/>
              </a:rPr>
              <a:t>:</a:t>
            </a:r>
            <a:endParaRPr lang="fr-FR" b="1" dirty="0">
              <a:solidFill>
                <a:schemeClr val="bg1"/>
              </a:solidFill>
              <a:latin typeface="+mj-lt"/>
            </a:endParaRPr>
          </a:p>
        </p:txBody>
      </p:sp>
      <p:sp>
        <p:nvSpPr>
          <p:cNvPr id="13" name="Rectangle à coins arrondis 12">
            <a:extLst>
              <a:ext uri="{FF2B5EF4-FFF2-40B4-BE49-F238E27FC236}">
                <a16:creationId xmlns:a16="http://schemas.microsoft.com/office/drawing/2014/main" id="{FE649999-52B1-4EF0-AFBA-EE931D535690}"/>
              </a:ext>
            </a:extLst>
          </p:cNvPr>
          <p:cNvSpPr/>
          <p:nvPr/>
        </p:nvSpPr>
        <p:spPr>
          <a:xfrm>
            <a:off x="6600826" y="1989139"/>
            <a:ext cx="3743325" cy="503237"/>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fr-FR" sz="2800" b="1" i="1" dirty="0">
                <a:solidFill>
                  <a:schemeClr val="tx1"/>
                </a:solidFill>
                <a:latin typeface="+mj-lt"/>
              </a:rPr>
              <a:t> -</a:t>
            </a:r>
            <a:r>
              <a:rPr lang="ar-DZ" sz="2800" b="1" i="1" dirty="0">
                <a:solidFill>
                  <a:schemeClr val="tx1"/>
                </a:solidFill>
                <a:latin typeface="+mj-lt"/>
              </a:rPr>
              <a:t>القطاعات المعمرة</a:t>
            </a:r>
            <a:r>
              <a:rPr lang="fr-FR" sz="2800" b="1" i="1" dirty="0">
                <a:solidFill>
                  <a:schemeClr val="tx1"/>
                </a:solidFill>
                <a:latin typeface="+mj-lt"/>
              </a:rPr>
              <a:t> </a:t>
            </a:r>
            <a:endParaRPr lang="fr-FR" sz="2800" b="1" dirty="0">
              <a:solidFill>
                <a:schemeClr val="tx1"/>
              </a:solidFill>
              <a:latin typeface="+mj-lt"/>
            </a:endParaRPr>
          </a:p>
        </p:txBody>
      </p:sp>
      <p:sp>
        <p:nvSpPr>
          <p:cNvPr id="14" name="Rectangle à coins arrondis 13">
            <a:extLst>
              <a:ext uri="{FF2B5EF4-FFF2-40B4-BE49-F238E27FC236}">
                <a16:creationId xmlns:a16="http://schemas.microsoft.com/office/drawing/2014/main" id="{B09F19F0-A8B7-405B-B9D6-02EB5F488D3A}"/>
              </a:ext>
            </a:extLst>
          </p:cNvPr>
          <p:cNvSpPr/>
          <p:nvPr/>
        </p:nvSpPr>
        <p:spPr>
          <a:xfrm>
            <a:off x="5087938" y="2636838"/>
            <a:ext cx="5256212" cy="792162"/>
          </a:xfrm>
          <a:prstGeom prst="roundRect">
            <a:avLst>
              <a:gd name="adj" fmla="val 14800"/>
            </a:avLst>
          </a:prstGeom>
        </p:spPr>
        <p:style>
          <a:lnRef idx="1">
            <a:schemeClr val="accent2"/>
          </a:lnRef>
          <a:fillRef idx="3">
            <a:schemeClr val="accent2"/>
          </a:fillRef>
          <a:effectRef idx="2">
            <a:schemeClr val="accent2"/>
          </a:effectRef>
          <a:fontRef idx="minor">
            <a:schemeClr val="lt1"/>
          </a:fontRef>
        </p:style>
        <p:txBody>
          <a:bodyPr anchor="ctr"/>
          <a:lstStyle/>
          <a:p>
            <a:pPr algn="r" fontAlgn="auto">
              <a:spcBef>
                <a:spcPts val="0"/>
              </a:spcBef>
              <a:spcAft>
                <a:spcPts val="0"/>
              </a:spcAft>
              <a:defRPr/>
            </a:pPr>
            <a:r>
              <a:rPr lang="ar-DZ" sz="2800" b="1" i="1" dirty="0">
                <a:solidFill>
                  <a:schemeClr val="tx1"/>
                </a:solidFill>
                <a:latin typeface="+mj-lt"/>
              </a:rPr>
              <a:t>على المدى </a:t>
            </a:r>
            <a:r>
              <a:rPr lang="fr-FR" sz="2800" b="1" i="1" dirty="0">
                <a:solidFill>
                  <a:schemeClr val="tx1"/>
                </a:solidFill>
                <a:latin typeface="+mj-lt"/>
              </a:rPr>
              <a:t>- </a:t>
            </a:r>
            <a:r>
              <a:rPr lang="ar-DZ" sz="2800" b="1" i="1" dirty="0">
                <a:solidFill>
                  <a:schemeClr val="tx1"/>
                </a:solidFill>
                <a:latin typeface="+mj-lt"/>
              </a:rPr>
              <a:t> القطاعات المبرمجة للتعمير</a:t>
            </a:r>
            <a:r>
              <a:rPr lang="fr-FR" sz="2800" b="1" i="1" dirty="0">
                <a:solidFill>
                  <a:schemeClr val="tx1"/>
                </a:solidFill>
                <a:latin typeface="+mj-lt"/>
              </a:rPr>
              <a:t> </a:t>
            </a:r>
            <a:r>
              <a:rPr lang="ar-DZ" sz="2800" b="1" i="1" dirty="0">
                <a:solidFill>
                  <a:schemeClr val="tx1"/>
                </a:solidFill>
                <a:latin typeface="+mj-lt"/>
              </a:rPr>
              <a:t>القريب والمتوسط (5 الى10</a:t>
            </a:r>
            <a:r>
              <a:rPr lang="ar-DZ" sz="2800" b="1" i="1" dirty="0">
                <a:solidFill>
                  <a:schemeClr val="tx1"/>
                </a:solidFill>
              </a:rPr>
              <a:t> سنوات</a:t>
            </a:r>
            <a:r>
              <a:rPr lang="ar-DZ" sz="2800" b="1" i="1" dirty="0">
                <a:solidFill>
                  <a:schemeClr val="tx1"/>
                </a:solidFill>
                <a:latin typeface="+mj-lt"/>
              </a:rPr>
              <a:t> )</a:t>
            </a:r>
            <a:endParaRPr lang="fr-FR" sz="2800" b="1" dirty="0">
              <a:solidFill>
                <a:schemeClr val="tx1"/>
              </a:solidFill>
              <a:latin typeface="+mj-lt"/>
            </a:endParaRPr>
          </a:p>
        </p:txBody>
      </p:sp>
      <p:sp>
        <p:nvSpPr>
          <p:cNvPr id="15" name="Rectangle à coins arrondis 14">
            <a:extLst>
              <a:ext uri="{FF2B5EF4-FFF2-40B4-BE49-F238E27FC236}">
                <a16:creationId xmlns:a16="http://schemas.microsoft.com/office/drawing/2014/main" id="{C05FACFF-4BA2-481B-A390-811732431066}"/>
              </a:ext>
            </a:extLst>
          </p:cNvPr>
          <p:cNvSpPr/>
          <p:nvPr/>
        </p:nvSpPr>
        <p:spPr>
          <a:xfrm>
            <a:off x="3719514" y="3573463"/>
            <a:ext cx="6696075" cy="863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fr-FR" sz="2800" b="1" i="1" dirty="0">
                <a:solidFill>
                  <a:schemeClr val="tx1"/>
                </a:solidFill>
              </a:rPr>
              <a:t>- </a:t>
            </a:r>
            <a:r>
              <a:rPr lang="ar-DZ" sz="2800" b="1" i="1" dirty="0">
                <a:solidFill>
                  <a:schemeClr val="tx1"/>
                </a:solidFill>
              </a:rPr>
              <a:t> </a:t>
            </a:r>
            <a:r>
              <a:rPr lang="ar-DZ" sz="2800" b="1" i="1" dirty="0">
                <a:solidFill>
                  <a:schemeClr val="tx1"/>
                </a:solidFill>
                <a:latin typeface="+mj-lt"/>
              </a:rPr>
              <a:t>قطاعات التعمير المستقبلي على المدى البعيد </a:t>
            </a:r>
          </a:p>
          <a:p>
            <a:pPr algn="just" fontAlgn="auto">
              <a:spcBef>
                <a:spcPts val="0"/>
              </a:spcBef>
              <a:spcAft>
                <a:spcPts val="0"/>
              </a:spcAft>
              <a:defRPr/>
            </a:pPr>
            <a:r>
              <a:rPr lang="fr-FR" sz="2800" b="1" i="1" dirty="0">
                <a:solidFill>
                  <a:schemeClr val="tx1"/>
                </a:solidFill>
                <a:latin typeface="+mj-lt"/>
              </a:rPr>
              <a:t>)</a:t>
            </a:r>
            <a:r>
              <a:rPr lang="ar-DZ" sz="2800" b="1" i="1" dirty="0">
                <a:solidFill>
                  <a:schemeClr val="tx1"/>
                </a:solidFill>
                <a:latin typeface="+mj-lt"/>
              </a:rPr>
              <a:t> آفاق  20 سنة</a:t>
            </a:r>
            <a:r>
              <a:rPr lang="ar-DZ" sz="2800" b="1" i="1" dirty="0" err="1">
                <a:solidFill>
                  <a:schemeClr val="tx1"/>
                </a:solidFill>
                <a:latin typeface="+mj-lt"/>
              </a:rPr>
              <a:t>)</a:t>
            </a:r>
            <a:endParaRPr lang="fr-FR" sz="2800" b="1" dirty="0">
              <a:solidFill>
                <a:schemeClr val="tx1"/>
              </a:solidFill>
              <a:latin typeface="+mj-lt"/>
            </a:endParaRPr>
          </a:p>
        </p:txBody>
      </p:sp>
      <p:sp>
        <p:nvSpPr>
          <p:cNvPr id="16" name="Rectangle à coins arrondis 15">
            <a:extLst>
              <a:ext uri="{FF2B5EF4-FFF2-40B4-BE49-F238E27FC236}">
                <a16:creationId xmlns:a16="http://schemas.microsoft.com/office/drawing/2014/main" id="{152B48CF-060B-41EF-9906-7C13457F3656}"/>
              </a:ext>
            </a:extLst>
          </p:cNvPr>
          <p:cNvSpPr/>
          <p:nvPr/>
        </p:nvSpPr>
        <p:spPr>
          <a:xfrm>
            <a:off x="2135188" y="4652963"/>
            <a:ext cx="8280400" cy="1395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just" fontAlgn="auto">
              <a:spcBef>
                <a:spcPts val="0"/>
              </a:spcBef>
              <a:spcAft>
                <a:spcPts val="0"/>
              </a:spcAft>
              <a:defRPr/>
            </a:pPr>
            <a:r>
              <a:rPr lang="fr-FR" sz="2800" b="1" i="1" dirty="0">
                <a:solidFill>
                  <a:schemeClr val="tx1"/>
                </a:solidFill>
              </a:rPr>
              <a:t>- </a:t>
            </a:r>
            <a:r>
              <a:rPr lang="ar-DZ" sz="2800" b="1" i="1" dirty="0">
                <a:solidFill>
                  <a:schemeClr val="tx1"/>
                </a:solidFill>
              </a:rPr>
              <a:t> </a:t>
            </a:r>
            <a:r>
              <a:rPr lang="ar-DZ" sz="2800" b="1" i="1" dirty="0">
                <a:solidFill>
                  <a:schemeClr val="tx1"/>
                </a:solidFill>
                <a:latin typeface="+mj-lt"/>
              </a:rPr>
              <a:t>القطاعات غير القابلة للتعمير </a:t>
            </a:r>
            <a:r>
              <a:rPr lang="fr-FR" sz="2800" b="1" i="1" dirty="0">
                <a:solidFill>
                  <a:schemeClr val="tx1"/>
                </a:solidFill>
                <a:latin typeface="+mj-lt"/>
              </a:rPr>
              <a:t>vocation agricole ou forestière et qui sont interdit à toute habitation agglomérer.  </a:t>
            </a:r>
            <a:endParaRPr lang="fr-FR" sz="2800" b="1" dirty="0">
              <a:solidFill>
                <a:schemeClr val="tx1"/>
              </a:solidFill>
              <a:latin typeface="+mj-lt"/>
            </a:endParaRPr>
          </a:p>
        </p:txBody>
      </p:sp>
      <p:sp>
        <p:nvSpPr>
          <p:cNvPr id="17" name="Flèche vers le bas 16">
            <a:extLst>
              <a:ext uri="{FF2B5EF4-FFF2-40B4-BE49-F238E27FC236}">
                <a16:creationId xmlns:a16="http://schemas.microsoft.com/office/drawing/2014/main" id="{F6900E85-5ED5-41DF-A9FA-92DAFAEDD9A7}"/>
              </a:ext>
            </a:extLst>
          </p:cNvPr>
          <p:cNvSpPr/>
          <p:nvPr/>
        </p:nvSpPr>
        <p:spPr>
          <a:xfrm>
            <a:off x="7104112" y="1556792"/>
            <a:ext cx="1512168" cy="432048"/>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endParaRPr lang="fr-FR" dirty="0"/>
          </a:p>
        </p:txBody>
      </p:sp>
      <p:sp>
        <p:nvSpPr>
          <p:cNvPr id="18" name="Flèche vers le bas 17">
            <a:extLst>
              <a:ext uri="{FF2B5EF4-FFF2-40B4-BE49-F238E27FC236}">
                <a16:creationId xmlns:a16="http://schemas.microsoft.com/office/drawing/2014/main" id="{0EBCACF4-7D62-4427-B2C3-6D0297913952}"/>
              </a:ext>
            </a:extLst>
          </p:cNvPr>
          <p:cNvSpPr/>
          <p:nvPr/>
        </p:nvSpPr>
        <p:spPr>
          <a:xfrm>
            <a:off x="5519936" y="1484784"/>
            <a:ext cx="1008112" cy="108012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endParaRPr lang="fr-FR" dirty="0"/>
          </a:p>
        </p:txBody>
      </p:sp>
      <p:sp>
        <p:nvSpPr>
          <p:cNvPr id="19" name="Flèche vers le bas 18">
            <a:extLst>
              <a:ext uri="{FF2B5EF4-FFF2-40B4-BE49-F238E27FC236}">
                <a16:creationId xmlns:a16="http://schemas.microsoft.com/office/drawing/2014/main" id="{640B9146-F100-4A95-856E-21FA54B0521C}"/>
              </a:ext>
            </a:extLst>
          </p:cNvPr>
          <p:cNvSpPr/>
          <p:nvPr/>
        </p:nvSpPr>
        <p:spPr>
          <a:xfrm>
            <a:off x="3863752" y="1484784"/>
            <a:ext cx="1080120" cy="2016224"/>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endParaRPr lang="fr-FR" dirty="0"/>
          </a:p>
        </p:txBody>
      </p:sp>
      <p:sp>
        <p:nvSpPr>
          <p:cNvPr id="20" name="Flèche vers le bas 19">
            <a:extLst>
              <a:ext uri="{FF2B5EF4-FFF2-40B4-BE49-F238E27FC236}">
                <a16:creationId xmlns:a16="http://schemas.microsoft.com/office/drawing/2014/main" id="{914E5B03-FF60-49EA-B2F0-6BCF8DCEB9EF}"/>
              </a:ext>
            </a:extLst>
          </p:cNvPr>
          <p:cNvSpPr/>
          <p:nvPr/>
        </p:nvSpPr>
        <p:spPr>
          <a:xfrm>
            <a:off x="2279576" y="1484784"/>
            <a:ext cx="1259632" cy="3168352"/>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endParaRPr lang="fr-F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BBB024-D4B8-4DFA-BEE8-611AB7E55671}"/>
              </a:ext>
            </a:extLst>
          </p:cNvPr>
          <p:cNvSpPr>
            <a:spLocks noGrp="1"/>
          </p:cNvSpPr>
          <p:nvPr>
            <p:ph idx="1"/>
          </p:nvPr>
        </p:nvSpPr>
        <p:spPr/>
        <p:txBody>
          <a:bodyPr/>
          <a:lstStyle/>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المراجع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latin typeface="Calibri" panose="020F0502020204030204" pitchFamily="34" charset="0"/>
                <a:ea typeface="Calibri" panose="020F0502020204030204" pitchFamily="34" charset="0"/>
              </a:rPr>
              <a:t>1) بوجمعة خلف الله  2007 المدينة الإسلامية  دار الهدى ميلة الجزائر</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2</a:t>
            </a:r>
            <a:r>
              <a:rPr lang="ar-DZ" sz="1600" b="1" dirty="0">
                <a:latin typeface="Calibri" panose="020F0502020204030204" pitchFamily="34" charset="0"/>
                <a:ea typeface="Calibri" panose="020F0502020204030204" pitchFamily="34" charset="0"/>
              </a:rPr>
              <a:t>) لصقع موسى 2003 المجال والسكان في  الصحراء الجزائرية من القصر إلى المدينة  مداخلات الملتقى الوطني حول المجال والسكان  دار الغرب وهران</a:t>
            </a:r>
            <a:endParaRPr lang="fr-FR" sz="1600" b="1" dirty="0">
              <a:latin typeface="Calibri" panose="020F0502020204030204" pitchFamily="34" charset="0"/>
              <a:ea typeface="Calibri" panose="020F0502020204030204" pitchFamily="34" charset="0"/>
            </a:endParaRPr>
          </a:p>
          <a:p>
            <a:pPr>
              <a:lnSpc>
                <a:spcPct val="100000"/>
              </a:lnSpc>
              <a:spcBef>
                <a:spcPts val="600"/>
              </a:spcBef>
              <a:spcAft>
                <a:spcPts val="600"/>
              </a:spcAft>
            </a:pPr>
            <a:r>
              <a:rPr lang="ar-DZ" sz="1600" b="1" dirty="0">
                <a:latin typeface="Calibri" panose="020F0502020204030204" pitchFamily="34" charset="0"/>
                <a:ea typeface="Calibri" panose="020F0502020204030204" pitchFamily="34" charset="0"/>
              </a:rPr>
              <a:t>2مكرر - لصقع موسى </a:t>
            </a:r>
            <a:r>
              <a:rPr lang="fr-FR" sz="1600" b="1" dirty="0">
                <a:latin typeface="Calibri" panose="020F0502020204030204" pitchFamily="34" charset="0"/>
                <a:ea typeface="Calibri" panose="020F0502020204030204" pitchFamily="34" charset="0"/>
              </a:rPr>
              <a:t>2012 </a:t>
            </a:r>
            <a:r>
              <a:rPr lang="ar-DZ" sz="1600" b="1" dirty="0">
                <a:latin typeface="Calibri" panose="020F0502020204030204" pitchFamily="34" charset="0"/>
                <a:ea typeface="Calibri" panose="020F0502020204030204" pitchFamily="34" charset="0"/>
              </a:rPr>
              <a:t>  المدينة العربية والإسلامية محاضرات  مطبوعة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latin typeface="Calibri" panose="020F0502020204030204" pitchFamily="34" charset="0"/>
                <a:ea typeface="Calibri" panose="020F0502020204030204" pitchFamily="34" charset="0"/>
              </a:rPr>
              <a:t>) 3 </a:t>
            </a:r>
            <a:r>
              <a:rPr lang="ar-DZ" sz="1600" b="1" dirty="0">
                <a:effectLst/>
                <a:latin typeface="Calibri" panose="020F0502020204030204" pitchFamily="34" charset="0"/>
                <a:ea typeface="Calibri" panose="020F0502020204030204" pitchFamily="34" charset="0"/>
                <a:cs typeface="Arial" panose="020B0604020202020204" pitchFamily="34" charset="0"/>
              </a:rPr>
              <a:t>الدكتور عبد الرزاق عباس حسين 1977  جغرافية المدن مطبعة أسعد بغداد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4) محمد السيد غلاب ويسري عبد الرازق الجوهري 1972 جغرافية الحضر  دار الكتب الجامعية الاسكندرية.</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5)  عبد الفتاح محمد وهيبة 1975جغرافية العمران  منشاة المعارف الاسكندرية  مصر.</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6)  د جمال حمدان 1972جغرافية المدن الناشر  : عام الكتب القاهرة</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7) الدكتور عبد الرزاق عباس حسين 1973نشأة مدن العراق وتطورها المنظمة العربية للتربية والثقافة والعلوم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latin typeface="Calibri" panose="020F0502020204030204" pitchFamily="34" charset="0"/>
                <a:ea typeface="Calibri" panose="020F0502020204030204" pitchFamily="34" charset="0"/>
              </a:rPr>
              <a:t>8) د. أحمد علي إسماعيل 1978 دراسات في جغرافية المدن مكتبة سعيد رأفت جامعة عين شمس  القاهرة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ar-DZ" sz="1600" b="1" dirty="0">
                <a:effectLst/>
                <a:latin typeface="Calibri" panose="020F0502020204030204" pitchFamily="34" charset="0"/>
                <a:ea typeface="Calibri" panose="020F0502020204030204" pitchFamily="34" charset="0"/>
                <a:cs typeface="Arial" panose="020B0604020202020204" pitchFamily="34" charset="0"/>
              </a:rPr>
              <a:t>9)</a:t>
            </a:r>
            <a:r>
              <a:rPr lang="ar-DZ" sz="1600" b="1" dirty="0">
                <a:latin typeface="Calibri" panose="020F0502020204030204" pitchFamily="34" charset="0"/>
                <a:ea typeface="Calibri" panose="020F0502020204030204" pitchFamily="34" charset="0"/>
              </a:rPr>
              <a:t> د. هاشم خضير نايف الجنابي 1984 المدينة الإسلامية وخصائصها  بحوث المؤتمر الجغرافي الإسلامي الأول المجلد الخامس  جامعة الإمام محمد بن سعود الإسلامية المملكة العربية السعودية.</a:t>
            </a:r>
            <a:endParaRPr lang="fr-FR" sz="1600" b="1" dirty="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126BAAD-5058-4E5D-90B9-FDA2743F0A20}"/>
              </a:ext>
            </a:extLst>
          </p:cNvPr>
          <p:cNvSpPr txBox="1"/>
          <p:nvPr/>
        </p:nvSpPr>
        <p:spPr>
          <a:xfrm>
            <a:off x="1610474" y="6385679"/>
            <a:ext cx="6097712" cy="307777"/>
          </a:xfrm>
          <a:prstGeom prst="rect">
            <a:avLst/>
          </a:prstGeom>
          <a:noFill/>
        </p:spPr>
        <p:txBody>
          <a:bodyPr wrap="square">
            <a:spAutoFit/>
          </a:bodyPr>
          <a:lstStyle/>
          <a:p>
            <a:pPr algn="r" rtl="1">
              <a:defRPr/>
            </a:pPr>
            <a:r>
              <a:rPr lang="fr-FR"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L2_S3_geo_villes et régions . F321_C01/12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2DB38-EBBC-4BF0-849A-0D537A715E41}"/>
              </a:ext>
            </a:extLst>
          </p:cNvPr>
          <p:cNvSpPr>
            <a:spLocks noGrp="1"/>
          </p:cNvSpPr>
          <p:nvPr>
            <p:ph type="title"/>
          </p:nvPr>
        </p:nvSpPr>
        <p:spPr/>
        <p:txBody>
          <a:bodyPr/>
          <a:lstStyle/>
          <a:p>
            <a:pPr algn="ctr"/>
            <a:r>
              <a:rPr lang="ar-DZ" dirty="0"/>
              <a:t>                     المراجع </a:t>
            </a:r>
            <a:endParaRPr lang="fr-FR" dirty="0"/>
          </a:p>
        </p:txBody>
      </p:sp>
      <p:sp>
        <p:nvSpPr>
          <p:cNvPr id="3" name="Espace réservé du contenu 2">
            <a:extLst>
              <a:ext uri="{FF2B5EF4-FFF2-40B4-BE49-F238E27FC236}">
                <a16:creationId xmlns:a16="http://schemas.microsoft.com/office/drawing/2014/main" id="{E721D86D-AD8D-4FBE-B7AD-A97C58FD5A5F}"/>
              </a:ext>
            </a:extLst>
          </p:cNvPr>
          <p:cNvSpPr>
            <a:spLocks noGrp="1"/>
          </p:cNvSpPr>
          <p:nvPr>
            <p:ph idx="1"/>
          </p:nvPr>
        </p:nvSpPr>
        <p:spPr/>
        <p:txBody>
          <a:bodyPr/>
          <a:lstStyle/>
          <a:p>
            <a:pPr algn="l" rtl="0">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 </a:t>
            </a:r>
            <a:r>
              <a:rPr lang="fr-FR" sz="1400" b="1" dirty="0">
                <a:effectLst/>
                <a:latin typeface="Times New Roman" panose="02020603050405020304" pitchFamily="18" charset="0"/>
                <a:ea typeface="SimSun" panose="02010600030101010101" pitchFamily="2" charset="-122"/>
                <a:cs typeface="Arial" panose="020B0604020202020204" pitchFamily="34" charset="0"/>
              </a:rPr>
              <a:t>Références</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1 - Pelletier J. et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DelfanteCh</a:t>
            </a:r>
            <a:r>
              <a:rPr lang="fr-FR" sz="1400" b="1" dirty="0">
                <a:effectLst/>
                <a:latin typeface="Times New Roman" panose="02020603050405020304" pitchFamily="18" charset="0"/>
                <a:ea typeface="SimSun" panose="02010600030101010101" pitchFamily="2" charset="-122"/>
                <a:cs typeface="Arial" panose="020B0604020202020204" pitchFamily="34" charset="0"/>
              </a:rPr>
              <a:t>, 2006, Villes et urbanisme dans le monde, éd. Armand colin, Paris, 199p.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2 -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Wackermann</a:t>
            </a:r>
            <a:r>
              <a:rPr lang="fr-FR" sz="1400" b="1" dirty="0">
                <a:effectLst/>
                <a:latin typeface="Times New Roman" panose="02020603050405020304" pitchFamily="18" charset="0"/>
                <a:ea typeface="SimSun" panose="02010600030101010101" pitchFamily="2" charset="-122"/>
                <a:cs typeface="Arial" panose="020B0604020202020204" pitchFamily="34" charset="0"/>
              </a:rPr>
              <a:t>  G. 2002, Géographie urbaine, éd. ellipses, Lonrai, 239p.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Roncayolo</a:t>
            </a:r>
            <a:r>
              <a:rPr lang="fr-FR" sz="1400" b="1" dirty="0">
                <a:effectLst/>
                <a:latin typeface="Times New Roman" panose="02020603050405020304" pitchFamily="18" charset="0"/>
                <a:ea typeface="SimSun" panose="02010600030101010101" pitchFamily="2" charset="-122"/>
                <a:cs typeface="Arial" panose="020B0604020202020204" pitchFamily="34" charset="0"/>
              </a:rPr>
              <a:t>  M. 2005, La ville et ses territoires, éd. Folio essais, Paris, 285p.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3 - Bailly A. et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Huriot</a:t>
            </a:r>
            <a:r>
              <a:rPr lang="fr-FR" sz="1400" b="1" dirty="0">
                <a:effectLst/>
                <a:latin typeface="Times New Roman" panose="02020603050405020304" pitchFamily="18" charset="0"/>
                <a:ea typeface="SimSun" panose="02010600030101010101" pitchFamily="2" charset="-122"/>
                <a:cs typeface="Arial" panose="020B0604020202020204" pitchFamily="34" charset="0"/>
              </a:rPr>
              <a:t>. J-M. 1999, villes et croissances, théories, modèles, perspectives, Anthropos, Paris, 280 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4 -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Balzani</a:t>
            </a:r>
            <a:r>
              <a:rPr lang="fr-FR" sz="1400" b="1" dirty="0">
                <a:effectLst/>
                <a:latin typeface="Times New Roman" panose="02020603050405020304" pitchFamily="18" charset="0"/>
                <a:ea typeface="SimSun" panose="02010600030101010101" pitchFamily="2" charset="-122"/>
                <a:cs typeface="Arial" panose="020B0604020202020204" pitchFamily="34" charset="0"/>
              </a:rPr>
              <a:t> B., Bertaux R. et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Brot</a:t>
            </a:r>
            <a:r>
              <a:rPr lang="fr-FR" sz="1400" b="1" dirty="0">
                <a:effectLst/>
                <a:latin typeface="Times New Roman" panose="02020603050405020304" pitchFamily="18" charset="0"/>
                <a:ea typeface="SimSun" panose="02010600030101010101" pitchFamily="2" charset="-122"/>
                <a:cs typeface="Arial" panose="020B0604020202020204" pitchFamily="34" charset="0"/>
              </a:rPr>
              <a:t> S. 2004, questions urbaines et politiques de la ville, l’Harmattan, 242 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5 - Beaujeu-Garnier J. 1997, géographie urbaine, Armand </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Collin</a:t>
            </a:r>
            <a:r>
              <a:rPr lang="fr-FR" sz="1400" b="1" dirty="0">
                <a:effectLst/>
                <a:latin typeface="Times New Roman" panose="02020603050405020304" pitchFamily="18" charset="0"/>
                <a:ea typeface="SimSun" panose="02010600030101010101" pitchFamily="2" charset="-122"/>
                <a:cs typeface="Arial" panose="020B0604020202020204" pitchFamily="34" charset="0"/>
              </a:rPr>
              <a:t>, 5</a:t>
            </a:r>
            <a:r>
              <a:rPr lang="fr-FR" sz="1400" b="1" baseline="30000" dirty="0">
                <a:effectLst/>
                <a:latin typeface="Times New Roman" panose="02020603050405020304" pitchFamily="18" charset="0"/>
                <a:ea typeface="SimSun" panose="02010600030101010101" pitchFamily="2" charset="-122"/>
                <a:cs typeface="Arial" panose="020B0604020202020204" pitchFamily="34" charset="0"/>
              </a:rPr>
              <a:t>e</a:t>
            </a:r>
            <a:r>
              <a:rPr lang="fr-FR" sz="1400" b="1" dirty="0">
                <a:effectLst/>
                <a:latin typeface="Times New Roman" panose="02020603050405020304" pitchFamily="18" charset="0"/>
                <a:ea typeface="SimSun" panose="02010600030101010101" pitchFamily="2" charset="-122"/>
                <a:cs typeface="Arial" panose="020B0604020202020204" pitchFamily="34" charset="0"/>
              </a:rPr>
              <a:t> éd. Paris, 352 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6 - Bloc-</a:t>
            </a:r>
            <a:r>
              <a:rPr lang="fr-FR" sz="1400" b="1" dirty="0" err="1">
                <a:effectLst/>
                <a:latin typeface="Times New Roman" panose="02020603050405020304" pitchFamily="18" charset="0"/>
                <a:ea typeface="SimSun" panose="02010600030101010101" pitchFamily="2" charset="-122"/>
                <a:cs typeface="Arial" panose="020B0604020202020204" pitchFamily="34" charset="0"/>
              </a:rPr>
              <a:t>Duraffour</a:t>
            </a:r>
            <a:r>
              <a:rPr lang="fr-FR" sz="1400" b="1" dirty="0">
                <a:effectLst/>
                <a:latin typeface="Times New Roman" panose="02020603050405020304" pitchFamily="18" charset="0"/>
                <a:ea typeface="SimSun" panose="02010600030101010101" pitchFamily="2" charset="-122"/>
                <a:cs typeface="Arial" panose="020B0604020202020204" pitchFamily="34" charset="0"/>
              </a:rPr>
              <a:t> P. 2000, les villes dans le monde, Armand Colin, « synthèse », Paris, 95 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0000"/>
              </a:lnSpc>
              <a:spcAft>
                <a:spcPts val="1000"/>
              </a:spcAft>
            </a:pPr>
            <a:r>
              <a:rPr lang="fr-FR" sz="1400" b="1" dirty="0">
                <a:effectLst/>
                <a:latin typeface="Times New Roman" panose="02020603050405020304" pitchFamily="18" charset="0"/>
                <a:ea typeface="SimSun" panose="02010600030101010101" pitchFamily="2" charset="-122"/>
                <a:cs typeface="Arial" panose="020B0604020202020204" pitchFamily="34" charset="0"/>
              </a:rPr>
              <a:t>7 - Bonnet J. 1994, les grandes métropoles mondiales, Nathan Université, Paris</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r-FR" sz="1800" dirty="0">
                <a:effectLst/>
                <a:latin typeface="Calibri" panose="020F0502020204030204" pitchFamily="34" charset="0"/>
                <a:ea typeface="Calibri" panose="020F0502020204030204" pitchFamily="34" charset="0"/>
                <a:cs typeface="Arial" panose="020B0604020202020204" pitchFamily="34" charset="0"/>
              </a:rPr>
              <a:t> </a:t>
            </a:r>
          </a:p>
          <a:p>
            <a:endParaRPr lang="fr-FR" dirty="0"/>
          </a:p>
        </p:txBody>
      </p:sp>
      <p:sp>
        <p:nvSpPr>
          <p:cNvPr id="5" name="Espace réservé du numéro de diapositive 4">
            <a:extLst>
              <a:ext uri="{FF2B5EF4-FFF2-40B4-BE49-F238E27FC236}">
                <a16:creationId xmlns:a16="http://schemas.microsoft.com/office/drawing/2014/main" id="{663033DF-57BB-4538-A9EA-0062589F7DD6}"/>
              </a:ext>
            </a:extLst>
          </p:cNvPr>
          <p:cNvSpPr>
            <a:spLocks noGrp="1"/>
          </p:cNvSpPr>
          <p:nvPr>
            <p:ph type="sldNum" sz="quarter" idx="12"/>
          </p:nvPr>
        </p:nvSpPr>
        <p:spPr/>
        <p:txBody>
          <a:bodyPr/>
          <a:lstStyle/>
          <a:p>
            <a:pPr>
              <a:defRPr/>
            </a:pPr>
            <a:fld id="{CCA45A4E-14F6-474E-9EEE-AF1EA9678214}" type="slidenum">
              <a:rPr lang="fr-FR" smtClean="0"/>
              <a:pPr>
                <a:defRPr/>
              </a:pPr>
              <a:t>22</a:t>
            </a:fld>
            <a:endParaRPr lang="fr-FR"/>
          </a:p>
        </p:txBody>
      </p:sp>
      <p:sp>
        <p:nvSpPr>
          <p:cNvPr id="6" name="Espace réservé du pied de page 5">
            <a:extLst>
              <a:ext uri="{FF2B5EF4-FFF2-40B4-BE49-F238E27FC236}">
                <a16:creationId xmlns:a16="http://schemas.microsoft.com/office/drawing/2014/main" id="{B05C0077-EC6A-4FF1-BBF3-3CFE0578F7CF}"/>
              </a:ext>
            </a:extLst>
          </p:cNvPr>
          <p:cNvSpPr txBox="1">
            <a:spLocks noGrp="1"/>
          </p:cNvSpPr>
          <p:nvPr>
            <p:ph type="ftr" sz="quarter" idx="11"/>
          </p:nvPr>
        </p:nvSpPr>
        <p:spPr>
          <a:xfrm>
            <a:off x="1833563" y="6437413"/>
            <a:ext cx="5399087" cy="307775"/>
          </a:xfrm>
          <a:prstGeom prst="rect">
            <a:avLst/>
          </a:prstGeom>
          <a:noFill/>
        </p:spPr>
        <p:txBody>
          <a:bodyPr wrap="square">
            <a:spAutoFit/>
          </a:bodyPr>
          <a:lstStyle/>
          <a:p>
            <a:pPr algn="r" rtl="1">
              <a:defRPr/>
            </a:pPr>
            <a:r>
              <a:rPr lang="fr-FR"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L2_S3_geo_villes et régions . F321_C01/12</a:t>
            </a:r>
          </a:p>
        </p:txBody>
      </p:sp>
    </p:spTree>
    <p:extLst>
      <p:ext uri="{BB962C8B-B14F-4D97-AF65-F5344CB8AC3E}">
        <p14:creationId xmlns:p14="http://schemas.microsoft.com/office/powerpoint/2010/main" val="3194297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4FBB65-7065-49CA-BB68-3F4C9A53CBDF}"/>
              </a:ext>
            </a:extLst>
          </p:cNvPr>
          <p:cNvSpPr>
            <a:spLocks noGrp="1"/>
          </p:cNvSpPr>
          <p:nvPr>
            <p:ph type="body" sz="quarter" idx="10"/>
          </p:nvPr>
        </p:nvSpPr>
        <p:spPr>
          <a:xfrm>
            <a:off x="2190738" y="243876"/>
            <a:ext cx="7584491" cy="606392"/>
          </a:xfrm>
        </p:spPr>
        <p:txBody>
          <a:bodyPr/>
          <a:lstStyle/>
          <a:p>
            <a:r>
              <a:rPr lang="ar-SA" dirty="0">
                <a:solidFill>
                  <a:srgbClr val="FF0000"/>
                </a:solidFill>
                <a:effectLst/>
                <a:ea typeface="PMingLiU" panose="02020500000000000000" pitchFamily="18" charset="-120"/>
                <a:cs typeface="Times New Roman" panose="02020603050405020304" pitchFamily="18" charset="0"/>
              </a:rPr>
              <a:t>مواقع المكتبات علي الانترنت</a:t>
            </a:r>
            <a:endParaRPr lang="fr-FR" dirty="0"/>
          </a:p>
        </p:txBody>
      </p:sp>
      <p:sp>
        <p:nvSpPr>
          <p:cNvPr id="4" name="ZoneTexte 3">
            <a:extLst>
              <a:ext uri="{FF2B5EF4-FFF2-40B4-BE49-F238E27FC236}">
                <a16:creationId xmlns:a16="http://schemas.microsoft.com/office/drawing/2014/main" id="{11C94398-58D0-4110-9CAB-36E3A77BDB04}"/>
              </a:ext>
            </a:extLst>
          </p:cNvPr>
          <p:cNvSpPr txBox="1"/>
          <p:nvPr/>
        </p:nvSpPr>
        <p:spPr>
          <a:xfrm>
            <a:off x="3562564" y="723608"/>
            <a:ext cx="6097712" cy="4078552"/>
          </a:xfrm>
          <a:prstGeom prst="rect">
            <a:avLst/>
          </a:prstGeom>
          <a:noFill/>
        </p:spPr>
        <p:txBody>
          <a:bodyPr wrap="square">
            <a:spAutoFit/>
          </a:bodyPr>
          <a:lstStyle/>
          <a:p>
            <a:pPr algn="ctr"/>
            <a:r>
              <a:rPr lang="ar-SA" sz="2000" dirty="0">
                <a:solidFill>
                  <a:srgbClr val="0000FF"/>
                </a:solidFill>
                <a:effectLst/>
                <a:ea typeface="PMingLiU" panose="02020500000000000000" pitchFamily="18" charset="-120"/>
                <a:cs typeface="Times New Roman" panose="02020603050405020304" pitchFamily="18" charset="0"/>
              </a:rPr>
              <a:t>بسم الله الرحمن الرحيم</a:t>
            </a:r>
            <a:r>
              <a:rPr lang="fr-FR" sz="2000" dirty="0">
                <a:solidFill>
                  <a:srgbClr val="0000FF"/>
                </a:solidFill>
                <a:effectLst/>
                <a:latin typeface="Times New Roman" panose="02020603050405020304" pitchFamily="18" charset="0"/>
                <a:ea typeface="PMingLiU" panose="02020500000000000000" pitchFamily="18" charset="-120"/>
              </a:rPr>
              <a:t> </a:t>
            </a:r>
            <a:br>
              <a:rPr lang="fr-FR" sz="2000" dirty="0">
                <a:solidFill>
                  <a:srgbClr val="0000FF"/>
                </a:solidFill>
                <a:effectLst/>
                <a:latin typeface="Times New Roman" panose="02020603050405020304" pitchFamily="18" charset="0"/>
                <a:ea typeface="PMingLiU" panose="02020500000000000000" pitchFamily="18" charset="-120"/>
              </a:rPr>
            </a:br>
            <a:r>
              <a:rPr lang="ar-SA" sz="2000" dirty="0">
                <a:solidFill>
                  <a:srgbClr val="0000FF"/>
                </a:solidFill>
                <a:effectLst/>
                <a:latin typeface="Times New Roman" panose="02020603050405020304" pitchFamily="18" charset="0"/>
                <a:ea typeface="PMingLiU" panose="02020500000000000000" pitchFamily="18" charset="-120"/>
              </a:rPr>
              <a:t>السلام عليكم ورحمة الله وبركاته</a:t>
            </a:r>
            <a:r>
              <a:rPr lang="fr-FR" sz="2000" dirty="0">
                <a:solidFill>
                  <a:srgbClr val="0000FF"/>
                </a:solidFill>
                <a:effectLst/>
                <a:latin typeface="Times New Roman" panose="02020603050405020304" pitchFamily="18" charset="0"/>
                <a:ea typeface="PMingLiU" panose="02020500000000000000" pitchFamily="18" charset="-120"/>
              </a:rPr>
              <a:t> </a:t>
            </a:r>
            <a:br>
              <a:rPr lang="fr-FR" sz="2000" dirty="0">
                <a:solidFill>
                  <a:srgbClr val="0000FF"/>
                </a:solidFill>
                <a:effectLst/>
                <a:latin typeface="Times New Roman" panose="02020603050405020304" pitchFamily="18" charset="0"/>
                <a:ea typeface="PMingLiU" panose="02020500000000000000" pitchFamily="18" charset="-120"/>
              </a:rPr>
            </a:br>
            <a:r>
              <a:rPr lang="ar-SA" sz="2000" dirty="0">
                <a:solidFill>
                  <a:srgbClr val="FF0000"/>
                </a:solidFill>
                <a:ea typeface="PMingLiU" panose="02020500000000000000" pitchFamily="18" charset="-120"/>
                <a:cs typeface="Times New Roman" panose="02020603050405020304" pitchFamily="18" charset="0"/>
              </a:rPr>
              <a:t>مواقع المكتبات علي الانترنت</a:t>
            </a:r>
            <a:br>
              <a:rPr lang="fr-FR" sz="1800" dirty="0">
                <a:solidFill>
                  <a:srgbClr val="0000FF"/>
                </a:solidFill>
                <a:effectLst/>
                <a:latin typeface="Times New Roman" panose="02020603050405020304" pitchFamily="18" charset="0"/>
                <a:ea typeface="PMingLiU" panose="02020500000000000000" pitchFamily="18" charset="-120"/>
              </a:rPr>
            </a:br>
            <a:r>
              <a:rPr lang="fr-FR" sz="1800" dirty="0">
                <a:solidFill>
                  <a:srgbClr val="0000FF"/>
                </a:solidFill>
                <a:effectLst/>
                <a:latin typeface="Times New Roman" panose="02020603050405020304" pitchFamily="18" charset="0"/>
                <a:ea typeface="PMingLiU" panose="02020500000000000000" pitchFamily="18" charset="-120"/>
              </a:rPr>
              <a:t>http://www.iqraa.opu.dz/iqraa</a:t>
            </a:r>
            <a:br>
              <a:rPr lang="fr-FR" sz="1800" dirty="0">
                <a:solidFill>
                  <a:srgbClr val="0000FF"/>
                </a:solidFill>
                <a:effectLst/>
                <a:latin typeface="Times New Roman" panose="02020603050405020304" pitchFamily="18" charset="0"/>
                <a:ea typeface="PMingLiU" panose="02020500000000000000" pitchFamily="18" charset="-120"/>
              </a:rPr>
            </a:br>
            <a:r>
              <a:rPr lang="fr-FR" sz="2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http://www.univ-oran2.dz/Elearn/login/?lang=fr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br>
              <a:rPr lang="fr-FR" sz="2000" dirty="0">
                <a:solidFill>
                  <a:srgbClr val="0000FF"/>
                </a:solidFill>
                <a:effectLst/>
                <a:latin typeface="Times New Roman" panose="02020603050405020304" pitchFamily="18" charset="0"/>
                <a:ea typeface="PMingLiU" panose="02020500000000000000" pitchFamily="18" charset="-120"/>
              </a:rPr>
            </a:br>
            <a:r>
              <a:rPr lang="fr-FR"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https://onedrive.live.com/</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http://www.iqraa.opu.dz/iqraa</a:t>
            </a:r>
            <a:endParaRPr lang="fr-FR"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r>
              <a:rPr lang="ar-SA"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المجلات العلمية – </a:t>
            </a:r>
            <a:r>
              <a:rPr lang="ar-SA"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إتحاد</a:t>
            </a:r>
            <a:r>
              <a:rPr lang="ar-SA"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ar-SA"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الجغرافين</a:t>
            </a:r>
            <a:r>
              <a:rPr lang="ar-SA"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العرب</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dirty="0">
                <a:hlinkClick r:id="rId6"/>
              </a:rPr>
              <a:t>http://mild.gov.kw/ar/Library</a:t>
            </a:r>
            <a:endParaRPr lang="fr-FR" dirty="0"/>
          </a:p>
          <a:p>
            <a:r>
              <a:rPr lang="ar-SA" sz="1800" dirty="0">
                <a:solidFill>
                  <a:srgbClr val="0000FF"/>
                </a:solidFill>
                <a:effectLst/>
                <a:ea typeface="PMingLiU" panose="02020500000000000000" pitchFamily="18" charset="-120"/>
                <a:cs typeface="Times New Roman" panose="02020603050405020304" pitchFamily="18" charset="0"/>
              </a:rPr>
              <a:t>إدارة المخطوطات والمكتبات الإسلامية</a:t>
            </a:r>
            <a:r>
              <a:rPr lang="fr-FR" sz="1800" dirty="0">
                <a:solidFill>
                  <a:srgbClr val="0000FF"/>
                </a:solidFill>
                <a:effectLst/>
                <a:latin typeface="Times New Roman" panose="02020603050405020304" pitchFamily="18" charset="0"/>
                <a:ea typeface="PMingLiU" panose="02020500000000000000" pitchFamily="18" charset="-120"/>
              </a:rPr>
              <a:t> </a:t>
            </a:r>
            <a:br>
              <a:rPr lang="fr-FR" sz="1800" dirty="0">
                <a:solidFill>
                  <a:srgbClr val="0000FF"/>
                </a:solidFill>
                <a:effectLst/>
                <a:latin typeface="Times New Roman" panose="02020603050405020304" pitchFamily="18" charset="0"/>
                <a:ea typeface="PMingLiU" panose="02020500000000000000" pitchFamily="18" charset="-120"/>
              </a:rPr>
            </a:br>
            <a:r>
              <a:rPr lang="ar-SA" sz="1800" dirty="0">
                <a:solidFill>
                  <a:srgbClr val="0000FF"/>
                </a:solidFill>
                <a:effectLst/>
                <a:latin typeface="Times New Roman" panose="02020603050405020304" pitchFamily="18" charset="0"/>
                <a:ea typeface="PMingLiU" panose="02020500000000000000" pitchFamily="18" charset="-120"/>
              </a:rPr>
              <a:t>عنوان الموقع</a:t>
            </a:r>
            <a:r>
              <a:rPr lang="fr-FR" sz="1800" dirty="0">
                <a:solidFill>
                  <a:srgbClr val="0000FF"/>
                </a:solidFill>
                <a:effectLst/>
                <a:latin typeface="Times New Roman" panose="02020603050405020304" pitchFamily="18" charset="0"/>
                <a:ea typeface="PMingLiU" panose="02020500000000000000" pitchFamily="18" charset="-120"/>
              </a:rPr>
              <a:t>: </a:t>
            </a:r>
            <a:br>
              <a:rPr lang="fr-FR" sz="1800" dirty="0">
                <a:solidFill>
                  <a:srgbClr val="0000FF"/>
                </a:solidFill>
                <a:effectLst/>
                <a:latin typeface="Times New Roman" panose="02020603050405020304" pitchFamily="18" charset="0"/>
                <a:ea typeface="PMingLiU" panose="02020500000000000000" pitchFamily="18" charset="-120"/>
              </a:rPr>
            </a:br>
            <a:r>
              <a:rPr lang="fr-FR" sz="1800" u="sng" dirty="0">
                <a:solidFill>
                  <a:srgbClr val="8C572F"/>
                </a:solidFill>
                <a:effectLst/>
                <a:latin typeface="Times New Roman" panose="02020603050405020304" pitchFamily="18" charset="0"/>
                <a:ea typeface="PMingLiU" panose="02020500000000000000" pitchFamily="18" charset="-120"/>
                <a:hlinkClick r:id="rId7"/>
              </a:rPr>
              <a:t>http://www.mild-kw.net/</a:t>
            </a:r>
            <a:endParaRPr lang="fr-FR" dirty="0"/>
          </a:p>
        </p:txBody>
      </p:sp>
    </p:spTree>
    <p:extLst>
      <p:ext uri="{BB962C8B-B14F-4D97-AF65-F5344CB8AC3E}">
        <p14:creationId xmlns:p14="http://schemas.microsoft.com/office/powerpoint/2010/main" val="15019758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3D8B75CB-9485-46EC-8330-B471AF3A6D58}"/>
              </a:ext>
            </a:extLst>
          </p:cNvPr>
          <p:cNvSpPr>
            <a:spLocks noGrp="1" noChangeArrowheads="1"/>
          </p:cNvSpPr>
          <p:nvPr>
            <p:ph type="title"/>
          </p:nvPr>
        </p:nvSpPr>
        <p:spPr>
          <a:xfrm>
            <a:off x="2351089" y="1139826"/>
            <a:ext cx="7705725" cy="722313"/>
          </a:xfrm>
        </p:spPr>
        <p:txBody>
          <a:bodyPr/>
          <a:lstStyle/>
          <a:p>
            <a:pPr algn="r"/>
            <a:r>
              <a:rPr lang="ar-DZ" altLang="fr-FR" sz="2400"/>
              <a:t>الأهداف التعليمية</a:t>
            </a:r>
            <a:endParaRPr lang="fr-FR" altLang="fr-FR" sz="2400"/>
          </a:p>
        </p:txBody>
      </p:sp>
      <p:sp>
        <p:nvSpPr>
          <p:cNvPr id="8195" name="Espace réservé du contenu 2">
            <a:extLst>
              <a:ext uri="{FF2B5EF4-FFF2-40B4-BE49-F238E27FC236}">
                <a16:creationId xmlns:a16="http://schemas.microsoft.com/office/drawing/2014/main" id="{A8A64E23-F40D-425D-800A-A7202B222CB5}"/>
              </a:ext>
            </a:extLst>
          </p:cNvPr>
          <p:cNvSpPr>
            <a:spLocks noGrp="1" noChangeArrowheads="1"/>
          </p:cNvSpPr>
          <p:nvPr>
            <p:ph idx="1"/>
          </p:nvPr>
        </p:nvSpPr>
        <p:spPr>
          <a:xfrm>
            <a:off x="2424113" y="1862139"/>
            <a:ext cx="7796212" cy="3133725"/>
          </a:xfrm>
        </p:spPr>
        <p:txBody>
          <a:bodyPr/>
          <a:lstStyle/>
          <a:p>
            <a:pPr marL="0" indent="0">
              <a:buNone/>
            </a:pPr>
            <a:r>
              <a:rPr lang="ar-MA" altLang="fr-FR" b="1"/>
              <a:t>الغرض الأساسي من هذا الموضوع هو دراسة المدينة من منظور اقتصادي: نظريات المواقع ، وتحليل النماذج المستخدمة. تعزيز الآليات الاقتصادية للتنمية العمرانية. وصف الأدوات والطرق. يهدف إلى اكتساب المعرفة حول توزيع الأنشطة الاقتصادية والجهات الفاعلة في الفضاء وأسبابه ودينامي</a:t>
            </a:r>
            <a:r>
              <a:rPr lang="ar-DZ" altLang="fr-FR" b="1"/>
              <a:t>كي</a:t>
            </a:r>
            <a:r>
              <a:rPr lang="ar-MA" altLang="fr-FR" b="1"/>
              <a:t>اته</a:t>
            </a:r>
            <a:endParaRPr lang="fr-FR" altLang="fr-FR" b="1"/>
          </a:p>
        </p:txBody>
      </p:sp>
      <p:sp>
        <p:nvSpPr>
          <p:cNvPr id="8196" name="Espace réservé du numéro de diapositive 5">
            <a:extLst>
              <a:ext uri="{FF2B5EF4-FFF2-40B4-BE49-F238E27FC236}">
                <a16:creationId xmlns:a16="http://schemas.microsoft.com/office/drawing/2014/main" id="{37E092EF-7BEA-4ACB-A2FD-55E6483A07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7018DE9-6B29-4810-9BE3-EDFE4EFC8F1D}" type="slidenum">
              <a:rPr lang="fr-FR" altLang="fr-FR" sz="1400"/>
              <a:pPr algn="l">
                <a:spcBef>
                  <a:spcPct val="0"/>
                </a:spcBef>
                <a:buFontTx/>
                <a:buNone/>
              </a:pPr>
              <a:t>3</a:t>
            </a:fld>
            <a:endParaRPr lang="fr-FR" altLang="fr-FR" sz="1400"/>
          </a:p>
        </p:txBody>
      </p:sp>
      <p:sp>
        <p:nvSpPr>
          <p:cNvPr id="8197" name="ZoneTexte 6">
            <a:extLst>
              <a:ext uri="{FF2B5EF4-FFF2-40B4-BE49-F238E27FC236}">
                <a16:creationId xmlns:a16="http://schemas.microsoft.com/office/drawing/2014/main" id="{EBD36730-3524-47B6-87C5-27BD49490BDB}"/>
              </a:ext>
            </a:extLst>
          </p:cNvPr>
          <p:cNvSpPr txBox="1">
            <a:spLocks noChangeArrowheads="1"/>
          </p:cNvSpPr>
          <p:nvPr/>
        </p:nvSpPr>
        <p:spPr bwMode="auto">
          <a:xfrm>
            <a:off x="2566988" y="3573463"/>
            <a:ext cx="75612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tabLst>
                <a:tab pos="171450" algn="l"/>
              </a:tabLst>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tabLst>
                <a:tab pos="171450" algn="l"/>
              </a:tabLst>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tabLst>
                <a:tab pos="171450" algn="l"/>
              </a:tabLst>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tabLst>
                <a:tab pos="171450" algn="l"/>
              </a:tabLst>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tabLst>
                <a:tab pos="171450" algn="l"/>
              </a:tabLst>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171450" algn="l"/>
              </a:tabLst>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171450" algn="l"/>
              </a:tabLst>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171450" algn="l"/>
              </a:tabLst>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171450" algn="l"/>
              </a:tabLst>
              <a:defRPr sz="2000">
                <a:solidFill>
                  <a:schemeClr val="tx1"/>
                </a:solidFill>
                <a:latin typeface="Arial" panose="020B0604020202020204" pitchFamily="34" charset="0"/>
                <a:cs typeface="Arial" panose="020B0604020202020204" pitchFamily="34" charset="0"/>
              </a:defRPr>
            </a:lvl9pPr>
          </a:lstStyle>
          <a:p>
            <a:pPr algn="l">
              <a:lnSpc>
                <a:spcPct val="115000"/>
              </a:lnSpc>
              <a:spcBef>
                <a:spcPct val="0"/>
              </a:spcBef>
              <a:spcAft>
                <a:spcPts val="750"/>
              </a:spcAft>
              <a:buNone/>
            </a:pPr>
            <a:r>
              <a:rPr lang="fr-FR" altLang="fr-FR" sz="1400" b="1">
                <a:latin typeface="Times New Roman" panose="02020603050405020304" pitchFamily="18" charset="0"/>
                <a:cs typeface="Calibri" panose="020F0502020204030204" pitchFamily="34" charset="0"/>
              </a:rPr>
              <a:t>Cette matière a pour objet essentiel l'étude de la ville sous l’angle économique : théories des localisations, analyse des modèles utilisés. Faire connaître les mécanismes économiques du développement urbain. Décrire les instruments et les méthodes. Elle vise à acquérir les connaissances sur la répartition des activités et des acteurs économiques dans l’espace, de ses causes et de sa dynamique</a:t>
            </a:r>
            <a:endParaRPr lang="fr-FR" altLang="fr-FR" sz="1100" b="1">
              <a:latin typeface="Calibri" panose="020F0502020204030204" pitchFamily="34" charset="0"/>
              <a:cs typeface="Calibri" panose="020F0502020204030204" pitchFamily="34" charset="0"/>
            </a:endParaRPr>
          </a:p>
        </p:txBody>
      </p:sp>
      <p:sp>
        <p:nvSpPr>
          <p:cNvPr id="8" name="Sous-titre 5">
            <a:extLst>
              <a:ext uri="{FF2B5EF4-FFF2-40B4-BE49-F238E27FC236}">
                <a16:creationId xmlns:a16="http://schemas.microsoft.com/office/drawing/2014/main" id="{27D7D53E-565F-4208-93A6-E17E3D55070C}"/>
              </a:ext>
            </a:extLst>
          </p:cNvPr>
          <p:cNvSpPr txBox="1">
            <a:spLocks/>
          </p:cNvSpPr>
          <p:nvPr/>
        </p:nvSpPr>
        <p:spPr bwMode="auto">
          <a:xfrm>
            <a:off x="2351089" y="5340351"/>
            <a:ext cx="4167187" cy="377825"/>
          </a:xfrm>
          <a:prstGeom prst="rect">
            <a:avLst/>
          </a:prstGeom>
          <a:noFill/>
          <a:ln w="9525">
            <a:noFill/>
            <a:miter lim="800000"/>
            <a:headEnd/>
            <a:tailEnd/>
          </a:ln>
        </p:spPr>
        <p:txBody>
          <a:bodyPr lIns="68579" tIns="34289" rIns="68579" bIns="34289" anchor="ct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ar-DZ" altLang="fr-FR" sz="1200" b="1" dirty="0">
                <a:latin typeface="Times New Roman" panose="02020603050405020304" pitchFamily="18" charset="0"/>
                <a:cs typeface="Times New Roman" panose="02020603050405020304" pitchFamily="18" charset="0"/>
              </a:rPr>
              <a:t>اعداد:  الأستاذ : لصقع موسى  جامعة  وهران </a:t>
            </a:r>
            <a:r>
              <a:rPr lang="ar-SA" altLang="fr-FR" sz="1200" b="1" dirty="0">
                <a:latin typeface="Times New Roman" panose="02020603050405020304" pitchFamily="18" charset="0"/>
                <a:cs typeface="Times New Roman" panose="02020603050405020304" pitchFamily="18" charset="0"/>
              </a:rPr>
              <a:t>2</a:t>
            </a:r>
            <a:r>
              <a:rPr lang="ar-DZ" altLang="fr-FR" sz="1200" b="1" dirty="0">
                <a:latin typeface="Times New Roman" panose="02020603050405020304" pitchFamily="18" charset="0"/>
                <a:cs typeface="Times New Roman" panose="02020603050405020304" pitchFamily="18" charset="0"/>
              </a:rPr>
              <a:t>،  2021-2022</a:t>
            </a:r>
            <a:endParaRPr lang="fr-FR" altLang="fr-FR" sz="1200" b="1" dirty="0">
              <a:latin typeface="Times New Roman" panose="02020603050405020304" pitchFamily="18" charset="0"/>
              <a:cs typeface="Times New Roman" panose="02020603050405020304" pitchFamily="18" charset="0"/>
            </a:endParaRPr>
          </a:p>
        </p:txBody>
      </p:sp>
      <p:sp>
        <p:nvSpPr>
          <p:cNvPr id="9" name="Espace réservé du pied de page 3">
            <a:extLst>
              <a:ext uri="{FF2B5EF4-FFF2-40B4-BE49-F238E27FC236}">
                <a16:creationId xmlns:a16="http://schemas.microsoft.com/office/drawing/2014/main" id="{996BB557-038B-4734-8450-12AF31D37B64}"/>
              </a:ext>
            </a:extLst>
          </p:cNvPr>
          <p:cNvSpPr txBox="1">
            <a:spLocks/>
          </p:cNvSpPr>
          <p:nvPr/>
        </p:nvSpPr>
        <p:spPr>
          <a:xfrm>
            <a:off x="5232400" y="5378451"/>
            <a:ext cx="4319588" cy="269875"/>
          </a:xfrm>
          <a:prstGeom prst="rect">
            <a:avLst/>
          </a:prstGeom>
        </p:spPr>
        <p:txBody>
          <a:bodyPr lIns="68579" tIns="34289" rIns="68579" bIns="34289" anchor="ctr"/>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eaLnBrk="1" hangingPunct="1">
              <a:defRPr/>
            </a:pPr>
            <a:r>
              <a:rPr lang="fr-FR" sz="1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Master</a:t>
            </a:r>
            <a:r>
              <a:rPr lang="fr-FR" sz="105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_</a:t>
            </a:r>
            <a:r>
              <a:rPr lang="fr-FR" sz="1050" b="1" dirty="0">
                <a:solidFill>
                  <a:schemeClr val="tx1"/>
                </a:solidFill>
                <a:ea typeface="SimSun" panose="02010600030101010101" pitchFamily="2" charset="-122"/>
              </a:rPr>
              <a:t> Villes, Dynamiques spatiales et gestion </a:t>
            </a:r>
            <a:r>
              <a:rPr lang="fr-FR" sz="105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_C01/12</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CE8ED2-7206-4F47-9BF8-91785ADC9FE3}"/>
              </a:ext>
            </a:extLst>
          </p:cNvPr>
          <p:cNvSpPr/>
          <p:nvPr/>
        </p:nvSpPr>
        <p:spPr>
          <a:xfrm>
            <a:off x="842481" y="425219"/>
            <a:ext cx="10233060" cy="5016758"/>
          </a:xfrm>
          <a:prstGeom prst="rect">
            <a:avLst/>
          </a:prstGeom>
          <a:solidFill>
            <a:schemeClr val="bg1"/>
          </a:solidFill>
        </p:spPr>
        <p:txBody>
          <a:bodyPr wrap="square">
            <a:spAutoFit/>
          </a:bodyPr>
          <a:lstStyle/>
          <a:p>
            <a:pPr algn="r">
              <a:defRPr/>
            </a:pPr>
            <a:r>
              <a:rPr lang="ar-SA" sz="3200" b="1" dirty="0">
                <a:latin typeface="Times New Roman" panose="02020603050405020304" pitchFamily="18" charset="0"/>
                <a:ea typeface="Times New Roman (Arabic)" charset="0"/>
                <a:cs typeface="Times New Roman" panose="02020603050405020304" pitchFamily="18" charset="0"/>
              </a:rPr>
              <a:t>المدنية ظاهرة حضاريّة واجتماعيّة، وتختلف عن الظواهر الطبيعيّة في كونها تحمل الإنسان وحضارته، وبذلك </a:t>
            </a:r>
            <a:r>
              <a:rPr lang="ar-SA" sz="3200" b="1" dirty="0" err="1">
                <a:latin typeface="Times New Roman" panose="02020603050405020304" pitchFamily="18" charset="0"/>
                <a:ea typeface="Times New Roman (Arabic)" charset="0"/>
                <a:cs typeface="Times New Roman" panose="02020603050405020304" pitchFamily="18" charset="0"/>
              </a:rPr>
              <a:t>لايمكن</a:t>
            </a:r>
            <a:r>
              <a:rPr lang="ar-SA" sz="3200" b="1" dirty="0">
                <a:latin typeface="Times New Roman" panose="02020603050405020304" pitchFamily="18" charset="0"/>
                <a:ea typeface="Times New Roman (Arabic)" charset="0"/>
                <a:cs typeface="Times New Roman" panose="02020603050405020304" pitchFamily="18" charset="0"/>
              </a:rPr>
              <a:t> النظر إلى المدينة على أنها فقط هيكل اقتصادي، أو أنها بناء فيزي</a:t>
            </a:r>
            <a:r>
              <a:rPr lang="ar-DZ" sz="3200" b="1" dirty="0" err="1">
                <a:latin typeface="Times New Roman" panose="02020603050405020304" pitchFamily="18" charset="0"/>
                <a:ea typeface="Times New Roman (Arabic)" charset="0"/>
                <a:cs typeface="Times New Roman" panose="02020603050405020304" pitchFamily="18" charset="0"/>
              </a:rPr>
              <a:t>ائ</a:t>
            </a:r>
            <a:r>
              <a:rPr lang="ar-SA" sz="3200" b="1" dirty="0">
                <a:latin typeface="Times New Roman" panose="02020603050405020304" pitchFamily="18" charset="0"/>
                <a:ea typeface="Times New Roman (Arabic)" charset="0"/>
                <a:cs typeface="Times New Roman" panose="02020603050405020304" pitchFamily="18" charset="0"/>
              </a:rPr>
              <a:t>ي، أو شكل معماري، أو وحدة إدارية، بل هي أي المدينة كلّ ذلك، وفوقه هي نظام اجتماعي</a:t>
            </a:r>
            <a:endParaRPr lang="ar-DZ" sz="3200" b="1" dirty="0">
              <a:latin typeface="Times New Roman" panose="02020603050405020304" pitchFamily="18" charset="0"/>
              <a:ea typeface="Times New Roman (Arabic)" charset="0"/>
              <a:cs typeface="Times New Roman" panose="02020603050405020304" pitchFamily="18" charset="0"/>
            </a:endParaRPr>
          </a:p>
          <a:p>
            <a:pPr algn="r">
              <a:defRPr/>
            </a:pPr>
            <a:r>
              <a:rPr lang="ar-SA" sz="3200" b="1" dirty="0">
                <a:latin typeface="Times New Roman" panose="02020603050405020304" pitchFamily="18" charset="0"/>
                <a:ea typeface="Times New Roman (Arabic)" charset="0"/>
                <a:cs typeface="Times New Roman" panose="02020603050405020304" pitchFamily="18" charset="0"/>
              </a:rPr>
              <a:t>ويمكن القول بأن كلّ توازن </a:t>
            </a:r>
            <a:r>
              <a:rPr lang="ar-SA" sz="3200" b="1" dirty="0" err="1">
                <a:latin typeface="Times New Roman" panose="02020603050405020304" pitchFamily="18" charset="0"/>
                <a:ea typeface="Times New Roman (Arabic)" charset="0"/>
                <a:cs typeface="Times New Roman" panose="02020603050405020304" pitchFamily="18" charset="0"/>
              </a:rPr>
              <a:t>إقتصادي</a:t>
            </a:r>
            <a:r>
              <a:rPr lang="ar-SA" sz="3200" b="1" dirty="0">
                <a:latin typeface="Times New Roman" panose="02020603050405020304" pitchFamily="18" charset="0"/>
                <a:ea typeface="Times New Roman (Arabic)" charset="0"/>
                <a:cs typeface="Times New Roman" panose="02020603050405020304" pitchFamily="18" charset="0"/>
              </a:rPr>
              <a:t> ديناميكي مرتبط بتوازن </a:t>
            </a:r>
            <a:r>
              <a:rPr lang="ar-SA" sz="3200" b="1" dirty="0" err="1">
                <a:latin typeface="Times New Roman" panose="02020603050405020304" pitchFamily="18" charset="0"/>
                <a:ea typeface="Times New Roman (Arabic)" charset="0"/>
                <a:cs typeface="Times New Roman" panose="02020603050405020304" pitchFamily="18" charset="0"/>
              </a:rPr>
              <a:t>إجتماعي</a:t>
            </a:r>
            <a:r>
              <a:rPr lang="ar-SA" sz="3200" b="1" dirty="0">
                <a:latin typeface="Times New Roman" panose="02020603050405020304" pitchFamily="18" charset="0"/>
                <a:ea typeface="Times New Roman (Arabic)" charset="0"/>
                <a:cs typeface="Times New Roman" panose="02020603050405020304" pitchFamily="18" charset="0"/>
              </a:rPr>
              <a:t> </a:t>
            </a:r>
            <a:r>
              <a:rPr lang="ar-SA" sz="3200" b="1" dirty="0" err="1">
                <a:latin typeface="Times New Roman" panose="02020603050405020304" pitchFamily="18" charset="0"/>
                <a:ea typeface="Times New Roman (Arabic)" charset="0"/>
                <a:cs typeface="Times New Roman" panose="02020603050405020304" pitchFamily="18" charset="0"/>
              </a:rPr>
              <a:t>دينامكي</a:t>
            </a:r>
            <a:r>
              <a:rPr lang="ar-SA" sz="3200" b="1" dirty="0">
                <a:latin typeface="Times New Roman" panose="02020603050405020304" pitchFamily="18" charset="0"/>
                <a:ea typeface="Times New Roman (Arabic)" charset="0"/>
                <a:cs typeface="Times New Roman" panose="02020603050405020304" pitchFamily="18" charset="0"/>
              </a:rPr>
              <a:t> أيضاً، فإن أي خلل أو </a:t>
            </a:r>
            <a:r>
              <a:rPr lang="ar-SA" sz="3200" b="1" dirty="0" err="1">
                <a:latin typeface="Times New Roman" panose="02020603050405020304" pitchFamily="18" charset="0"/>
                <a:ea typeface="Times New Roman (Arabic)" charset="0"/>
                <a:cs typeface="Times New Roman" panose="02020603050405020304" pitchFamily="18" charset="0"/>
              </a:rPr>
              <a:t>إظطراب</a:t>
            </a:r>
            <a:r>
              <a:rPr lang="ar-SA" sz="3200" b="1" dirty="0">
                <a:latin typeface="Times New Roman" panose="02020603050405020304" pitchFamily="18" charset="0"/>
                <a:ea typeface="Times New Roman (Arabic)" charset="0"/>
                <a:cs typeface="Times New Roman" panose="02020603050405020304" pitchFamily="18" charset="0"/>
              </a:rPr>
              <a:t> تراكمي يحدث في الأوّل، يرتد بالضرورة إلى الثاني، بمعنى أن التجديدات الفنيّة، والتطورات التكنولوجيّة التي تحدث في مجال الصناعة مثلاً، تنعكس بلا شك على العلاقات الاجتماعيّة القائمة، وتظهر تأثيرها في الأنساق والنظم الاجتماعيّة السائدة</a:t>
            </a:r>
            <a:r>
              <a:rPr lang="ar-DZ" sz="3200" b="1" dirty="0">
                <a:latin typeface="Times New Roman" panose="02020603050405020304" pitchFamily="18" charset="0"/>
                <a:ea typeface="Times New Roman (Arabic)" charset="0"/>
                <a:cs typeface="Times New Roman" panose="02020603050405020304" pitchFamily="18" charset="0"/>
              </a:rPr>
              <a:t> كما توضحه التعاريف..,</a:t>
            </a:r>
            <a:endParaRPr lang="fr-FR" sz="3200" b="1" dirty="0">
              <a:latin typeface="Times New Roman" panose="02020603050405020304" pitchFamily="18" charset="0"/>
              <a:ea typeface="Times New Roman (Arabic)" charset="0"/>
              <a:cs typeface="Times New Roman" panose="02020603050405020304" pitchFamily="18" charset="0"/>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sp>
        <p:nvSpPr>
          <p:cNvPr id="5" name="ZoneTexte 4">
            <a:extLst>
              <a:ext uri="{FF2B5EF4-FFF2-40B4-BE49-F238E27FC236}">
                <a16:creationId xmlns:a16="http://schemas.microsoft.com/office/drawing/2014/main" id="{7D50F9A7-6584-42A4-9BB4-AEA540A0BC1D}"/>
              </a:ext>
            </a:extLst>
          </p:cNvPr>
          <p:cNvSpPr txBox="1"/>
          <p:nvPr/>
        </p:nvSpPr>
        <p:spPr>
          <a:xfrm>
            <a:off x="2411073" y="759787"/>
            <a:ext cx="6097712" cy="584775"/>
          </a:xfrm>
          <a:prstGeom prst="rect">
            <a:avLst/>
          </a:prstGeom>
          <a:noFill/>
        </p:spPr>
        <p:txBody>
          <a:bodyPr wrap="square">
            <a:spAutoFit/>
          </a:bodyPr>
          <a:lstStyle/>
          <a:p>
            <a:pPr algn="ctr"/>
            <a:r>
              <a:rPr lang="ar-DZ" altLang="fr-FR" sz="3200" b="1" dirty="0">
                <a:cs typeface="+mj-cs"/>
              </a:rPr>
              <a:t>النظريات العامة لنمو المدن</a:t>
            </a:r>
            <a:endParaRPr lang="fr-FR" sz="2800" dirty="0">
              <a:cs typeface="+mj-cs"/>
            </a:endParaRPr>
          </a:p>
        </p:txBody>
      </p:sp>
      <p:sp>
        <p:nvSpPr>
          <p:cNvPr id="6" name="Titre 1">
            <a:extLst>
              <a:ext uri="{FF2B5EF4-FFF2-40B4-BE49-F238E27FC236}">
                <a16:creationId xmlns:a16="http://schemas.microsoft.com/office/drawing/2014/main" id="{FCF946AD-E615-4034-975F-ACF2ED756AA9}"/>
              </a:ext>
            </a:extLst>
          </p:cNvPr>
          <p:cNvSpPr txBox="1">
            <a:spLocks/>
          </p:cNvSpPr>
          <p:nvPr/>
        </p:nvSpPr>
        <p:spPr>
          <a:xfrm>
            <a:off x="123527" y="1344562"/>
            <a:ext cx="11124868" cy="4168875"/>
          </a:xfrm>
          <a:prstGeom prst="rect">
            <a:avLst/>
          </a:prstGeom>
        </p:spPr>
        <p:txBody>
          <a:bodyPr/>
          <a:lstStyle>
            <a:lvl1pPr algn="r" defTabSz="912813" rtl="1" fontAlgn="base">
              <a:lnSpc>
                <a:spcPct val="90000"/>
              </a:lnSpc>
              <a:spcBef>
                <a:spcPct val="0"/>
              </a:spcBef>
              <a:spcAft>
                <a:spcPct val="0"/>
              </a:spcAft>
              <a:defRPr sz="2800" b="1" kern="1200">
                <a:solidFill>
                  <a:srgbClr val="C00000"/>
                </a:solidFill>
                <a:latin typeface="+mn-lt"/>
                <a:ea typeface="+mj-ea"/>
                <a:cs typeface="+mj-cs"/>
              </a:defRPr>
            </a:lvl1pPr>
            <a:lvl2pPr algn="l" defTabSz="912813" rtl="0" fontAlgn="base">
              <a:lnSpc>
                <a:spcPct val="90000"/>
              </a:lnSpc>
              <a:spcBef>
                <a:spcPct val="0"/>
              </a:spcBef>
              <a:spcAft>
                <a:spcPct val="0"/>
              </a:spcAft>
              <a:defRPr sz="4400">
                <a:solidFill>
                  <a:schemeClr val="tx1"/>
                </a:solidFill>
                <a:latin typeface="Calibri Light"/>
              </a:defRPr>
            </a:lvl2pPr>
            <a:lvl3pPr algn="l" defTabSz="912813" rtl="0" fontAlgn="base">
              <a:lnSpc>
                <a:spcPct val="90000"/>
              </a:lnSpc>
              <a:spcBef>
                <a:spcPct val="0"/>
              </a:spcBef>
              <a:spcAft>
                <a:spcPct val="0"/>
              </a:spcAft>
              <a:defRPr sz="4400">
                <a:solidFill>
                  <a:schemeClr val="tx1"/>
                </a:solidFill>
                <a:latin typeface="Calibri Light"/>
              </a:defRPr>
            </a:lvl3pPr>
            <a:lvl4pPr algn="l" defTabSz="912813" rtl="0" fontAlgn="base">
              <a:lnSpc>
                <a:spcPct val="90000"/>
              </a:lnSpc>
              <a:spcBef>
                <a:spcPct val="0"/>
              </a:spcBef>
              <a:spcAft>
                <a:spcPct val="0"/>
              </a:spcAft>
              <a:defRPr sz="4400">
                <a:solidFill>
                  <a:schemeClr val="tx1"/>
                </a:solidFill>
                <a:latin typeface="Calibri Light"/>
              </a:defRPr>
            </a:lvl4pPr>
            <a:lvl5pPr algn="l" defTabSz="912813" rtl="0" fontAlgn="base">
              <a:lnSpc>
                <a:spcPct val="90000"/>
              </a:lnSpc>
              <a:spcBef>
                <a:spcPct val="0"/>
              </a:spcBef>
              <a:spcAft>
                <a:spcPct val="0"/>
              </a:spcAft>
              <a:defRPr sz="4400">
                <a:solidFill>
                  <a:schemeClr val="tx1"/>
                </a:solidFill>
                <a:latin typeface="Calibri Light"/>
              </a:defRPr>
            </a:lvl5pPr>
            <a:lvl6pPr marL="457200" algn="l" defTabSz="912813" rtl="0" fontAlgn="base">
              <a:lnSpc>
                <a:spcPct val="90000"/>
              </a:lnSpc>
              <a:spcBef>
                <a:spcPct val="0"/>
              </a:spcBef>
              <a:spcAft>
                <a:spcPct val="0"/>
              </a:spcAft>
              <a:defRPr sz="4400">
                <a:solidFill>
                  <a:schemeClr val="tx1"/>
                </a:solidFill>
                <a:latin typeface="Calibri Light"/>
              </a:defRPr>
            </a:lvl6pPr>
            <a:lvl7pPr marL="914400" algn="l" defTabSz="912813" rtl="0" fontAlgn="base">
              <a:lnSpc>
                <a:spcPct val="90000"/>
              </a:lnSpc>
              <a:spcBef>
                <a:spcPct val="0"/>
              </a:spcBef>
              <a:spcAft>
                <a:spcPct val="0"/>
              </a:spcAft>
              <a:defRPr sz="4400">
                <a:solidFill>
                  <a:schemeClr val="tx1"/>
                </a:solidFill>
                <a:latin typeface="Calibri Light"/>
              </a:defRPr>
            </a:lvl7pPr>
            <a:lvl8pPr marL="1371600" algn="l" defTabSz="912813" rtl="0" fontAlgn="base">
              <a:lnSpc>
                <a:spcPct val="90000"/>
              </a:lnSpc>
              <a:spcBef>
                <a:spcPct val="0"/>
              </a:spcBef>
              <a:spcAft>
                <a:spcPct val="0"/>
              </a:spcAft>
              <a:defRPr sz="4400">
                <a:solidFill>
                  <a:schemeClr val="tx1"/>
                </a:solidFill>
                <a:latin typeface="Calibri Light"/>
              </a:defRPr>
            </a:lvl8pPr>
            <a:lvl9pPr marL="1828800" algn="l" defTabSz="912813" rtl="0" fontAlgn="base">
              <a:lnSpc>
                <a:spcPct val="90000"/>
              </a:lnSpc>
              <a:spcBef>
                <a:spcPct val="0"/>
              </a:spcBef>
              <a:spcAft>
                <a:spcPct val="0"/>
              </a:spcAft>
              <a:defRPr sz="4400">
                <a:solidFill>
                  <a:schemeClr val="tx1"/>
                </a:solidFill>
                <a:latin typeface="Calibri Light"/>
              </a:defRPr>
            </a:lvl9pPr>
          </a:lstStyle>
          <a:p>
            <a:r>
              <a:rPr lang="ar-DZ" altLang="fr-FR" sz="3200" dirty="0">
                <a:solidFill>
                  <a:schemeClr val="tx1"/>
                </a:solidFill>
              </a:rPr>
              <a:t> </a:t>
            </a:r>
            <a:br>
              <a:rPr lang="fr-FR" altLang="fr-FR" sz="3200" dirty="0">
                <a:solidFill>
                  <a:schemeClr val="tx1"/>
                </a:solidFill>
              </a:rPr>
            </a:br>
            <a:r>
              <a:rPr lang="ar-DZ" altLang="fr-FR" sz="3200" dirty="0">
                <a:solidFill>
                  <a:schemeClr val="tx1"/>
                </a:solidFill>
              </a:rPr>
              <a:t>أ) نظرية( برجس)</a:t>
            </a:r>
            <a:r>
              <a:rPr lang="fr-FR" altLang="fr-FR" sz="3200" dirty="0">
                <a:solidFill>
                  <a:schemeClr val="tx1"/>
                </a:solidFill>
              </a:rPr>
              <a:t>(</a:t>
            </a:r>
            <a:r>
              <a:rPr lang="en-US" altLang="fr-FR" sz="3200" dirty="0">
                <a:solidFill>
                  <a:schemeClr val="tx1"/>
                </a:solidFill>
              </a:rPr>
              <a:t>E. </a:t>
            </a:r>
            <a:r>
              <a:rPr lang="en-US" altLang="fr-FR" sz="3200" dirty="0" err="1">
                <a:solidFill>
                  <a:schemeClr val="tx1"/>
                </a:solidFill>
              </a:rPr>
              <a:t>W.Burrgess</a:t>
            </a:r>
            <a:r>
              <a:rPr lang="fr-FR" altLang="fr-FR" sz="3200" dirty="0">
                <a:solidFill>
                  <a:schemeClr val="tx1"/>
                </a:solidFill>
              </a:rPr>
              <a:t>)</a:t>
            </a:r>
            <a:r>
              <a:rPr lang="ar-DZ" altLang="fr-FR" sz="3200" dirty="0">
                <a:solidFill>
                  <a:schemeClr val="tx1"/>
                </a:solidFill>
              </a:rPr>
              <a:t> وهي تعرف  بنظرية النمو المركزي:</a:t>
            </a:r>
          </a:p>
          <a:p>
            <a:r>
              <a:rPr lang="ar-DZ" altLang="fr-FR" sz="3200" dirty="0">
                <a:solidFill>
                  <a:schemeClr val="tx1"/>
                </a:solidFill>
              </a:rPr>
              <a:t>وكانت دراسته أصلا عن أنماط النمو وتركيب الوظائف في مدينة( شيكاغو) </a:t>
            </a:r>
          </a:p>
          <a:p>
            <a:r>
              <a:rPr lang="ar-DZ" altLang="fr-FR" sz="3200" dirty="0">
                <a:solidFill>
                  <a:schemeClr val="tx1"/>
                </a:solidFill>
              </a:rPr>
              <a:t>وتقوم النظرية على أساس افتراض أن أسعار الاراضي وسهولة الوصول تبلغ </a:t>
            </a:r>
          </a:p>
          <a:p>
            <a:r>
              <a:rPr lang="ar-DZ" altLang="fr-FR" sz="3200" dirty="0">
                <a:solidFill>
                  <a:schemeClr val="tx1"/>
                </a:solidFill>
              </a:rPr>
              <a:t>أقصاها في قلب المدينة التجاري ، ثم تنخفض تدريجيا  ويأخذ النمو شكل حلقات</a:t>
            </a:r>
          </a:p>
          <a:p>
            <a:r>
              <a:rPr lang="ar-DZ" altLang="fr-FR" sz="3200" dirty="0">
                <a:solidFill>
                  <a:schemeClr val="tx1"/>
                </a:solidFill>
              </a:rPr>
              <a:t> تتسع مع نمو المدينة وتنتقل الوظائف من الحلقات الداخلية الى التي تليها نحو</a:t>
            </a:r>
          </a:p>
          <a:p>
            <a:r>
              <a:rPr lang="ar-DZ" altLang="fr-FR" sz="3200" dirty="0">
                <a:solidFill>
                  <a:schemeClr val="tx1"/>
                </a:solidFill>
              </a:rPr>
              <a:t>الخارج، يذكر برجس خمس حلقات</a:t>
            </a:r>
            <a:br>
              <a:rPr lang="fr-FR" altLang="fr-FR" sz="3200" dirty="0">
                <a:solidFill>
                  <a:schemeClr val="tx1"/>
                </a:solidFill>
              </a:rPr>
            </a:br>
            <a:r>
              <a:rPr lang="ar-DZ" altLang="fr-FR" sz="3200" dirty="0">
                <a:solidFill>
                  <a:schemeClr val="tx1"/>
                </a:solidFill>
              </a:rPr>
              <a:t> </a:t>
            </a:r>
            <a:br>
              <a:rPr lang="fr-FR" altLang="fr-FR" sz="3200" dirty="0">
                <a:solidFill>
                  <a:schemeClr val="tx1"/>
                </a:solidFill>
              </a:rPr>
            </a:br>
            <a:r>
              <a:rPr lang="ar-DZ" altLang="fr-FR" sz="3200" dirty="0">
                <a:solidFill>
                  <a:schemeClr val="tx1"/>
                </a:solidFill>
              </a:rPr>
              <a:t> </a:t>
            </a:r>
            <a:br>
              <a:rPr lang="fr-FR" altLang="fr-FR" sz="3200" dirty="0">
                <a:solidFill>
                  <a:schemeClr val="tx1"/>
                </a:solidFill>
              </a:rPr>
            </a:br>
            <a:endParaRPr lang="fr-FR" altLang="fr-FR" sz="3200" dirty="0">
              <a:solidFill>
                <a:schemeClr val="tx1"/>
              </a:solidFill>
            </a:endParaRPr>
          </a:p>
        </p:txBody>
      </p:sp>
    </p:spTree>
    <p:extLst>
      <p:ext uri="{BB962C8B-B14F-4D97-AF65-F5344CB8AC3E}">
        <p14:creationId xmlns:p14="http://schemas.microsoft.com/office/powerpoint/2010/main" val="2127486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sp>
        <p:nvSpPr>
          <p:cNvPr id="5" name="Espace réservé du contenu 2">
            <a:extLst>
              <a:ext uri="{FF2B5EF4-FFF2-40B4-BE49-F238E27FC236}">
                <a16:creationId xmlns:a16="http://schemas.microsoft.com/office/drawing/2014/main" id="{DB1CDFD9-CD5A-488A-9939-ABC62A9DDA18}"/>
              </a:ext>
            </a:extLst>
          </p:cNvPr>
          <p:cNvSpPr txBox="1">
            <a:spLocks/>
          </p:cNvSpPr>
          <p:nvPr/>
        </p:nvSpPr>
        <p:spPr>
          <a:xfrm>
            <a:off x="686656" y="661080"/>
            <a:ext cx="10818687" cy="5581633"/>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Font typeface="Arial" charset="0"/>
              <a:buNone/>
              <a:defRPr/>
            </a:pPr>
            <a:r>
              <a:rPr lang="ar-DZ" sz="3200" b="1" dirty="0">
                <a:latin typeface="Times New Roman" panose="02020603050405020304" pitchFamily="18" charset="0"/>
                <a:cs typeface="Times New Roman" panose="02020603050405020304" pitchFamily="18" charset="0"/>
              </a:rPr>
              <a:t>1- حي الاعمال المركزية : قلب المدينة بالمفهوم الاقتصادي والاجتماعي والثقافي.......،</a:t>
            </a:r>
            <a:endParaRPr lang="fr-FR" sz="3200" b="1" dirty="0">
              <a:latin typeface="Times New Roman" panose="02020603050405020304" pitchFamily="18" charset="0"/>
              <a:cs typeface="Times New Roman" panose="02020603050405020304" pitchFamily="18" charset="0"/>
            </a:endParaRPr>
          </a:p>
          <a:p>
            <a:pPr>
              <a:buFont typeface="Arial" charset="0"/>
              <a:buNone/>
              <a:defRPr/>
            </a:pPr>
            <a:r>
              <a:rPr lang="ar-DZ" sz="3200" b="1" dirty="0">
                <a:latin typeface="Times New Roman" panose="02020603050405020304" pitchFamily="18" charset="0"/>
                <a:cs typeface="Times New Roman" panose="02020603050405020304" pitchFamily="18" charset="0"/>
              </a:rPr>
              <a:t>2- المنطقة الانتقالية : وتختلط فيها استخدامات الارض ، ويكثر فيها التدهور في المساكن ، </a:t>
            </a:r>
            <a:r>
              <a:rPr lang="ar-DZ" sz="3200" b="1" dirty="0" err="1">
                <a:latin typeface="Times New Roman" panose="02020603050405020304" pitchFamily="18" charset="0"/>
                <a:cs typeface="Times New Roman" panose="02020603050405020304" pitchFamily="18" charset="0"/>
              </a:rPr>
              <a:t>لانها</a:t>
            </a:r>
            <a:r>
              <a:rPr lang="ar-DZ" sz="3200" b="1" dirty="0">
                <a:latin typeface="Times New Roman" panose="02020603050405020304" pitchFamily="18" charset="0"/>
                <a:cs typeface="Times New Roman" panose="02020603050405020304" pitchFamily="18" charset="0"/>
              </a:rPr>
              <a:t> تضم المنازل القديمة أساسا، تجذب المهاجرين  والفقراء ، وتوجد بها بعض الصناعات الخفيفة</a:t>
            </a:r>
            <a:endParaRPr lang="fr-FR" sz="3200" b="1" dirty="0">
              <a:latin typeface="Times New Roman" panose="02020603050405020304" pitchFamily="18" charset="0"/>
              <a:cs typeface="Times New Roman" panose="02020603050405020304" pitchFamily="18" charset="0"/>
            </a:endParaRPr>
          </a:p>
          <a:p>
            <a:pPr>
              <a:buFont typeface="Arial" charset="0"/>
              <a:buNone/>
              <a:defRPr/>
            </a:pPr>
            <a:r>
              <a:rPr lang="ar-DZ" sz="3200" b="1" dirty="0">
                <a:latin typeface="Times New Roman" panose="02020603050405020304" pitchFamily="18" charset="0"/>
                <a:cs typeface="Times New Roman" panose="02020603050405020304" pitchFamily="18" charset="0"/>
              </a:rPr>
              <a:t>3- منطقة سكن العمال ، وذوي الدخل المحدود، ومعظم السكان من أصول مهاجرة.</a:t>
            </a:r>
            <a:endParaRPr lang="fr-FR" sz="3200" b="1" dirty="0">
              <a:latin typeface="Times New Roman" panose="02020603050405020304" pitchFamily="18" charset="0"/>
              <a:cs typeface="Times New Roman" panose="02020603050405020304" pitchFamily="18" charset="0"/>
            </a:endParaRPr>
          </a:p>
          <a:p>
            <a:pPr>
              <a:buFont typeface="Arial" charset="0"/>
              <a:buNone/>
              <a:defRPr/>
            </a:pPr>
            <a:r>
              <a:rPr lang="ar-DZ" sz="3200" b="1" dirty="0">
                <a:latin typeface="Times New Roman" panose="02020603050405020304" pitchFamily="18" charset="0"/>
                <a:cs typeface="Times New Roman" panose="02020603050405020304" pitchFamily="18" charset="0"/>
              </a:rPr>
              <a:t>4- المنطقة السكنية الفضلى  او الوسطى حسب الحالة :  وهي تعرف أكثر بمنطقة السكن الفردي ، تتخللها بعض المساكن  ذات النوعية الممتازة من الفيلات والعمارات لذوي الدخل المرتفع .</a:t>
            </a:r>
            <a:endParaRPr lang="fr-FR" sz="3200" b="1" dirty="0">
              <a:latin typeface="Times New Roman" panose="02020603050405020304" pitchFamily="18" charset="0"/>
              <a:cs typeface="Times New Roman" panose="02020603050405020304" pitchFamily="18" charset="0"/>
            </a:endParaRPr>
          </a:p>
          <a:p>
            <a:pPr>
              <a:buFont typeface="Arial" charset="0"/>
              <a:buNone/>
              <a:defRPr/>
            </a:pPr>
            <a:r>
              <a:rPr lang="ar-DZ" sz="3200" b="1" dirty="0">
                <a:latin typeface="Times New Roman" panose="02020603050405020304" pitchFamily="18" charset="0"/>
                <a:cs typeface="Times New Roman" panose="02020603050405020304" pitchFamily="18" charset="0"/>
              </a:rPr>
              <a:t>5- المنطقة الهامشية: وهي تضم بعض الضواحي ، والمدن التابعة ، منفصلة عن المنطقة المبنية الرئيسة للمدينة، ومعظم سكانها يقومون </a:t>
            </a:r>
            <a:r>
              <a:rPr lang="ar-DZ" sz="3200" b="1" dirty="0" err="1">
                <a:latin typeface="Times New Roman" panose="02020603050405020304" pitchFamily="18" charset="0"/>
                <a:cs typeface="Times New Roman" panose="02020603050405020304" pitchFamily="18" charset="0"/>
              </a:rPr>
              <a:t>برحلةالعمل</a:t>
            </a:r>
            <a:r>
              <a:rPr lang="ar-DZ" sz="3200" b="1" dirty="0">
                <a:latin typeface="Times New Roman" panose="02020603050405020304" pitchFamily="18" charset="0"/>
                <a:cs typeface="Times New Roman" panose="02020603050405020304" pitchFamily="18" charset="0"/>
              </a:rPr>
              <a:t> اليومية،  </a:t>
            </a:r>
            <a:endParaRPr lang="fr-FR" sz="3200" b="1" dirty="0">
              <a:latin typeface="Times New Roman" panose="02020603050405020304" pitchFamily="18" charset="0"/>
              <a:cs typeface="Times New Roman" panose="02020603050405020304" pitchFamily="18" charset="0"/>
            </a:endParaRPr>
          </a:p>
          <a:p>
            <a:pPr>
              <a:buFont typeface="Arial" charset="0"/>
              <a:buNone/>
              <a:defRPr/>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947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pic>
        <p:nvPicPr>
          <p:cNvPr id="2" name="Image 1">
            <a:extLst>
              <a:ext uri="{FF2B5EF4-FFF2-40B4-BE49-F238E27FC236}">
                <a16:creationId xmlns:a16="http://schemas.microsoft.com/office/drawing/2014/main" id="{A297C508-DBF4-43EF-BC8F-53AAD4351D1E}"/>
              </a:ext>
            </a:extLst>
          </p:cNvPr>
          <p:cNvPicPr>
            <a:picLocks noChangeAspect="1"/>
          </p:cNvPicPr>
          <p:nvPr/>
        </p:nvPicPr>
        <p:blipFill>
          <a:blip r:embed="rId2"/>
          <a:stretch>
            <a:fillRect/>
          </a:stretch>
        </p:blipFill>
        <p:spPr>
          <a:xfrm>
            <a:off x="1695236" y="111287"/>
            <a:ext cx="8651459" cy="6334577"/>
          </a:xfrm>
          <a:prstGeom prst="rect">
            <a:avLst/>
          </a:prstGeom>
        </p:spPr>
      </p:pic>
    </p:spTree>
    <p:extLst>
      <p:ext uri="{BB962C8B-B14F-4D97-AF65-F5344CB8AC3E}">
        <p14:creationId xmlns:p14="http://schemas.microsoft.com/office/powerpoint/2010/main" val="2895657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5E44E59-39CE-42AB-98F9-A8C4D6B04CCD}"/>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36B8B7A3-0AA3-40CB-9359-67C957CEFAC8}"/>
              </a:ext>
            </a:extLst>
          </p:cNvPr>
          <p:cNvSpPr>
            <a:spLocks noGrp="1"/>
          </p:cNvSpPr>
          <p:nvPr>
            <p:ph type="sldNum" sz="quarter" idx="12"/>
          </p:nvPr>
        </p:nvSpPr>
        <p:spPr/>
        <p:txBody>
          <a:bodyPr/>
          <a:lstStyle/>
          <a:p>
            <a:pPr>
              <a:defRPr/>
            </a:pPr>
            <a:fld id="{1ADBE258-EADB-486D-94BB-FBA9F4EABBD4}" type="slidenum">
              <a:rPr lang="fr-FR" altLang="fr-FR" smtClean="0"/>
              <a:pPr>
                <a:defRPr/>
              </a:pPr>
              <a:t>8</a:t>
            </a:fld>
            <a:endParaRPr lang="fr-FR" altLang="fr-FR"/>
          </a:p>
        </p:txBody>
      </p:sp>
      <p:sp>
        <p:nvSpPr>
          <p:cNvPr id="4" name="Espace réservé du contenu 2">
            <a:extLst>
              <a:ext uri="{FF2B5EF4-FFF2-40B4-BE49-F238E27FC236}">
                <a16:creationId xmlns:a16="http://schemas.microsoft.com/office/drawing/2014/main" id="{65CD7083-76F1-4A8F-AAC9-5E88923D661F}"/>
              </a:ext>
            </a:extLst>
          </p:cNvPr>
          <p:cNvSpPr txBox="1">
            <a:spLocks/>
          </p:cNvSpPr>
          <p:nvPr/>
        </p:nvSpPr>
        <p:spPr>
          <a:xfrm>
            <a:off x="469308" y="941745"/>
            <a:ext cx="11065268" cy="3705225"/>
          </a:xfrm>
          <a:prstGeom prst="rect">
            <a:avLst/>
          </a:prstGeom>
        </p:spPr>
        <p:txBody>
          <a:bodyPr/>
          <a:lstStyle>
            <a:lvl1pPr marL="227013" indent="-227013" algn="r" defTabSz="912813" rtl="1" fontAlgn="base">
              <a:lnSpc>
                <a:spcPct val="90000"/>
              </a:lnSpc>
              <a:spcBef>
                <a:spcPts val="1000"/>
              </a:spcBef>
              <a:spcAft>
                <a:spcPct val="0"/>
              </a:spcAft>
              <a:buClr>
                <a:srgbClr val="2B519F"/>
              </a:buClr>
              <a:buFont typeface="Wingdings 3" panose="05040102010807070707" pitchFamily="18" charset="2"/>
              <a:buChar char=""/>
              <a:defRPr sz="2400" kern="1200">
                <a:solidFill>
                  <a:schemeClr val="tx1"/>
                </a:solidFill>
                <a:latin typeface="+mn-lt"/>
                <a:ea typeface="+mn-ea"/>
                <a:cs typeface="+mn-cs"/>
              </a:defRPr>
            </a:lvl1pPr>
            <a:lvl2pPr marL="684213" indent="-227013" algn="r" defTabSz="912813" rtl="1" fontAlgn="base">
              <a:lnSpc>
                <a:spcPct val="90000"/>
              </a:lnSpc>
              <a:spcBef>
                <a:spcPts val="500"/>
              </a:spcBef>
              <a:spcAft>
                <a:spcPct val="0"/>
              </a:spcAft>
              <a:buClr>
                <a:schemeClr val="accent6">
                  <a:lumMod val="50000"/>
                </a:schemeClr>
              </a:buClr>
              <a:buFont typeface="Wingdings 3" panose="05040102010807070707" pitchFamily="18" charset="2"/>
              <a:buChar char="Å"/>
              <a:defRPr sz="2400" kern="1200">
                <a:solidFill>
                  <a:schemeClr val="tx1"/>
                </a:solidFill>
                <a:latin typeface="+mn-lt"/>
                <a:ea typeface="+mn-ea"/>
                <a:cs typeface="+mn-cs"/>
              </a:defRPr>
            </a:lvl2pPr>
            <a:lvl3pPr marL="1141413" indent="-227013" algn="r" defTabSz="912813" rtl="1" fontAlgn="base">
              <a:lnSpc>
                <a:spcPct val="90000"/>
              </a:lnSpc>
              <a:spcBef>
                <a:spcPts val="500"/>
              </a:spcBef>
              <a:spcAft>
                <a:spcPct val="0"/>
              </a:spcAft>
              <a:buClr>
                <a:schemeClr val="accent2">
                  <a:lumMod val="50000"/>
                </a:schemeClr>
              </a:buClr>
              <a:buFont typeface="Wingdings 2" pitchFamily="18" charset="2"/>
              <a:buChar char=""/>
              <a:defRPr sz="2000" kern="1200">
                <a:solidFill>
                  <a:schemeClr val="tx1"/>
                </a:solidFill>
                <a:latin typeface="+mn-lt"/>
                <a:ea typeface="+mn-ea"/>
                <a:cs typeface="+mn-cs"/>
              </a:defRPr>
            </a:lvl3pPr>
            <a:lvl4pPr marL="1598613" indent="-227013" algn="r" defTabSz="912813" rtl="1" fontAlgn="base">
              <a:lnSpc>
                <a:spcPct val="90000"/>
              </a:lnSpc>
              <a:spcBef>
                <a:spcPts val="500"/>
              </a:spcBef>
              <a:spcAft>
                <a:spcPct val="0"/>
              </a:spcAft>
              <a:buClr>
                <a:srgbClr val="C00000"/>
              </a:buClr>
              <a:buFont typeface="Calibri" pitchFamily="34" charset="0"/>
              <a:buChar char="●"/>
              <a:defRPr sz="1800" kern="1200">
                <a:solidFill>
                  <a:schemeClr val="tx1"/>
                </a:solidFill>
                <a:latin typeface="+mn-lt"/>
                <a:ea typeface="+mn-ea"/>
                <a:cs typeface="+mn-cs"/>
              </a:defRPr>
            </a:lvl4pPr>
            <a:lvl5pPr marL="2055813" indent="-227013" algn="r" defTabSz="912813" rtl="1" fontAlgn="base">
              <a:lnSpc>
                <a:spcPct val="90000"/>
              </a:lnSpc>
              <a:spcBef>
                <a:spcPts val="500"/>
              </a:spcBef>
              <a:spcAft>
                <a:spcPct val="0"/>
              </a:spcAft>
              <a:buFont typeface="Wingdings" pitchFamily="2" charset="2"/>
              <a:buChar char="ü"/>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buFont typeface="Arial" panose="020B0604020202020204" pitchFamily="34" charset="0"/>
              <a:buNone/>
            </a:pPr>
            <a:r>
              <a:rPr lang="ar-DZ" altLang="fr-FR" sz="3200" b="1" dirty="0">
                <a:latin typeface="Times New Roman" panose="02020603050405020304" pitchFamily="18" charset="0"/>
                <a:cs typeface="Times New Roman" panose="02020603050405020304" pitchFamily="18" charset="0"/>
              </a:rPr>
              <a:t>ب) نظرية القطاعات : وهي تعتبر أحدى التعديلات التي أدخلت على نظرية النمو المركزي ظهرت على يد هومر هويت(1939) حين رأى ان التركيب الداخلي للمدن تحكمه الطرق التي تخرج من وسط المدينة ،ويؤدي الاختلاف في امكانية الوصول الى فرق الاسعار في قيمة الاراضي واستخدامها في مختلف القطاعات ، وان اسرع القطاعات في نموها هو الذي تشغله المساكن الممتازة التي تسكنها الاسر الغنية،</a:t>
            </a:r>
            <a:r>
              <a:rPr lang="ar-DZ" altLang="fr-FR" sz="3600" b="1" dirty="0">
                <a:latin typeface="Times New Roman" panose="02020603050405020304" pitchFamily="18" charset="0"/>
                <a:cs typeface="Times New Roman" panose="02020603050405020304" pitchFamily="18" charset="0"/>
              </a:rPr>
              <a:t> </a:t>
            </a:r>
            <a:r>
              <a:rPr lang="ar-DZ" altLang="fr-FR" sz="3200" b="1" dirty="0">
                <a:latin typeface="Times New Roman" panose="02020603050405020304" pitchFamily="18" charset="0"/>
                <a:cs typeface="Times New Roman" panose="02020603050405020304" pitchFamily="18" charset="0"/>
              </a:rPr>
              <a:t>بحيث لا يكون من الضروري </a:t>
            </a:r>
            <a:r>
              <a:rPr lang="ar-DZ" altLang="fr-FR" b="1" dirty="0">
                <a:latin typeface="Times New Roman" panose="02020603050405020304" pitchFamily="18" charset="0"/>
                <a:cs typeface="Times New Roman" panose="02020603050405020304" pitchFamily="18" charset="0"/>
              </a:rPr>
              <a:t>أن</a:t>
            </a:r>
            <a:r>
              <a:rPr lang="ar-DZ" altLang="fr-FR" sz="3200" b="1" dirty="0">
                <a:latin typeface="Times New Roman" panose="02020603050405020304" pitchFamily="18" charset="0"/>
                <a:cs typeface="Times New Roman" panose="02020603050405020304" pitchFamily="18" charset="0"/>
              </a:rPr>
              <a:t> تنمو المدن على شكل حلقات كاملة الاستدارة كما في النظرية السابقة، ولكن في صورة قطاعات  تخرج من هذه الدوائر</a:t>
            </a:r>
            <a:r>
              <a:rPr lang="ar-DZ" altLang="fr-FR" sz="3600" b="1" dirty="0">
                <a:latin typeface="Times New Roman" panose="02020603050405020304" pitchFamily="18" charset="0"/>
                <a:cs typeface="Times New Roman" panose="02020603050405020304" pitchFamily="18" charset="0"/>
              </a:rPr>
              <a:t>.</a:t>
            </a:r>
            <a:endParaRPr lang="fr-FR" altLang="fr-FR" sz="3600" b="1"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ar-DZ" altLang="fr-FR" sz="3200" b="1" dirty="0">
                <a:latin typeface="Times New Roman" panose="02020603050405020304" pitchFamily="18" charset="0"/>
                <a:cs typeface="Times New Roman" panose="02020603050405020304" pitchFamily="18" charset="0"/>
              </a:rPr>
              <a:t> </a:t>
            </a:r>
            <a:endParaRPr lang="fr-FR" alt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47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5">
            <a:extLst>
              <a:ext uri="{FF2B5EF4-FFF2-40B4-BE49-F238E27FC236}">
                <a16:creationId xmlns:a16="http://schemas.microsoft.com/office/drawing/2014/main" id="{135CBE48-8426-4757-9F22-5B8837BE2D29}"/>
              </a:ext>
            </a:extLst>
          </p:cNvPr>
          <p:cNvSpPr txBox="1">
            <a:spLocks/>
          </p:cNvSpPr>
          <p:nvPr/>
        </p:nvSpPr>
        <p:spPr bwMode="auto">
          <a:xfrm>
            <a:off x="320543" y="6386350"/>
            <a:ext cx="4919278" cy="504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912813" rtl="0" fontAlgn="base">
              <a:lnSpc>
                <a:spcPct val="90000"/>
              </a:lnSpc>
              <a:spcBef>
                <a:spcPts val="1000"/>
              </a:spcBef>
              <a:spcAft>
                <a:spcPct val="0"/>
              </a:spcAft>
              <a:buClr>
                <a:srgbClr val="2B519F"/>
              </a:buClr>
              <a:buFont typeface="Wingdings 3" pitchFamily="18" charset="2"/>
              <a:buNone/>
              <a:defRPr sz="2400" kern="1200" baseline="0">
                <a:solidFill>
                  <a:schemeClr val="tx1"/>
                </a:solidFill>
                <a:effectLst>
                  <a:outerShdw blurRad="38100" dist="38100" dir="2700000" algn="tl">
                    <a:srgbClr val="000000">
                      <a:alpha val="43137"/>
                    </a:srgbClr>
                  </a:outerShdw>
                </a:effectLst>
                <a:latin typeface="+mn-lt"/>
                <a:ea typeface="+mn-ea"/>
                <a:cs typeface="+mn-cs"/>
              </a:defRPr>
            </a:lvl1pPr>
            <a:lvl2pPr marL="457189" indent="0" algn="ctr" defTabSz="912813" rtl="0" fontAlgn="base">
              <a:lnSpc>
                <a:spcPct val="90000"/>
              </a:lnSpc>
              <a:spcBef>
                <a:spcPts val="500"/>
              </a:spcBef>
              <a:spcAft>
                <a:spcPct val="0"/>
              </a:spcAft>
              <a:buClr>
                <a:srgbClr val="002060"/>
              </a:buClr>
              <a:buFont typeface="Wingdings 3" pitchFamily="18" charset="2"/>
              <a:buNone/>
              <a:defRPr sz="2000" kern="1200">
                <a:solidFill>
                  <a:schemeClr val="tx1"/>
                </a:solidFill>
                <a:latin typeface="+mn-lt"/>
                <a:ea typeface="+mn-ea"/>
                <a:cs typeface="+mn-cs"/>
              </a:defRPr>
            </a:lvl2pPr>
            <a:lvl3pPr marL="914377" indent="0" algn="ctr" defTabSz="912813" rtl="0" fontAlgn="base">
              <a:lnSpc>
                <a:spcPct val="90000"/>
              </a:lnSpc>
              <a:spcBef>
                <a:spcPts val="500"/>
              </a:spcBef>
              <a:spcAft>
                <a:spcPct val="0"/>
              </a:spcAft>
              <a:buClr>
                <a:schemeClr val="accent2">
                  <a:lumMod val="50000"/>
                </a:schemeClr>
              </a:buClr>
              <a:buFont typeface="Wingdings 2" pitchFamily="18" charset="2"/>
              <a:buNone/>
              <a:defRPr sz="1900" kern="1200">
                <a:solidFill>
                  <a:schemeClr val="tx1"/>
                </a:solidFill>
                <a:latin typeface="+mn-lt"/>
                <a:ea typeface="+mn-ea"/>
                <a:cs typeface="+mn-cs"/>
              </a:defRPr>
            </a:lvl3pPr>
            <a:lvl4pPr marL="1371566" indent="0" algn="ctr" defTabSz="912813" rtl="0" fontAlgn="base">
              <a:lnSpc>
                <a:spcPct val="90000"/>
              </a:lnSpc>
              <a:spcBef>
                <a:spcPts val="500"/>
              </a:spcBef>
              <a:spcAft>
                <a:spcPct val="0"/>
              </a:spcAft>
              <a:buClr>
                <a:srgbClr val="C00000"/>
              </a:buClr>
              <a:buFont typeface="Calibri" pitchFamily="34" charset="0"/>
              <a:buNone/>
              <a:defRPr sz="1600" kern="1200">
                <a:solidFill>
                  <a:schemeClr val="tx1"/>
                </a:solidFill>
                <a:latin typeface="+mn-lt"/>
                <a:ea typeface="+mn-ea"/>
                <a:cs typeface="+mn-cs"/>
              </a:defRPr>
            </a:lvl4pPr>
            <a:lvl5pPr marL="1828754" indent="0" algn="ctr" defTabSz="912813" rtl="0" fontAlgn="base">
              <a:lnSpc>
                <a:spcPct val="90000"/>
              </a:lnSpc>
              <a:spcBef>
                <a:spcPts val="500"/>
              </a:spcBef>
              <a:spcAft>
                <a:spcPct val="0"/>
              </a:spcAft>
              <a:buFont typeface="Wingdings"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1"/>
            <a:r>
              <a:rPr lang="ar-DZ" sz="1800">
                <a:solidFill>
                  <a:schemeClr val="accent1">
                    <a:lumMod val="75000"/>
                  </a:schemeClr>
                </a:solidFill>
                <a:effectLst/>
              </a:rPr>
              <a:t>اعداد:  الأستاذ : لصقع موسى  جامعة  وهران </a:t>
            </a:r>
            <a:r>
              <a:rPr lang="ar-SA" sz="1800">
                <a:solidFill>
                  <a:schemeClr val="accent1">
                    <a:lumMod val="75000"/>
                  </a:schemeClr>
                </a:solidFill>
                <a:effectLst/>
              </a:rPr>
              <a:t>2</a:t>
            </a:r>
            <a:r>
              <a:rPr lang="ar-DZ" sz="1800">
                <a:solidFill>
                  <a:schemeClr val="accent1">
                    <a:lumMod val="75000"/>
                  </a:schemeClr>
                </a:solidFill>
                <a:effectLst/>
              </a:rPr>
              <a:t>، </a:t>
            </a:r>
            <a:r>
              <a:rPr lang="fr-FR" sz="1800">
                <a:solidFill>
                  <a:schemeClr val="accent1">
                    <a:lumMod val="75000"/>
                  </a:schemeClr>
                </a:solidFill>
                <a:effectLst/>
              </a:rPr>
              <a:t>2022-2021 </a:t>
            </a:r>
            <a:endParaRPr lang="fr-FR" sz="1800" dirty="0">
              <a:solidFill>
                <a:schemeClr val="accent1">
                  <a:lumMod val="75000"/>
                </a:schemeClr>
              </a:solidFill>
              <a:effectLst/>
            </a:endParaRPr>
          </a:p>
        </p:txBody>
      </p:sp>
      <p:sp>
        <p:nvSpPr>
          <p:cNvPr id="4" name="Espace réservé du pied de page 3">
            <a:extLst>
              <a:ext uri="{FF2B5EF4-FFF2-40B4-BE49-F238E27FC236}">
                <a16:creationId xmlns:a16="http://schemas.microsoft.com/office/drawing/2014/main" id="{44974431-896D-47E8-B493-2BB79D0626F9}"/>
              </a:ext>
            </a:extLst>
          </p:cNvPr>
          <p:cNvSpPr txBox="1">
            <a:spLocks/>
          </p:cNvSpPr>
          <p:nvPr/>
        </p:nvSpPr>
        <p:spPr>
          <a:xfrm>
            <a:off x="4587245" y="6386350"/>
            <a:ext cx="5759450" cy="360363"/>
          </a:xfrm>
          <a:prstGeom prst="rect">
            <a:avLst/>
          </a:prstGeom>
        </p:spPr>
        <p:txBody>
          <a:bodyPr vert="horz" lIns="91438" tIns="45719" rIns="91438" bIns="45719" rtlCol="0" anchor="ctr" anchorCtr="0"/>
          <a:lstStyle>
            <a:defPPr>
              <a:defRPr lang="fr-FR"/>
            </a:defPPr>
            <a:lvl1pPr algn="l" defTabSz="914377" rtl="0" fontAlgn="auto">
              <a:spcBef>
                <a:spcPts val="0"/>
              </a:spcBef>
              <a:spcAft>
                <a:spcPts val="0"/>
              </a:spcAft>
              <a:defRPr sz="1400" kern="1200" smtClean="0">
                <a:solidFill>
                  <a:schemeClr val="accent4">
                    <a:lumMod val="50000"/>
                  </a:schemeClr>
                </a:solidFill>
                <a:latin typeface="+mn-lt"/>
                <a:ea typeface="+mn-ea"/>
                <a:cs typeface="+mn-cs"/>
              </a:defRPr>
            </a:lvl1pPr>
            <a:lvl2pPr marL="4556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lgn="r" rtl="1">
              <a:defRPr/>
            </a:pPr>
            <a:r>
              <a:rPr lang="fr-FR" sz="1800" b="1" dirty="0">
                <a:solidFill>
                  <a:schemeClr val="tx1"/>
                </a:solidFill>
                <a:latin typeface="Calibri" panose="020F0502020204030204" pitchFamily="34" charset="0"/>
                <a:cs typeface="Calibri" panose="020F0502020204030204" pitchFamily="34" charset="0"/>
              </a:rPr>
              <a:t>L2_S3_geo_au. F321_C04/12</a:t>
            </a:r>
          </a:p>
        </p:txBody>
      </p:sp>
      <p:pic>
        <p:nvPicPr>
          <p:cNvPr id="2" name="Image 1">
            <a:extLst>
              <a:ext uri="{FF2B5EF4-FFF2-40B4-BE49-F238E27FC236}">
                <a16:creationId xmlns:a16="http://schemas.microsoft.com/office/drawing/2014/main" id="{11D01F25-7343-4124-974A-DB792DAC6341}"/>
              </a:ext>
            </a:extLst>
          </p:cNvPr>
          <p:cNvPicPr>
            <a:picLocks noChangeAspect="1"/>
          </p:cNvPicPr>
          <p:nvPr/>
        </p:nvPicPr>
        <p:blipFill>
          <a:blip r:embed="rId2"/>
          <a:stretch>
            <a:fillRect/>
          </a:stretch>
        </p:blipFill>
        <p:spPr>
          <a:xfrm>
            <a:off x="914401" y="0"/>
            <a:ext cx="9657708" cy="6475173"/>
          </a:xfrm>
          <a:prstGeom prst="rect">
            <a:avLst/>
          </a:prstGeom>
        </p:spPr>
      </p:pic>
    </p:spTree>
    <p:extLst>
      <p:ext uri="{BB962C8B-B14F-4D97-AF65-F5344CB8AC3E}">
        <p14:creationId xmlns:p14="http://schemas.microsoft.com/office/powerpoint/2010/main" val="19005788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3730</TotalTime>
  <Words>1731</Words>
  <Application>Microsoft Office PowerPoint</Application>
  <PresentationFormat>Grand écran</PresentationFormat>
  <Paragraphs>125</Paragraphs>
  <Slides>23</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Calibri</vt:lpstr>
      <vt:lpstr>Calibri Light</vt:lpstr>
      <vt:lpstr>Times New Roman</vt:lpstr>
      <vt:lpstr>Verdana</vt:lpstr>
      <vt:lpstr>Wingdings</vt:lpstr>
      <vt:lpstr>Wingdings 2</vt:lpstr>
      <vt:lpstr>Wingdings 3</vt:lpstr>
      <vt:lpstr>1_Thème Office</vt:lpstr>
      <vt:lpstr>Présentation PowerPoint</vt:lpstr>
      <vt:lpstr>Intitulé de la matière  Economie urbaine  اقتصاد المدينة   </vt:lpstr>
      <vt:lpstr>الأهداف التعليمية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المراجع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Osabah</dc:creator>
  <cp:lastModifiedBy>lesgaa chabane</cp:lastModifiedBy>
  <cp:revision>382</cp:revision>
  <dcterms:created xsi:type="dcterms:W3CDTF">2018-07-18T10:45:52Z</dcterms:created>
  <dcterms:modified xsi:type="dcterms:W3CDTF">2021-11-18T07:26:24Z</dcterms:modified>
</cp:coreProperties>
</file>