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9" r:id="rId4"/>
    <p:sldId id="263" r:id="rId5"/>
    <p:sldId id="264"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F3870AD-B8D7-428B-AC73-5F70C27362EB}" type="datetimeFigureOut">
              <a:rPr lang="fr-FR" smtClean="0"/>
              <a:pPr/>
              <a:t>08/12/2020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306509-E9B0-4660-819F-496F260027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306509-E9B0-4660-819F-496F260027B0}"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3870AD-B8D7-428B-AC73-5F70C27362EB}" type="datetimeFigureOut">
              <a:rPr lang="fr-FR" smtClean="0"/>
              <a:pPr/>
              <a:t>08/12/2020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306509-E9B0-4660-819F-496F260027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gun4B1KHu2M" TargetMode="External"/><Relationship Id="rId2" Type="http://schemas.openxmlformats.org/officeDocument/2006/relationships/hyperlink" Target="https://www.youtube.com/watch?v=biumhs3q4q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txBox="1">
            <a:spLocks/>
          </p:cNvSpPr>
          <p:nvPr/>
        </p:nvSpPr>
        <p:spPr>
          <a:xfrm>
            <a:off x="1071538" y="1571612"/>
            <a:ext cx="7500990" cy="2153408"/>
          </a:xfrm>
          <a:prstGeom prst="rect">
            <a:avLst/>
          </a:prstGeom>
          <a:ln w="34925">
            <a:solidFill>
              <a:srgbClr val="FFFFFF"/>
            </a:solidFill>
          </a:ln>
          <a:effectLst>
            <a:outerShdw blurRad="317500" dir="2700000" algn="ctr">
              <a:srgbClr val="000000">
                <a:alpha val="43000"/>
              </a:srgbClr>
            </a:outerShdw>
          </a:effectLst>
          <a:scene3d>
            <a:camera prst="perspectiveRelaxedModerately"/>
            <a:lightRig rig="threePt" dir="t">
              <a:rot lat="0" lon="0" rev="0"/>
            </a:lightRig>
          </a:scene3d>
          <a:sp3d extrusionH="38100" prstMaterial="clear">
            <a:bevelT w="260350" h="50800" prst="softRound"/>
            <a:bevelB prst="softRound"/>
          </a:sp3d>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lvl="0" algn="ctr" rtl="1">
              <a:spcBef>
                <a:spcPct val="0"/>
              </a:spcBef>
            </a:pPr>
            <a:r>
              <a:rPr kumimoji="0" lang="ar-DZ" sz="6000" b="1" i="0" u="none" strike="noStrike" kern="1200" cap="none" spc="0" normalizeH="0" baseline="0" noProof="0" dirty="0" smtClean="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rPr>
              <a:t>*</a:t>
            </a:r>
            <a:r>
              <a:rPr lang="ar-DZ" sz="6000" dirty="0" smtClean="0"/>
              <a:t> </a:t>
            </a:r>
            <a:r>
              <a:rPr lang="ar-DZ" sz="6600" dirty="0" smtClean="0">
                <a:latin typeface="Andalus" pitchFamily="18" charset="-78"/>
                <a:cs typeface="Andalus" pitchFamily="18" charset="-78"/>
              </a:rPr>
              <a:t>الخاتمــــة</a:t>
            </a:r>
            <a:r>
              <a:rPr kumimoji="0" lang="ar-DZ" sz="6000" b="1" i="0" u="none" strike="noStrike" kern="1200" cap="none" spc="0" normalizeH="0" baseline="0" noProof="0" dirty="0" smtClean="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rPr>
              <a:t>*</a:t>
            </a:r>
            <a:endParaRPr kumimoji="0" lang="fr-FR" sz="6000" b="1" i="0" u="none" strike="noStrike" kern="1200" cap="none" spc="0" normalizeH="0" baseline="0" noProof="0" dirty="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0" y="8501098"/>
            <a:ext cx="9144000" cy="7143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fontScale="90000"/>
          </a:bodyPr>
          <a:lstStyle/>
          <a:p>
            <a:pPr algn="ctr" rtl="1">
              <a:lnSpc>
                <a:spcPct val="150000"/>
              </a:lnSpc>
            </a:pPr>
            <a:r>
              <a:rPr lang="fr-FR" sz="3600" b="1" dirty="0" smtClean="0"/>
              <a:t/>
            </a:r>
            <a:br>
              <a:rPr lang="fr-FR" sz="3600" b="1" dirty="0" smtClean="0"/>
            </a:br>
            <a:r>
              <a:rPr lang="fr-FR" sz="3600" b="1" dirty="0"/>
              <a:t/>
            </a:r>
            <a:br>
              <a:rPr lang="fr-FR" sz="3600" b="1" dirty="0"/>
            </a:br>
            <a:r>
              <a:rPr lang="ar-DZ" sz="3600" b="1" dirty="0" smtClean="0"/>
              <a:t/>
            </a:r>
            <a:br>
              <a:rPr lang="ar-DZ" sz="3600" b="1"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endParaRPr lang="ar-DZ" sz="3600" b="1" dirty="0" smtClean="0">
              <a:ln cmpd="sng">
                <a:solidFill>
                  <a:schemeClr val="tx1"/>
                </a:solidFill>
                <a:round/>
              </a:ln>
              <a:effectLst>
                <a:outerShdw blurRad="38100" dist="38100" dir="2700000" algn="tl">
                  <a:srgbClr val="000000">
                    <a:alpha val="43137"/>
                  </a:srgbClr>
                </a:outerShdw>
              </a:effectLst>
              <a:cs typeface="Simple Indust Outline" pitchFamily="2" charset="-78"/>
            </a:endParaRPr>
          </a:p>
          <a:p>
            <a:pPr algn="justLow" rtl="1">
              <a:lnSpc>
                <a:spcPct val="170000"/>
              </a:lnSpc>
            </a:pPr>
            <a:endParaRPr lang="ar-DZ" b="1" dirty="0" smtClean="0">
              <a:solidFill>
                <a:schemeClr val="tx1"/>
              </a:solidFill>
            </a:endParaRPr>
          </a:p>
          <a:p>
            <a:pPr algn="justLow" rtl="1">
              <a:lnSpc>
                <a:spcPct val="170000"/>
              </a:lnSpc>
            </a:pPr>
            <a:endParaRPr lang="fr-FR" b="1" dirty="0">
              <a:solidFill>
                <a:schemeClr val="tx1"/>
              </a:solidFill>
            </a:endParaRPr>
          </a:p>
        </p:txBody>
      </p:sp>
      <p:pic>
        <p:nvPicPr>
          <p:cNvPr id="3" name="Picture 3"/>
          <p:cNvPicPr>
            <a:picLocks noChangeAspect="1" noChangeArrowheads="1"/>
          </p:cNvPicPr>
          <p:nvPr/>
        </p:nvPicPr>
        <p:blipFill>
          <a:blip r:embed="rId3" cstate="print"/>
          <a:srcRect/>
          <a:stretch>
            <a:fillRect/>
          </a:stretch>
        </p:blipFill>
        <p:spPr bwMode="auto">
          <a:xfrm>
            <a:off x="-71470" y="5572140"/>
            <a:ext cx="1785917" cy="1428712"/>
          </a:xfrm>
          <a:prstGeom prst="ellipse">
            <a:avLst/>
          </a:prstGeom>
          <a:ln>
            <a:noFill/>
          </a:ln>
          <a:effectLst>
            <a:softEdge rad="112500"/>
          </a:effectLst>
        </p:spPr>
      </p:pic>
      <p:sp>
        <p:nvSpPr>
          <p:cNvPr id="13" name="Espace réservé du contenu 2"/>
          <p:cNvSpPr txBox="1">
            <a:spLocks/>
          </p:cNvSpPr>
          <p:nvPr/>
        </p:nvSpPr>
        <p:spPr>
          <a:xfrm>
            <a:off x="0" y="285728"/>
            <a:ext cx="8643966" cy="5357826"/>
          </a:xfrm>
          <a:prstGeom prst="rect">
            <a:avLst/>
          </a:prstGeom>
        </p:spPr>
        <p:txBody>
          <a:bodyPr vert="horz" lIns="45720" rIns="45720">
            <a:noAutofit/>
          </a:bodyPr>
          <a:lstStyle/>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إنّ</a:t>
            </a:r>
            <a:r>
              <a:rPr kumimoji="0" lang="ar-DZ" sz="3200" b="0" i="0" u="none" strike="noStrike" kern="1200" cap="none" spc="0" normalizeH="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مسألة الحديث عن ماهية حقوق الإنسان، لمسألة شديدة التعقيد والتركيب، على قدر كبير من الأهمية، تم تناولها من عدّة زوايا، كيف لا والإنسان هو الوحدة المركزية  في محطة دراسات العلوم الاجتماعية والإنسانية، لنجد أنّ ماهيتها لهي إشكالية فعلية، تتجسد </a:t>
            </a:r>
            <a:r>
              <a:rPr lang="ar-DZ" sz="3200" dirty="0" err="1">
                <a:effectLst>
                  <a:outerShdw blurRad="38100" dist="38100" dir="2700000" algn="tl">
                    <a:srgbClr val="000000">
                      <a:alpha val="43137"/>
                    </a:srgbClr>
                  </a:outerShdw>
                </a:effectLst>
                <a:latin typeface="Arabic Typesetting" pitchFamily="66" charset="-78"/>
                <a:cs typeface="Arabic Typesetting" pitchFamily="66" charset="-78"/>
              </a:rPr>
              <a:t>و</a:t>
            </a:r>
            <a:r>
              <a:rPr kumimoji="0" lang="ar-DZ" sz="3200" b="0" i="0" u="none" strike="noStrike" kern="1200" cap="none" spc="0" normalizeH="0" noProof="0" dirty="0" err="1"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اقعيتها</a:t>
            </a:r>
            <a:r>
              <a:rPr kumimoji="0" lang="ar-DZ" sz="3200" b="0" i="0" u="none" strike="noStrike" kern="1200" cap="none" spc="0" normalizeH="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من خلال عدم وجود تعريف جامع ومانع لهذا المفهوم المتسم بعدّة </a:t>
            </a:r>
            <a:r>
              <a:rPr kumimoji="0" lang="ar-DZ" sz="3200" b="0" i="0" u="none" strike="noStrike" kern="1200" cap="none" spc="0" normalizeH="0" noProof="0" dirty="0" err="1"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ماهيات</a:t>
            </a:r>
            <a:r>
              <a:rPr kumimoji="0" lang="ar-DZ" sz="3200" b="0" i="0" u="none" strike="noStrike" kern="1200" cap="none" spc="0" normalizeH="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تجتمع كلها بمطاف نهايته المبادئ العامة التي تحفظ الوجود الإنساني، بغض النظر عن كل الفوارق الاجتماعية والفردية معا.</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lang="ar-DZ" sz="3200" dirty="0" smtClean="0">
                <a:effectLst>
                  <a:outerShdw blurRad="38100" dist="38100" dir="2700000" algn="tl">
                    <a:srgbClr val="000000">
                      <a:alpha val="43137"/>
                    </a:srgbClr>
                  </a:outerShdw>
                </a:effectLst>
                <a:latin typeface="Arabic Typesetting" pitchFamily="66" charset="-78"/>
                <a:cs typeface="Arabic Typesetting" pitchFamily="66" charset="-78"/>
              </a:rPr>
              <a:t>وتجسيد فعالية هذا المفهوم على أرضية الواقع يكمن في الإقرار بها في الهندسة الاجتماعية للترسانة القانونية والأخلاقية للمجتمعات، من خلال الإعلان عن هذه الحقوق، في إعلان عالمي يسعى على مضض للمحافظة عليها، ليس كفرة أو قضية أو مفهوم، بل كنمط عيش في دساتير وقوانين هذه المجتمعات، من أجل شرعية الحياة الكريمة لهذا الإنسان.</a:t>
            </a:r>
            <a:r>
              <a:rPr kumimoji="0" lang="ar-DZ" sz="3200" b="0" i="0" u="none" strike="noStrike" kern="1200" cap="none" spc="0" normalizeH="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a:t>
            </a:r>
            <a:endParaRPr kumimoji="0" lang="fr-FR" sz="3200" b="0" i="0" u="none" strike="noStrike" kern="1200" cap="none" spc="0" normalizeH="0" baseline="0" noProof="0" dirty="0">
              <a:ln>
                <a:noFill/>
              </a:ln>
              <a:effectLst>
                <a:outerShdw blurRad="38100" dist="38100" dir="2700000" algn="tl">
                  <a:srgbClr val="000000">
                    <a:alpha val="43137"/>
                  </a:srgbClr>
                </a:outerShdw>
              </a:effectLst>
              <a:uLnTx/>
              <a:uFillTx/>
              <a:latin typeface="Arabic Typesetting" pitchFamily="66" charset="-78"/>
              <a:cs typeface="Arabic Typesetting" pitchFamily="66" charset="-78"/>
            </a:endParaRPr>
          </a:p>
        </p:txBody>
      </p:sp>
    </p:spTree>
    <p:custDataLst>
      <p:tags r:id="rId1"/>
    </p:custDataLst>
  </p:cSld>
  <p:clrMapOvr>
    <a:masterClrMapping/>
  </p:clrMapOvr>
  <p:transition spd="slow" advTm="17849">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2"/>
          <p:cNvSpPr>
            <a:spLocks noGrp="1"/>
          </p:cNvSpPr>
          <p:nvPr>
            <p:ph type="ctrTitle"/>
          </p:nvPr>
        </p:nvSpPr>
        <p:spPr>
          <a:xfrm>
            <a:off x="357158" y="0"/>
            <a:ext cx="8028017" cy="6858000"/>
          </a:xfrm>
        </p:spPr>
        <p:txBody>
          <a:bodyPr>
            <a:normAutofit fontScale="90000"/>
          </a:bodyPr>
          <a:lstStyle/>
          <a:p>
            <a:pPr algn="justLow" rtl="1">
              <a:buNone/>
            </a:pP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endParaRPr lang="ar-DZ" sz="3600" dirty="0" smtClean="0">
              <a:solidFill>
                <a:schemeClr val="tx1"/>
              </a:solidFill>
              <a:effectLst/>
              <a:latin typeface="Arabic Typesetting" pitchFamily="66" charset="-78"/>
              <a:cs typeface="Arabic Typesetting" pitchFamily="66" charset="-78"/>
            </a:endParaRPr>
          </a:p>
          <a:p>
            <a:pPr algn="r" rtl="1">
              <a:buNone/>
            </a:pPr>
            <a:endParaRPr lang="ar-DZ" sz="4900" b="1" dirty="0" smtClean="0">
              <a:solidFill>
                <a:schemeClr val="tx1"/>
              </a:solidFill>
              <a:effectLst/>
              <a:latin typeface="Arabic Typesetting" pitchFamily="66" charset="-78"/>
              <a:cs typeface="Arabic Typesetting" pitchFamily="66" charset="-78"/>
            </a:endParaRPr>
          </a:p>
          <a:p>
            <a:pPr algn="r" rtl="1">
              <a:buNone/>
            </a:pPr>
            <a:endParaRPr lang="ar-DZ" b="1" dirty="0" smtClean="0">
              <a:solidFill>
                <a:schemeClr val="bg1"/>
              </a:solidFill>
              <a:effectLst/>
            </a:endParaRPr>
          </a:p>
          <a:p>
            <a:pPr algn="r" rtl="1">
              <a:buNone/>
            </a:pPr>
            <a:endParaRPr lang="fr-FR" b="1" dirty="0">
              <a:solidFill>
                <a:schemeClr val="bg1"/>
              </a:solidFill>
              <a:effectLst/>
            </a:endParaRPr>
          </a:p>
        </p:txBody>
      </p:sp>
      <p:sp>
        <p:nvSpPr>
          <p:cNvPr id="26" name="Titre 1"/>
          <p:cNvSpPr txBox="1">
            <a:spLocks/>
          </p:cNvSpPr>
          <p:nvPr/>
        </p:nvSpPr>
        <p:spPr>
          <a:xfrm>
            <a:off x="0" y="285728"/>
            <a:ext cx="8229600" cy="785818"/>
          </a:xfrm>
          <a:prstGeom prst="rect">
            <a:avLst/>
          </a:prstGeom>
          <a:scene3d>
            <a:camera prst="perspectiveFront"/>
            <a:lightRig rig="threePt" dir="t"/>
          </a:scene3d>
        </p:spPr>
        <p:txBody>
          <a:bodyPr vert="horz" anchor="b">
            <a:normAutofit fontScale="97500" lnSpcReduction="10000"/>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قائمة المراجـــع</a:t>
            </a:r>
            <a:endParaRPr kumimoji="0" lang="fr-FR"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27" name="Espace réservé du contenu 2"/>
          <p:cNvSpPr txBox="1">
            <a:spLocks/>
          </p:cNvSpPr>
          <p:nvPr/>
        </p:nvSpPr>
        <p:spPr>
          <a:xfrm>
            <a:off x="500034" y="1428736"/>
            <a:ext cx="8229600" cy="4389120"/>
          </a:xfrm>
          <a:prstGeom prst="rect">
            <a:avLst/>
          </a:prstGeom>
          <a:scene3d>
            <a:camera prst="obliqueBottomRight"/>
            <a:lightRig rig="threePt" dir="t"/>
          </a:scene3d>
        </p:spPr>
        <p:txBody>
          <a:bodyPr vert="horz" lIns="45720" rIns="45720">
            <a:normAutofit/>
          </a:bodyPr>
          <a:lstStyle/>
          <a:p>
            <a:pPr marL="0" marR="64008" lvl="0" indent="0" algn="justLow"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fr-FR" sz="2700" b="0" i="0" u="none" strike="noStrike" kern="1200" cap="none" spc="0" normalizeH="0" baseline="0" noProof="0" dirty="0">
              <a:ln>
                <a:noFill/>
              </a:ln>
              <a:effectLst>
                <a:outerShdw blurRad="38100" dist="38100" dir="2700000" algn="tl">
                  <a:srgbClr val="000000">
                    <a:alpha val="43137"/>
                  </a:srgbClr>
                </a:outerShdw>
              </a:effectLst>
              <a:uLnTx/>
              <a:uFillTx/>
              <a:latin typeface="+mn-lt"/>
              <a:ea typeface="+mn-ea"/>
              <a:cs typeface="+mn-cs"/>
            </a:endParaRPr>
          </a:p>
        </p:txBody>
      </p:sp>
      <p:sp>
        <p:nvSpPr>
          <p:cNvPr id="28" name="Espace réservé du contenu 2"/>
          <p:cNvSpPr txBox="1">
            <a:spLocks/>
          </p:cNvSpPr>
          <p:nvPr/>
        </p:nvSpPr>
        <p:spPr>
          <a:xfrm>
            <a:off x="428596" y="1000108"/>
            <a:ext cx="8229600" cy="4389120"/>
          </a:xfrm>
          <a:prstGeom prst="rect">
            <a:avLst/>
          </a:prstGeom>
        </p:spPr>
        <p:txBody>
          <a:bodyPr vert="horz" lIns="45720" rIns="45720">
            <a:normAutofit lnSpcReduction="10000"/>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1- عبد الحليم </a:t>
            </a:r>
            <a:r>
              <a:rPr kumimoji="0" lang="ar-DZ" sz="3200" b="0" i="0" u="none" strike="noStrike" kern="1200" cap="none" spc="0" normalizeH="0" baseline="0" noProof="0" dirty="0" err="1" smtClean="0">
                <a:ln>
                  <a:noFill/>
                </a:ln>
                <a:solidFill>
                  <a:schemeClr val="tx2"/>
                </a:solidFill>
                <a:effectLst/>
                <a:uLnTx/>
                <a:uFillTx/>
                <a:latin typeface="Arabic Typesetting" pitchFamily="66" charset="-78"/>
                <a:ea typeface="+mn-ea"/>
                <a:cs typeface="Arabic Typesetting" pitchFamily="66" charset="-78"/>
              </a:rPr>
              <a:t>مهورباشة</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مفهوم الإنسان في العلوم الاجتماعية من النموذج </a:t>
            </a:r>
            <a:r>
              <a:rPr kumimoji="0" lang="ar-DZ" sz="3200" b="0" i="0" u="none" strike="noStrike" kern="1200" cap="none" spc="0" normalizeH="0" baseline="0" noProof="0" dirty="0" err="1" smtClean="0">
                <a:ln>
                  <a:noFill/>
                </a:ln>
                <a:solidFill>
                  <a:schemeClr val="tx2"/>
                </a:solidFill>
                <a:effectLst/>
                <a:uLnTx/>
                <a:uFillTx/>
                <a:latin typeface="Arabic Typesetting" pitchFamily="66" charset="-78"/>
                <a:ea typeface="+mn-ea"/>
                <a:cs typeface="Arabic Typesetting" pitchFamily="66" charset="-78"/>
              </a:rPr>
              <a:t>الدنياني</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إلى النموذج الائتماني، </a:t>
            </a:r>
            <a:r>
              <a:rPr kumimoji="0" lang="ar-DZ" sz="3200" b="1"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”مجلة بحوث ودراسات“</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إسلامية المعرفة، السنة24، العدد 95، شتاء 2019 (عدد الصفحات:01-36).</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2-إريك فروم، </a:t>
            </a:r>
            <a:r>
              <a:rPr kumimoji="0" lang="ar-DZ" sz="3200" b="1"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مفهوم الإنسان عند ماركس</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(تر: محمد سيد رصاص)، ط01، دار الحصاد للنشر والتوزيع: سورية، 1998.</a:t>
            </a:r>
            <a:endParaRPr kumimoji="0" lang="fr-FR"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fr-FR"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3</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-حساني خالد، </a:t>
            </a:r>
            <a:r>
              <a:rPr kumimoji="0" lang="ar-DZ" sz="3200" b="1"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محاضرات في حقوق الإنسان</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مطبوعة </a:t>
            </a:r>
            <a:r>
              <a:rPr kumimoji="0" lang="ar-DZ" sz="3200" b="0" i="0" u="none" strike="noStrike" kern="1200" cap="none" spc="0" normalizeH="0" baseline="0" noProof="0" dirty="0" err="1" smtClean="0">
                <a:ln>
                  <a:noFill/>
                </a:ln>
                <a:solidFill>
                  <a:schemeClr val="tx2"/>
                </a:solidFill>
                <a:effectLst/>
                <a:uLnTx/>
                <a:uFillTx/>
                <a:latin typeface="Arabic Typesetting" pitchFamily="66" charset="-78"/>
                <a:ea typeface="+mn-ea"/>
                <a:cs typeface="Arabic Typesetting" pitchFamily="66" charset="-78"/>
              </a:rPr>
              <a:t>بيداغوجية</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كلية الحقوق والعلوم السياسية: </a:t>
            </a:r>
            <a:r>
              <a:rPr kumimoji="0" lang="ar-DZ" sz="3200" b="0" i="0" u="none" strike="noStrike" kern="1200" cap="none" spc="0" normalizeH="0" baseline="0" noProof="0" dirty="0" err="1" smtClean="0">
                <a:ln>
                  <a:noFill/>
                </a:ln>
                <a:solidFill>
                  <a:schemeClr val="tx2"/>
                </a:solidFill>
                <a:effectLst/>
                <a:uLnTx/>
                <a:uFillTx/>
                <a:latin typeface="Arabic Typesetting" pitchFamily="66" charset="-78"/>
                <a:ea typeface="+mn-ea"/>
                <a:cs typeface="Arabic Typesetting" pitchFamily="66" charset="-78"/>
              </a:rPr>
              <a:t>بجاية</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2014-2015.</a:t>
            </a:r>
            <a:endParaRPr kumimoji="0" lang="fr-FR"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fr-FR"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4</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-حمو بن إبراهيم،</a:t>
            </a:r>
            <a:r>
              <a:rPr kumimoji="0" lang="ar-DZ" sz="3200" b="1"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الحماية الجنائية للطفل في التشريع الجزائري والقانون المقارن</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أطروحة دكتوراه في الحقوق، جامعة محمد </a:t>
            </a:r>
            <a:r>
              <a:rPr kumimoji="0" lang="ar-DZ" sz="3200" b="0" i="0" u="none" strike="noStrike" kern="1200" cap="none" spc="0" normalizeH="0" baseline="0" noProof="0" dirty="0" err="1" smtClean="0">
                <a:ln>
                  <a:noFill/>
                </a:ln>
                <a:solidFill>
                  <a:schemeClr val="tx2"/>
                </a:solidFill>
                <a:effectLst/>
                <a:uLnTx/>
                <a:uFillTx/>
                <a:latin typeface="Arabic Typesetting" pitchFamily="66" charset="-78"/>
                <a:ea typeface="+mn-ea"/>
                <a:cs typeface="Arabic Typesetting" pitchFamily="66" charset="-78"/>
              </a:rPr>
              <a:t>خيضر</a:t>
            </a:r>
            <a:r>
              <a:rPr kumimoji="0" lang="ar-DZ" sz="3200" b="0" i="0" u="none" strike="noStrike" kern="1200" cap="none" spc="0" normalizeH="0" baseline="0" noProof="0" dirty="0" smtClean="0">
                <a:ln>
                  <a:noFill/>
                </a:ln>
                <a:solidFill>
                  <a:schemeClr val="tx2"/>
                </a:solidFill>
                <a:effectLst/>
                <a:uLnTx/>
                <a:uFillTx/>
                <a:latin typeface="Arabic Typesetting" pitchFamily="66" charset="-78"/>
                <a:ea typeface="+mn-ea"/>
                <a:cs typeface="Arabic Typesetting" pitchFamily="66" charset="-78"/>
              </a:rPr>
              <a:t>: بسكرة، 2014-2015.</a:t>
            </a:r>
          </a:p>
        </p:txBody>
      </p:sp>
    </p:spTree>
    <p:custDataLst>
      <p:tags r:id="rId1"/>
    </p:custDataLst>
  </p:cSld>
  <p:clrMapOvr>
    <a:masterClrMapping/>
  </p:clrMapOvr>
  <p:transition spd="slow" advTm="17849">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xEl>
                                              <p:pRg st="0" end="0"/>
                                            </p:txEl>
                                          </p:spTgt>
                                        </p:tgtEl>
                                        <p:attrNameLst>
                                          <p:attrName>style.visibility</p:attrName>
                                        </p:attrNameLst>
                                      </p:cBhvr>
                                      <p:to>
                                        <p:strVal val="visible"/>
                                      </p:to>
                                    </p:set>
                                    <p:anim calcmode="lin" valueType="num">
                                      <p:cBhvr additive="base">
                                        <p:cTn id="19"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8">
                                            <p:txEl>
                                              <p:pRg st="1" end="1"/>
                                            </p:txEl>
                                          </p:spTgt>
                                        </p:tgtEl>
                                        <p:attrNameLst>
                                          <p:attrName>style.visibility</p:attrName>
                                        </p:attrNameLst>
                                      </p:cBhvr>
                                      <p:to>
                                        <p:strVal val="visible"/>
                                      </p:to>
                                    </p:set>
                                    <p:anim calcmode="lin" valueType="num">
                                      <p:cBhvr additive="base">
                                        <p:cTn id="23"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8">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8">
                                            <p:txEl>
                                              <p:pRg st="2" end="2"/>
                                            </p:txEl>
                                          </p:spTgt>
                                        </p:tgtEl>
                                        <p:attrNameLst>
                                          <p:attrName>style.visibility</p:attrName>
                                        </p:attrNameLst>
                                      </p:cBhvr>
                                      <p:to>
                                        <p:strVal val="visible"/>
                                      </p:to>
                                    </p:set>
                                    <p:anim calcmode="lin" valueType="num">
                                      <p:cBhvr additive="base">
                                        <p:cTn id="27" dur="500" fill="hold"/>
                                        <p:tgtEl>
                                          <p:spTgt spid="28">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8">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8">
                                            <p:txEl>
                                              <p:pRg st="3" end="3"/>
                                            </p:txEl>
                                          </p:spTgt>
                                        </p:tgtEl>
                                        <p:attrNameLst>
                                          <p:attrName>style.visibility</p:attrName>
                                        </p:attrNameLst>
                                      </p:cBhvr>
                                      <p:to>
                                        <p:strVal val="visible"/>
                                      </p:to>
                                    </p:set>
                                    <p:anim calcmode="lin" valueType="num">
                                      <p:cBhvr additive="base">
                                        <p:cTn id="31" dur="500" fill="hold"/>
                                        <p:tgtEl>
                                          <p:spTgt spid="2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26" grpId="0"/>
      <p:bldP spid="28"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lvl="0" algn="just" rtl="1">
              <a:buNone/>
            </a:pPr>
            <a:r>
              <a:rPr lang="ar-DZ" sz="2800" dirty="0" smtClean="0">
                <a:solidFill>
                  <a:schemeClr val="tx2"/>
                </a:solidFill>
                <a:latin typeface="Arabic Typesetting" pitchFamily="66" charset="-78"/>
                <a:cs typeface="Arabic Typesetting" pitchFamily="66" charset="-78"/>
              </a:rPr>
              <a:t>5-</a:t>
            </a:r>
            <a:r>
              <a:rPr lang="ar-DZ" sz="2800" dirty="0" err="1" smtClean="0">
                <a:solidFill>
                  <a:schemeClr val="tx2"/>
                </a:solidFill>
                <a:latin typeface="Arabic Typesetting" pitchFamily="66" charset="-78"/>
                <a:cs typeface="Arabic Typesetting" pitchFamily="66" charset="-78"/>
              </a:rPr>
              <a:t>خاليد</a:t>
            </a:r>
            <a:r>
              <a:rPr lang="ar-DZ" sz="2800" dirty="0" smtClean="0">
                <a:solidFill>
                  <a:schemeClr val="tx2"/>
                </a:solidFill>
                <a:latin typeface="Arabic Typesetting" pitchFamily="66" charset="-78"/>
                <a:cs typeface="Arabic Typesetting" pitchFamily="66" charset="-78"/>
              </a:rPr>
              <a:t> الخطاط، مفهوم الطفولة عند روسو: من التربية إلى علم التربية</a:t>
            </a:r>
            <a:r>
              <a:rPr lang="ar-DZ" sz="2800" b="1" dirty="0" smtClean="0">
                <a:solidFill>
                  <a:schemeClr val="tx2"/>
                </a:solidFill>
                <a:latin typeface="Arabic Typesetting" pitchFamily="66" charset="-78"/>
                <a:cs typeface="Arabic Typesetting" pitchFamily="66" charset="-78"/>
              </a:rPr>
              <a:t>، ”مجلة نقد وتنوير“</a:t>
            </a:r>
            <a:r>
              <a:rPr lang="ar-DZ" sz="2800" dirty="0" smtClean="0">
                <a:solidFill>
                  <a:schemeClr val="tx2"/>
                </a:solidFill>
                <a:latin typeface="Arabic Typesetting" pitchFamily="66" charset="-78"/>
                <a:cs typeface="Arabic Typesetting" pitchFamily="66" charset="-78"/>
              </a:rPr>
              <a:t>،العدد01، صيف2015، (235-247).</a:t>
            </a:r>
            <a:endParaRPr lang="fr-FR" sz="2800" dirty="0" smtClean="0">
              <a:solidFill>
                <a:schemeClr val="tx2"/>
              </a:solidFill>
              <a:latin typeface="Arabic Typesetting" pitchFamily="66" charset="-78"/>
              <a:cs typeface="Arabic Typesetting" pitchFamily="66" charset="-78"/>
            </a:endParaRPr>
          </a:p>
          <a:p>
            <a:pPr algn="just" rtl="1">
              <a:buNone/>
            </a:pPr>
            <a:r>
              <a:rPr lang="fr-FR" dirty="0" smtClean="0">
                <a:latin typeface="Arabic Typesetting" pitchFamily="66" charset="-78"/>
                <a:cs typeface="Arabic Typesetting" pitchFamily="66" charset="-78"/>
              </a:rPr>
              <a:t>6</a:t>
            </a:r>
            <a:r>
              <a:rPr lang="ar-DZ" dirty="0" smtClean="0">
                <a:latin typeface="Arabic Typesetting" pitchFamily="66" charset="-78"/>
                <a:cs typeface="Arabic Typesetting" pitchFamily="66" charset="-78"/>
              </a:rPr>
              <a:t>-</a:t>
            </a:r>
            <a:r>
              <a:rPr lang="ar-DZ" dirty="0" err="1" smtClean="0">
                <a:latin typeface="Arabic Typesetting" pitchFamily="66" charset="-78"/>
                <a:cs typeface="Arabic Typesetting" pitchFamily="66" charset="-78"/>
              </a:rPr>
              <a:t>معن</a:t>
            </a:r>
            <a:r>
              <a:rPr lang="ar-DZ" dirty="0" smtClean="0">
                <a:latin typeface="Arabic Typesetting" pitchFamily="66" charset="-78"/>
                <a:cs typeface="Arabic Typesetting" pitchFamily="66" charset="-78"/>
              </a:rPr>
              <a:t> </a:t>
            </a:r>
            <a:r>
              <a:rPr lang="ar-DZ" dirty="0" err="1" smtClean="0">
                <a:latin typeface="Arabic Typesetting" pitchFamily="66" charset="-78"/>
                <a:cs typeface="Arabic Typesetting" pitchFamily="66" charset="-78"/>
              </a:rPr>
              <a:t>شحدة</a:t>
            </a:r>
            <a:r>
              <a:rPr lang="ar-DZ" dirty="0" smtClean="0">
                <a:latin typeface="Arabic Typesetting" pitchFamily="66" charset="-78"/>
                <a:cs typeface="Arabic Typesetting" pitchFamily="66" charset="-78"/>
              </a:rPr>
              <a:t> </a:t>
            </a:r>
            <a:r>
              <a:rPr lang="ar-DZ" dirty="0" err="1" smtClean="0">
                <a:latin typeface="Arabic Typesetting" pitchFamily="66" charset="-78"/>
                <a:cs typeface="Arabic Typesetting" pitchFamily="66" charset="-78"/>
              </a:rPr>
              <a:t>دعيس</a:t>
            </a:r>
            <a:r>
              <a:rPr lang="ar-DZ" dirty="0" smtClean="0">
                <a:latin typeface="Arabic Typesetting" pitchFamily="66" charset="-78"/>
                <a:cs typeface="Arabic Typesetting" pitchFamily="66" charset="-78"/>
              </a:rPr>
              <a:t>، </a:t>
            </a:r>
            <a:r>
              <a:rPr lang="ar-DZ" b="1" dirty="0" smtClean="0">
                <a:latin typeface="Arabic Typesetting" pitchFamily="66" charset="-78"/>
                <a:cs typeface="Arabic Typesetting" pitchFamily="66" charset="-78"/>
              </a:rPr>
              <a:t>العلاقة بين حقوق الإنسان والفساد</a:t>
            </a:r>
            <a:r>
              <a:rPr lang="ar-DZ" dirty="0" smtClean="0">
                <a:latin typeface="Arabic Typesetting" pitchFamily="66" charset="-78"/>
                <a:cs typeface="Arabic Typesetting" pitchFamily="66" charset="-78"/>
              </a:rPr>
              <a:t>، سلسلة تقارير قانوني(85)، الهيئة المستقلة لحقوق الإنسان وهيئة مكافحة الفساد: فلسطين، 2016.(1-77)</a:t>
            </a:r>
          </a:p>
          <a:p>
            <a:pPr algn="just" rtl="1">
              <a:buNone/>
            </a:pPr>
            <a:r>
              <a:rPr lang="ar-DZ" dirty="0" smtClean="0">
                <a:latin typeface="Arabic Typesetting" pitchFamily="66" charset="-78"/>
                <a:cs typeface="Arabic Typesetting" pitchFamily="66" charset="-78"/>
              </a:rPr>
              <a:t>7-لين هانت، </a:t>
            </a:r>
            <a:r>
              <a:rPr lang="ar-DZ" b="1" dirty="0" smtClean="0">
                <a:latin typeface="Arabic Typesetting" pitchFamily="66" charset="-78"/>
                <a:cs typeface="Arabic Typesetting" pitchFamily="66" charset="-78"/>
              </a:rPr>
              <a:t>نشأة حقوق الإنسان: لمحة تاريخية</a:t>
            </a:r>
            <a:r>
              <a:rPr lang="ar-DZ" dirty="0" smtClean="0">
                <a:latin typeface="Arabic Typesetting" pitchFamily="66" charset="-78"/>
                <a:cs typeface="Arabic Typesetting" pitchFamily="66" charset="-78"/>
              </a:rPr>
              <a:t>، (تر: </a:t>
            </a:r>
            <a:r>
              <a:rPr lang="ar-DZ" dirty="0" err="1" smtClean="0">
                <a:latin typeface="Arabic Typesetting" pitchFamily="66" charset="-78"/>
                <a:cs typeface="Arabic Typesetting" pitchFamily="66" charset="-78"/>
              </a:rPr>
              <a:t>فايقة</a:t>
            </a:r>
            <a:r>
              <a:rPr lang="ar-DZ" dirty="0" smtClean="0">
                <a:latin typeface="Arabic Typesetting" pitchFamily="66" charset="-78"/>
                <a:cs typeface="Arabic Typesetting" pitchFamily="66" charset="-78"/>
              </a:rPr>
              <a:t> جرجس حنا)، ط01، مؤسسة </a:t>
            </a:r>
            <a:r>
              <a:rPr lang="ar-DZ" dirty="0" err="1" smtClean="0">
                <a:latin typeface="Arabic Typesetting" pitchFamily="66" charset="-78"/>
                <a:cs typeface="Arabic Typesetting" pitchFamily="66" charset="-78"/>
              </a:rPr>
              <a:t>هنداوي</a:t>
            </a:r>
            <a:r>
              <a:rPr lang="ar-DZ" dirty="0" smtClean="0">
                <a:latin typeface="Arabic Typesetting" pitchFamily="66" charset="-78"/>
                <a:cs typeface="Arabic Typesetting" pitchFamily="66" charset="-78"/>
              </a:rPr>
              <a:t> </a:t>
            </a:r>
            <a:r>
              <a:rPr lang="ar-DZ" smtClean="0">
                <a:latin typeface="Arabic Typesetting" pitchFamily="66" charset="-78"/>
                <a:cs typeface="Arabic Typesetting" pitchFamily="66" charset="-78"/>
              </a:rPr>
              <a:t>للتعليم والثقافة: مصر، 2013.</a:t>
            </a:r>
            <a:endParaRPr lang="fr-FR"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1714488"/>
            <a:ext cx="8229600" cy="3857652"/>
          </a:xfrm>
        </p:spPr>
        <p:txBody>
          <a:bodyPr>
            <a:normAutofit fontScale="90000"/>
          </a:bodyPr>
          <a:lstStyle/>
          <a:p>
            <a:pPr algn="ctr" rtl="1"/>
            <a:r>
              <a:rPr lang="fr-FR" u="sng" dirty="0" smtClean="0">
                <a:hlinkClick r:id="rId2"/>
              </a:rPr>
              <a:t>https://</a:t>
            </a:r>
            <a:r>
              <a:rPr lang="fr-FR" u="sng" dirty="0" smtClean="0">
                <a:hlinkClick r:id="rId2"/>
              </a:rPr>
              <a:t>www.youtube.com/watch?v=biumhs3q4qE</a:t>
            </a:r>
            <a:r>
              <a:rPr lang="fr-FR" u="sng" dirty="0" smtClean="0"/>
              <a:t/>
            </a:r>
            <a:br>
              <a:rPr lang="fr-FR" u="sng" dirty="0" smtClean="0"/>
            </a:br>
            <a:r>
              <a:rPr lang="fr-FR" dirty="0" smtClean="0"/>
              <a:t/>
            </a:r>
            <a:br>
              <a:rPr lang="fr-FR" dirty="0" smtClean="0"/>
            </a:br>
            <a:r>
              <a:rPr lang="fr-FR" u="sng" dirty="0" smtClean="0">
                <a:hlinkClick r:id="rId3"/>
              </a:rPr>
              <a:t>https://</a:t>
            </a:r>
            <a:r>
              <a:rPr lang="fr-FR" u="sng" dirty="0" smtClean="0">
                <a:hlinkClick r:id="rId3"/>
              </a:rPr>
              <a:t>www.youtube.com/watch?v=gun4B1KHu2M</a:t>
            </a:r>
            <a:r>
              <a:rPr lang="fr-FR" dirty="0" smtClean="0"/>
              <a:t/>
            </a:r>
            <a:br>
              <a:rPr lang="fr-FR" dirty="0" smtClean="0"/>
            </a:br>
            <a:r>
              <a:rPr lang="fr-FR" dirty="0" smtClean="0"/>
              <a:t/>
            </a:r>
            <a:br>
              <a:rPr lang="fr-FR" dirty="0" smtClean="0"/>
            </a:br>
            <a:r>
              <a:rPr lang="ar-DZ" dirty="0" smtClean="0"/>
              <a:t>فيديو</a:t>
            </a:r>
            <a:r>
              <a:rPr lang="fr-FR" dirty="0" smtClean="0"/>
              <a:t> </a:t>
            </a:r>
            <a:r>
              <a:rPr lang="ar-DZ" dirty="0" smtClean="0"/>
              <a:t>1+2 </a:t>
            </a:r>
            <a:r>
              <a:rPr lang="ar-DZ" dirty="0" smtClean="0"/>
              <a:t>عن </a:t>
            </a:r>
            <a:r>
              <a:rPr lang="ar-DZ" dirty="0" smtClean="0"/>
              <a:t>مفهوم</a:t>
            </a:r>
            <a:r>
              <a:rPr lang="fr-FR" dirty="0" smtClean="0"/>
              <a:t> </a:t>
            </a:r>
            <a:r>
              <a:rPr lang="ar-DZ" dirty="0" smtClean="0"/>
              <a:t>حقوق </a:t>
            </a:r>
            <a:r>
              <a:rPr lang="ar-DZ" dirty="0" smtClean="0"/>
              <a:t>الإنسان.</a:t>
            </a:r>
            <a:r>
              <a:rPr lang="fr-FR" dirty="0" smtClean="0"/>
              <a:t/>
            </a:r>
            <a:br>
              <a:rPr lang="fr-FR" dirty="0" smtClean="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Titre 1"/>
          <p:cNvSpPr>
            <a:spLocks noGrp="1"/>
          </p:cNvSpPr>
          <p:nvPr>
            <p:ph type="title"/>
          </p:nvPr>
        </p:nvSpPr>
        <p:spPr>
          <a:xfrm>
            <a:off x="357158" y="2000240"/>
            <a:ext cx="8229600" cy="1500198"/>
          </a:xfrm>
          <a:effectLst>
            <a:outerShdw blurRad="50800" dist="38100" dir="18900000" algn="bl" rotWithShape="0">
              <a:prstClr val="black">
                <a:alpha val="40000"/>
              </a:prstClr>
            </a:outerShdw>
          </a:effectLst>
          <a:scene3d>
            <a:camera prst="perspectiveRelaxed"/>
            <a:lightRig rig="threePt" dir="t"/>
          </a:scene3d>
        </p:spPr>
        <p:txBody>
          <a:bodyPr>
            <a:noAutofit/>
          </a:bodyPr>
          <a:lstStyle/>
          <a:p>
            <a:pPr algn="ctr" rtl="1"/>
            <a:r>
              <a:rPr lang="ar-DZ" sz="7200" b="1" dirty="0" smtClean="0">
                <a:effectLst>
                  <a:outerShdw blurRad="38100" dist="38100" dir="2700000" algn="tl">
                    <a:srgbClr val="000000">
                      <a:alpha val="43137"/>
                    </a:srgbClr>
                  </a:outerShdw>
                </a:effectLst>
              </a:rPr>
              <a:t>من إعداد الأستاذة:</a:t>
            </a:r>
            <a:br>
              <a:rPr lang="ar-DZ" sz="7200" b="1" dirty="0" smtClean="0">
                <a:effectLst>
                  <a:outerShdw blurRad="38100" dist="38100" dir="2700000" algn="tl">
                    <a:srgbClr val="000000">
                      <a:alpha val="43137"/>
                    </a:srgbClr>
                  </a:outerShdw>
                </a:effectLst>
              </a:rPr>
            </a:br>
            <a:r>
              <a:rPr lang="ar-DZ" sz="7200" b="1" dirty="0" smtClean="0">
                <a:effectLst>
                  <a:outerShdw blurRad="38100" dist="38100" dir="2700000" algn="tl">
                    <a:srgbClr val="000000">
                      <a:alpha val="43137"/>
                    </a:srgbClr>
                  </a:outerShdw>
                </a:effectLst>
              </a:rPr>
              <a:t>هرندي</a:t>
            </a:r>
            <a:endParaRPr lang="fr-FR" sz="7200" b="1" dirty="0">
              <a:effectLst>
                <a:outerShdw blurRad="38100" dist="38100" dir="2700000" algn="tl">
                  <a:srgbClr val="000000">
                    <a:alpha val="43137"/>
                  </a:srgbClr>
                </a:outerShdw>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2.xml><?xml version="1.0" encoding="utf-8"?>
<p:tagLst xmlns:a="http://schemas.openxmlformats.org/drawingml/2006/main" xmlns:r="http://schemas.openxmlformats.org/officeDocument/2006/relationships" xmlns:p="http://schemas.openxmlformats.org/presentationml/2006/main">
  <p:tag name="TIMING" val="|2.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TotalTime>
  <Words>344</Words>
  <Application>Microsoft Office PowerPoint</Application>
  <PresentationFormat>Affichage à l'écran (4:3)</PresentationFormat>
  <Paragraphs>16</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Rotonde</vt:lpstr>
      <vt:lpstr>Diapositive 1</vt:lpstr>
      <vt:lpstr>                       </vt:lpstr>
      <vt:lpstr>               </vt:lpstr>
      <vt:lpstr>Diapositive 4</vt:lpstr>
      <vt:lpstr>https://www.youtube.com/watch?v=biumhs3q4qE  https://www.youtube.com/watch?v=gun4B1KHu2M  فيديو 1+2 عن مفهوم حقوق الإنسان. </vt:lpstr>
      <vt:lpstr>من إعداد الأستاذة: هرندي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13</cp:revision>
  <dcterms:created xsi:type="dcterms:W3CDTF">2020-12-06T12:54:21Z</dcterms:created>
  <dcterms:modified xsi:type="dcterms:W3CDTF">2020-12-08T11:18:57Z</dcterms:modified>
</cp:coreProperties>
</file>