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5205F-616B-4BB4-89FB-6F288B7F1C3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69E01DC-F959-4ACC-AB84-C6D39A949000}">
      <dgm:prSet phldrT="[Texte]"/>
      <dgm:spPr/>
      <dgm:t>
        <a:bodyPr/>
        <a:lstStyle/>
        <a:p>
          <a:r>
            <a:rPr lang="fr-FR" dirty="0" smtClean="0"/>
            <a:t>Définir le problème ou l’opportunité </a:t>
          </a:r>
          <a:endParaRPr lang="fr-FR" dirty="0"/>
        </a:p>
      </dgm:t>
    </dgm:pt>
    <dgm:pt modelId="{058E8C2C-1360-4D71-B155-5C3FCC62BD39}" type="parTrans" cxnId="{73B3436C-A1C5-4E23-B255-A44306C3B832}">
      <dgm:prSet/>
      <dgm:spPr/>
      <dgm:t>
        <a:bodyPr/>
        <a:lstStyle/>
        <a:p>
          <a:endParaRPr lang="fr-FR"/>
        </a:p>
      </dgm:t>
    </dgm:pt>
    <dgm:pt modelId="{D0F9E289-751F-4B6D-8FD2-56462A81AA19}" type="sibTrans" cxnId="{73B3436C-A1C5-4E23-B255-A44306C3B832}">
      <dgm:prSet/>
      <dgm:spPr/>
      <dgm:t>
        <a:bodyPr/>
        <a:lstStyle/>
        <a:p>
          <a:endParaRPr lang="fr-FR"/>
        </a:p>
      </dgm:t>
    </dgm:pt>
    <dgm:pt modelId="{D8ECCAB8-0D77-4588-B96D-601F2DB2A96F}">
      <dgm:prSet phldrT="[Texte]"/>
      <dgm:spPr/>
      <dgm:t>
        <a:bodyPr/>
        <a:lstStyle/>
        <a:p>
          <a:r>
            <a:rPr lang="fr-FR" dirty="0" smtClean="0"/>
            <a:t>Élaborer des éléments de solution </a:t>
          </a:r>
          <a:endParaRPr lang="fr-FR" dirty="0"/>
        </a:p>
      </dgm:t>
    </dgm:pt>
    <dgm:pt modelId="{22113CF7-CD1B-4E76-BDD2-59B504CD9096}" type="parTrans" cxnId="{05CC41CF-B7D1-4D72-929C-EF352E5D2EDD}">
      <dgm:prSet/>
      <dgm:spPr/>
      <dgm:t>
        <a:bodyPr/>
        <a:lstStyle/>
        <a:p>
          <a:endParaRPr lang="fr-FR"/>
        </a:p>
      </dgm:t>
    </dgm:pt>
    <dgm:pt modelId="{F82F1AD7-B6BB-490C-8269-711E8CF0CC4A}" type="sibTrans" cxnId="{05CC41CF-B7D1-4D72-929C-EF352E5D2EDD}">
      <dgm:prSet/>
      <dgm:spPr/>
      <dgm:t>
        <a:bodyPr/>
        <a:lstStyle/>
        <a:p>
          <a:endParaRPr lang="fr-FR"/>
        </a:p>
      </dgm:t>
    </dgm:pt>
    <dgm:pt modelId="{3E48C9FF-1415-468F-9462-1EC87E1CA954}">
      <dgm:prSet phldrT="[Texte]"/>
      <dgm:spPr/>
      <dgm:t>
        <a:bodyPr/>
        <a:lstStyle/>
        <a:p>
          <a:r>
            <a:rPr lang="fr-FR" dirty="0" smtClean="0"/>
            <a:t>Prévoir les conséquences (analyse)</a:t>
          </a:r>
          <a:endParaRPr lang="fr-FR" dirty="0"/>
        </a:p>
      </dgm:t>
    </dgm:pt>
    <dgm:pt modelId="{A43427BE-5ABE-429D-A48C-9EE94BB3E872}" type="parTrans" cxnId="{C450C8E4-D8DE-45C2-8790-0A7EE739C8C0}">
      <dgm:prSet/>
      <dgm:spPr/>
      <dgm:t>
        <a:bodyPr/>
        <a:lstStyle/>
        <a:p>
          <a:endParaRPr lang="fr-FR"/>
        </a:p>
      </dgm:t>
    </dgm:pt>
    <dgm:pt modelId="{580E67E6-29B4-4CE8-AFFC-72EC11ED8AF7}" type="sibTrans" cxnId="{C450C8E4-D8DE-45C2-8790-0A7EE739C8C0}">
      <dgm:prSet/>
      <dgm:spPr/>
      <dgm:t>
        <a:bodyPr/>
        <a:lstStyle/>
        <a:p>
          <a:endParaRPr lang="fr-FR"/>
        </a:p>
      </dgm:t>
    </dgm:pt>
    <dgm:pt modelId="{45170719-97CC-4A03-80F6-00608C932615}">
      <dgm:prSet phldrT="[Texte]"/>
      <dgm:spPr/>
      <dgm:t>
        <a:bodyPr/>
        <a:lstStyle/>
        <a:p>
          <a:r>
            <a:rPr lang="fr-FR" dirty="0" smtClean="0"/>
            <a:t>Décider et planifier l’action </a:t>
          </a:r>
          <a:endParaRPr lang="fr-FR" dirty="0"/>
        </a:p>
      </dgm:t>
    </dgm:pt>
    <dgm:pt modelId="{D437E0F8-CD82-442E-8D58-BB40875C1473}" type="parTrans" cxnId="{E67E91D9-3281-42C1-A4BF-2DD2CE552E85}">
      <dgm:prSet/>
      <dgm:spPr/>
      <dgm:t>
        <a:bodyPr/>
        <a:lstStyle/>
        <a:p>
          <a:endParaRPr lang="fr-FR"/>
        </a:p>
      </dgm:t>
    </dgm:pt>
    <dgm:pt modelId="{F13A5C62-B473-41B5-B6E2-860A7E38CCE4}" type="sibTrans" cxnId="{E67E91D9-3281-42C1-A4BF-2DD2CE552E85}">
      <dgm:prSet/>
      <dgm:spPr/>
      <dgm:t>
        <a:bodyPr/>
        <a:lstStyle/>
        <a:p>
          <a:endParaRPr lang="fr-FR"/>
        </a:p>
      </dgm:t>
    </dgm:pt>
    <dgm:pt modelId="{CD0AF226-6CF7-4000-8616-50B1468A7CB4}">
      <dgm:prSet phldrT="[Texte]"/>
      <dgm:spPr/>
      <dgm:t>
        <a:bodyPr/>
        <a:lstStyle/>
        <a:p>
          <a:r>
            <a:rPr lang="fr-FR" dirty="0" smtClean="0"/>
            <a:t>Agir </a:t>
          </a:r>
          <a:endParaRPr lang="fr-FR" dirty="0"/>
        </a:p>
      </dgm:t>
    </dgm:pt>
    <dgm:pt modelId="{0015E3D3-32B5-4FAC-9692-7C1847D84D80}" type="parTrans" cxnId="{63170187-B3CF-4102-8F49-4F62053B2651}">
      <dgm:prSet/>
      <dgm:spPr/>
      <dgm:t>
        <a:bodyPr/>
        <a:lstStyle/>
        <a:p>
          <a:endParaRPr lang="fr-FR"/>
        </a:p>
      </dgm:t>
    </dgm:pt>
    <dgm:pt modelId="{AD996D7F-22EC-43C0-93C6-986168B99FAC}" type="sibTrans" cxnId="{63170187-B3CF-4102-8F49-4F62053B2651}">
      <dgm:prSet/>
      <dgm:spPr/>
      <dgm:t>
        <a:bodyPr/>
        <a:lstStyle/>
        <a:p>
          <a:endParaRPr lang="fr-FR"/>
        </a:p>
      </dgm:t>
    </dgm:pt>
    <dgm:pt modelId="{2F40D550-681C-4529-B3A1-D015BB14130F}">
      <dgm:prSet phldrT="[Texte]"/>
      <dgm:spPr/>
      <dgm:t>
        <a:bodyPr/>
        <a:lstStyle/>
        <a:p>
          <a:r>
            <a:rPr lang="fr-FR" dirty="0" smtClean="0"/>
            <a:t>Évaluer les résultat </a:t>
          </a:r>
          <a:endParaRPr lang="fr-FR" dirty="0"/>
        </a:p>
      </dgm:t>
    </dgm:pt>
    <dgm:pt modelId="{A1BDCC80-FECA-4D1E-835A-BAD1DA630AB9}" type="parTrans" cxnId="{78206E76-3997-4D25-87D9-71DEBCC4CF72}">
      <dgm:prSet/>
      <dgm:spPr/>
      <dgm:t>
        <a:bodyPr/>
        <a:lstStyle/>
        <a:p>
          <a:endParaRPr lang="fr-FR"/>
        </a:p>
      </dgm:t>
    </dgm:pt>
    <dgm:pt modelId="{A61FA837-A30D-475C-9F0C-04C1B4BF2CD5}" type="sibTrans" cxnId="{78206E76-3997-4D25-87D9-71DEBCC4CF72}">
      <dgm:prSet/>
      <dgm:spPr/>
      <dgm:t>
        <a:bodyPr/>
        <a:lstStyle/>
        <a:p>
          <a:endParaRPr lang="fr-FR"/>
        </a:p>
      </dgm:t>
    </dgm:pt>
    <dgm:pt modelId="{F148A3A5-AD5D-460C-83F1-786BC2CDDE51}" type="pres">
      <dgm:prSet presAssocID="{D4E5205F-616B-4BB4-89FB-6F288B7F1C3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5FBF4A7-7B2A-41A8-9C7C-A65B58DD4121}" type="pres">
      <dgm:prSet presAssocID="{669E01DC-F959-4ACC-AB84-C6D39A94900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302709-3D4A-4C21-9B18-12221F58BCC3}" type="pres">
      <dgm:prSet presAssocID="{669E01DC-F959-4ACC-AB84-C6D39A949000}" presName="spNode" presStyleCnt="0"/>
      <dgm:spPr/>
    </dgm:pt>
    <dgm:pt modelId="{0BC29EEB-AC5F-4437-882F-36D8E6E1A3D8}" type="pres">
      <dgm:prSet presAssocID="{D0F9E289-751F-4B6D-8FD2-56462A81AA19}" presName="sibTrans" presStyleLbl="sibTrans1D1" presStyleIdx="0" presStyleCnt="6"/>
      <dgm:spPr/>
      <dgm:t>
        <a:bodyPr/>
        <a:lstStyle/>
        <a:p>
          <a:endParaRPr lang="fr-FR"/>
        </a:p>
      </dgm:t>
    </dgm:pt>
    <dgm:pt modelId="{D8EABCD9-2E5C-4298-8925-A758A613514F}" type="pres">
      <dgm:prSet presAssocID="{D8ECCAB8-0D77-4588-B96D-601F2DB2A9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FE98A3-38B9-410A-A731-7D7DC20D2863}" type="pres">
      <dgm:prSet presAssocID="{D8ECCAB8-0D77-4588-B96D-601F2DB2A96F}" presName="spNode" presStyleCnt="0"/>
      <dgm:spPr/>
    </dgm:pt>
    <dgm:pt modelId="{9D961639-4857-4F4B-B58E-39304776D7A1}" type="pres">
      <dgm:prSet presAssocID="{F82F1AD7-B6BB-490C-8269-711E8CF0CC4A}" presName="sibTrans" presStyleLbl="sibTrans1D1" presStyleIdx="1" presStyleCnt="6"/>
      <dgm:spPr/>
      <dgm:t>
        <a:bodyPr/>
        <a:lstStyle/>
        <a:p>
          <a:endParaRPr lang="fr-FR"/>
        </a:p>
      </dgm:t>
    </dgm:pt>
    <dgm:pt modelId="{961E1110-979D-4BC1-AFB5-498BFC0C5D00}" type="pres">
      <dgm:prSet presAssocID="{3E48C9FF-1415-468F-9462-1EC87E1CA95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95C409-6346-41D4-ACF0-4CAB6A5325EF}" type="pres">
      <dgm:prSet presAssocID="{3E48C9FF-1415-468F-9462-1EC87E1CA954}" presName="spNode" presStyleCnt="0"/>
      <dgm:spPr/>
    </dgm:pt>
    <dgm:pt modelId="{B3E4DA71-A999-4844-B234-5F8F7068A31F}" type="pres">
      <dgm:prSet presAssocID="{580E67E6-29B4-4CE8-AFFC-72EC11ED8AF7}" presName="sibTrans" presStyleLbl="sibTrans1D1" presStyleIdx="2" presStyleCnt="6"/>
      <dgm:spPr/>
      <dgm:t>
        <a:bodyPr/>
        <a:lstStyle/>
        <a:p>
          <a:endParaRPr lang="fr-FR"/>
        </a:p>
      </dgm:t>
    </dgm:pt>
    <dgm:pt modelId="{A9CF6F48-9007-4EE9-870E-AAB1F8386E74}" type="pres">
      <dgm:prSet presAssocID="{45170719-97CC-4A03-80F6-00608C93261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4F321A-8393-4A05-94A0-DD9F914811DD}" type="pres">
      <dgm:prSet presAssocID="{45170719-97CC-4A03-80F6-00608C932615}" presName="spNode" presStyleCnt="0"/>
      <dgm:spPr/>
    </dgm:pt>
    <dgm:pt modelId="{575B2EC4-2DC5-4F86-8C3B-CC4D78E15246}" type="pres">
      <dgm:prSet presAssocID="{F13A5C62-B473-41B5-B6E2-860A7E38CCE4}" presName="sibTrans" presStyleLbl="sibTrans1D1" presStyleIdx="3" presStyleCnt="6"/>
      <dgm:spPr/>
      <dgm:t>
        <a:bodyPr/>
        <a:lstStyle/>
        <a:p>
          <a:endParaRPr lang="fr-FR"/>
        </a:p>
      </dgm:t>
    </dgm:pt>
    <dgm:pt modelId="{57AA9A0B-BA14-4013-AF40-F3624F97B83C}" type="pres">
      <dgm:prSet presAssocID="{CD0AF226-6CF7-4000-8616-50B1468A7CB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79BC1B-2239-4F00-8159-BC5DC7582AFE}" type="pres">
      <dgm:prSet presAssocID="{CD0AF226-6CF7-4000-8616-50B1468A7CB4}" presName="spNode" presStyleCnt="0"/>
      <dgm:spPr/>
    </dgm:pt>
    <dgm:pt modelId="{C1518705-A5AE-4755-BE22-3F479F97520D}" type="pres">
      <dgm:prSet presAssocID="{AD996D7F-22EC-43C0-93C6-986168B99FAC}" presName="sibTrans" presStyleLbl="sibTrans1D1" presStyleIdx="4" presStyleCnt="6"/>
      <dgm:spPr/>
      <dgm:t>
        <a:bodyPr/>
        <a:lstStyle/>
        <a:p>
          <a:endParaRPr lang="fr-FR"/>
        </a:p>
      </dgm:t>
    </dgm:pt>
    <dgm:pt modelId="{77D46206-9381-4450-A986-7BF243228F1B}" type="pres">
      <dgm:prSet presAssocID="{2F40D550-681C-4529-B3A1-D015BB14130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1ECEE6-88DA-4638-9C1F-299169448797}" type="pres">
      <dgm:prSet presAssocID="{2F40D550-681C-4529-B3A1-D015BB14130F}" presName="spNode" presStyleCnt="0"/>
      <dgm:spPr/>
    </dgm:pt>
    <dgm:pt modelId="{F91C422D-15B3-4DA5-9D52-520F140CBB63}" type="pres">
      <dgm:prSet presAssocID="{A61FA837-A30D-475C-9F0C-04C1B4BF2CD5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F323025C-5F24-476B-AF3F-E3E9D60AF75D}" type="presOf" srcId="{D8ECCAB8-0D77-4588-B96D-601F2DB2A96F}" destId="{D8EABCD9-2E5C-4298-8925-A758A613514F}" srcOrd="0" destOrd="0" presId="urn:microsoft.com/office/officeart/2005/8/layout/cycle5"/>
    <dgm:cxn modelId="{DABD394E-CE05-4F9F-9C89-EF2CD07086C2}" type="presOf" srcId="{AD996D7F-22EC-43C0-93C6-986168B99FAC}" destId="{C1518705-A5AE-4755-BE22-3F479F97520D}" srcOrd="0" destOrd="0" presId="urn:microsoft.com/office/officeart/2005/8/layout/cycle5"/>
    <dgm:cxn modelId="{CFB1F61E-345F-4A98-A5C8-B9A0E96A2E24}" type="presOf" srcId="{2F40D550-681C-4529-B3A1-D015BB14130F}" destId="{77D46206-9381-4450-A986-7BF243228F1B}" srcOrd="0" destOrd="0" presId="urn:microsoft.com/office/officeart/2005/8/layout/cycle5"/>
    <dgm:cxn modelId="{17E2B756-236E-48B1-BA8D-AA377860E9A4}" type="presOf" srcId="{F13A5C62-B473-41B5-B6E2-860A7E38CCE4}" destId="{575B2EC4-2DC5-4F86-8C3B-CC4D78E15246}" srcOrd="0" destOrd="0" presId="urn:microsoft.com/office/officeart/2005/8/layout/cycle5"/>
    <dgm:cxn modelId="{2AB7A8D0-F74F-4B36-81E4-74190217567B}" type="presOf" srcId="{3E48C9FF-1415-468F-9462-1EC87E1CA954}" destId="{961E1110-979D-4BC1-AFB5-498BFC0C5D00}" srcOrd="0" destOrd="0" presId="urn:microsoft.com/office/officeart/2005/8/layout/cycle5"/>
    <dgm:cxn modelId="{E67E91D9-3281-42C1-A4BF-2DD2CE552E85}" srcId="{D4E5205F-616B-4BB4-89FB-6F288B7F1C30}" destId="{45170719-97CC-4A03-80F6-00608C932615}" srcOrd="3" destOrd="0" parTransId="{D437E0F8-CD82-442E-8D58-BB40875C1473}" sibTransId="{F13A5C62-B473-41B5-B6E2-860A7E38CCE4}"/>
    <dgm:cxn modelId="{78206E76-3997-4D25-87D9-71DEBCC4CF72}" srcId="{D4E5205F-616B-4BB4-89FB-6F288B7F1C30}" destId="{2F40D550-681C-4529-B3A1-D015BB14130F}" srcOrd="5" destOrd="0" parTransId="{A1BDCC80-FECA-4D1E-835A-BAD1DA630AB9}" sibTransId="{A61FA837-A30D-475C-9F0C-04C1B4BF2CD5}"/>
    <dgm:cxn modelId="{18C822A7-D42F-4FDF-962F-CA9A32BE5466}" type="presOf" srcId="{CD0AF226-6CF7-4000-8616-50B1468A7CB4}" destId="{57AA9A0B-BA14-4013-AF40-F3624F97B83C}" srcOrd="0" destOrd="0" presId="urn:microsoft.com/office/officeart/2005/8/layout/cycle5"/>
    <dgm:cxn modelId="{38948A9C-7D65-47CF-AD54-5BF95AF34B8D}" type="presOf" srcId="{F82F1AD7-B6BB-490C-8269-711E8CF0CC4A}" destId="{9D961639-4857-4F4B-B58E-39304776D7A1}" srcOrd="0" destOrd="0" presId="urn:microsoft.com/office/officeart/2005/8/layout/cycle5"/>
    <dgm:cxn modelId="{73B3436C-A1C5-4E23-B255-A44306C3B832}" srcId="{D4E5205F-616B-4BB4-89FB-6F288B7F1C30}" destId="{669E01DC-F959-4ACC-AB84-C6D39A949000}" srcOrd="0" destOrd="0" parTransId="{058E8C2C-1360-4D71-B155-5C3FCC62BD39}" sibTransId="{D0F9E289-751F-4B6D-8FD2-56462A81AA19}"/>
    <dgm:cxn modelId="{803FFC90-1221-425D-87EC-AFE29C146DBA}" type="presOf" srcId="{580E67E6-29B4-4CE8-AFFC-72EC11ED8AF7}" destId="{B3E4DA71-A999-4844-B234-5F8F7068A31F}" srcOrd="0" destOrd="0" presId="urn:microsoft.com/office/officeart/2005/8/layout/cycle5"/>
    <dgm:cxn modelId="{AAC4A34A-DF91-42B3-AE79-D4472EE3EF54}" type="presOf" srcId="{669E01DC-F959-4ACC-AB84-C6D39A949000}" destId="{95FBF4A7-7B2A-41A8-9C7C-A65B58DD4121}" srcOrd="0" destOrd="0" presId="urn:microsoft.com/office/officeart/2005/8/layout/cycle5"/>
    <dgm:cxn modelId="{9A426BB6-D66C-4594-BDD9-88F3CEB2B1A6}" type="presOf" srcId="{D0F9E289-751F-4B6D-8FD2-56462A81AA19}" destId="{0BC29EEB-AC5F-4437-882F-36D8E6E1A3D8}" srcOrd="0" destOrd="0" presId="urn:microsoft.com/office/officeart/2005/8/layout/cycle5"/>
    <dgm:cxn modelId="{63170187-B3CF-4102-8F49-4F62053B2651}" srcId="{D4E5205F-616B-4BB4-89FB-6F288B7F1C30}" destId="{CD0AF226-6CF7-4000-8616-50B1468A7CB4}" srcOrd="4" destOrd="0" parTransId="{0015E3D3-32B5-4FAC-9692-7C1847D84D80}" sibTransId="{AD996D7F-22EC-43C0-93C6-986168B99FAC}"/>
    <dgm:cxn modelId="{05CC41CF-B7D1-4D72-929C-EF352E5D2EDD}" srcId="{D4E5205F-616B-4BB4-89FB-6F288B7F1C30}" destId="{D8ECCAB8-0D77-4588-B96D-601F2DB2A96F}" srcOrd="1" destOrd="0" parTransId="{22113CF7-CD1B-4E76-BDD2-59B504CD9096}" sibTransId="{F82F1AD7-B6BB-490C-8269-711E8CF0CC4A}"/>
    <dgm:cxn modelId="{268989F2-69C3-4CC2-B4F6-60EF021F5D0A}" type="presOf" srcId="{A61FA837-A30D-475C-9F0C-04C1B4BF2CD5}" destId="{F91C422D-15B3-4DA5-9D52-520F140CBB63}" srcOrd="0" destOrd="0" presId="urn:microsoft.com/office/officeart/2005/8/layout/cycle5"/>
    <dgm:cxn modelId="{F1632766-A00B-4901-84AF-CDB95AB6ABF0}" type="presOf" srcId="{45170719-97CC-4A03-80F6-00608C932615}" destId="{A9CF6F48-9007-4EE9-870E-AAB1F8386E74}" srcOrd="0" destOrd="0" presId="urn:microsoft.com/office/officeart/2005/8/layout/cycle5"/>
    <dgm:cxn modelId="{7174E3A0-C241-4EE0-B0C3-3B56FCA9A5C0}" type="presOf" srcId="{D4E5205F-616B-4BB4-89FB-6F288B7F1C30}" destId="{F148A3A5-AD5D-460C-83F1-786BC2CDDE51}" srcOrd="0" destOrd="0" presId="urn:microsoft.com/office/officeart/2005/8/layout/cycle5"/>
    <dgm:cxn modelId="{C450C8E4-D8DE-45C2-8790-0A7EE739C8C0}" srcId="{D4E5205F-616B-4BB4-89FB-6F288B7F1C30}" destId="{3E48C9FF-1415-468F-9462-1EC87E1CA954}" srcOrd="2" destOrd="0" parTransId="{A43427BE-5ABE-429D-A48C-9EE94BB3E872}" sibTransId="{580E67E6-29B4-4CE8-AFFC-72EC11ED8AF7}"/>
    <dgm:cxn modelId="{21E4EFCA-8B64-4116-9143-6AD728F3A4BE}" type="presParOf" srcId="{F148A3A5-AD5D-460C-83F1-786BC2CDDE51}" destId="{95FBF4A7-7B2A-41A8-9C7C-A65B58DD4121}" srcOrd="0" destOrd="0" presId="urn:microsoft.com/office/officeart/2005/8/layout/cycle5"/>
    <dgm:cxn modelId="{0E7DD9C3-9E1B-431F-9E84-ABCFDAA09A04}" type="presParOf" srcId="{F148A3A5-AD5D-460C-83F1-786BC2CDDE51}" destId="{AD302709-3D4A-4C21-9B18-12221F58BCC3}" srcOrd="1" destOrd="0" presId="urn:microsoft.com/office/officeart/2005/8/layout/cycle5"/>
    <dgm:cxn modelId="{6D8A40C4-BCC1-4CF9-8995-87D968624B2E}" type="presParOf" srcId="{F148A3A5-AD5D-460C-83F1-786BC2CDDE51}" destId="{0BC29EEB-AC5F-4437-882F-36D8E6E1A3D8}" srcOrd="2" destOrd="0" presId="urn:microsoft.com/office/officeart/2005/8/layout/cycle5"/>
    <dgm:cxn modelId="{99249DB6-4474-4915-A6B7-CDF259F5C9FD}" type="presParOf" srcId="{F148A3A5-AD5D-460C-83F1-786BC2CDDE51}" destId="{D8EABCD9-2E5C-4298-8925-A758A613514F}" srcOrd="3" destOrd="0" presId="urn:microsoft.com/office/officeart/2005/8/layout/cycle5"/>
    <dgm:cxn modelId="{5FC8C1AB-37C3-4C82-A5F3-D9B1D127AF27}" type="presParOf" srcId="{F148A3A5-AD5D-460C-83F1-786BC2CDDE51}" destId="{E2FE98A3-38B9-410A-A731-7D7DC20D2863}" srcOrd="4" destOrd="0" presId="urn:microsoft.com/office/officeart/2005/8/layout/cycle5"/>
    <dgm:cxn modelId="{DF7FC6F4-476C-4E64-BACD-7A7D5EECC12B}" type="presParOf" srcId="{F148A3A5-AD5D-460C-83F1-786BC2CDDE51}" destId="{9D961639-4857-4F4B-B58E-39304776D7A1}" srcOrd="5" destOrd="0" presId="urn:microsoft.com/office/officeart/2005/8/layout/cycle5"/>
    <dgm:cxn modelId="{CD9610B0-6115-4740-BA36-59F1DD0F5032}" type="presParOf" srcId="{F148A3A5-AD5D-460C-83F1-786BC2CDDE51}" destId="{961E1110-979D-4BC1-AFB5-498BFC0C5D00}" srcOrd="6" destOrd="0" presId="urn:microsoft.com/office/officeart/2005/8/layout/cycle5"/>
    <dgm:cxn modelId="{FE29D1FA-141E-4EB5-B35C-DFDC731DDF00}" type="presParOf" srcId="{F148A3A5-AD5D-460C-83F1-786BC2CDDE51}" destId="{A895C409-6346-41D4-ACF0-4CAB6A5325EF}" srcOrd="7" destOrd="0" presId="urn:microsoft.com/office/officeart/2005/8/layout/cycle5"/>
    <dgm:cxn modelId="{33A60C2C-0294-45FC-B308-28366C7DC65A}" type="presParOf" srcId="{F148A3A5-AD5D-460C-83F1-786BC2CDDE51}" destId="{B3E4DA71-A999-4844-B234-5F8F7068A31F}" srcOrd="8" destOrd="0" presId="urn:microsoft.com/office/officeart/2005/8/layout/cycle5"/>
    <dgm:cxn modelId="{41244052-6D0A-44F1-B37D-3DFED9388796}" type="presParOf" srcId="{F148A3A5-AD5D-460C-83F1-786BC2CDDE51}" destId="{A9CF6F48-9007-4EE9-870E-AAB1F8386E74}" srcOrd="9" destOrd="0" presId="urn:microsoft.com/office/officeart/2005/8/layout/cycle5"/>
    <dgm:cxn modelId="{178DCCB2-5F29-419D-9A90-6C5665F08965}" type="presParOf" srcId="{F148A3A5-AD5D-460C-83F1-786BC2CDDE51}" destId="{CE4F321A-8393-4A05-94A0-DD9F914811DD}" srcOrd="10" destOrd="0" presId="urn:microsoft.com/office/officeart/2005/8/layout/cycle5"/>
    <dgm:cxn modelId="{17193F6A-F94D-4659-A332-1ADFD87B41BE}" type="presParOf" srcId="{F148A3A5-AD5D-460C-83F1-786BC2CDDE51}" destId="{575B2EC4-2DC5-4F86-8C3B-CC4D78E15246}" srcOrd="11" destOrd="0" presId="urn:microsoft.com/office/officeart/2005/8/layout/cycle5"/>
    <dgm:cxn modelId="{F56E38B4-4B63-46B1-BD01-34C9CBA9A268}" type="presParOf" srcId="{F148A3A5-AD5D-460C-83F1-786BC2CDDE51}" destId="{57AA9A0B-BA14-4013-AF40-F3624F97B83C}" srcOrd="12" destOrd="0" presId="urn:microsoft.com/office/officeart/2005/8/layout/cycle5"/>
    <dgm:cxn modelId="{59C8B824-37F0-4BD0-B5DE-B7AE3CDD615B}" type="presParOf" srcId="{F148A3A5-AD5D-460C-83F1-786BC2CDDE51}" destId="{FF79BC1B-2239-4F00-8159-BC5DC7582AFE}" srcOrd="13" destOrd="0" presId="urn:microsoft.com/office/officeart/2005/8/layout/cycle5"/>
    <dgm:cxn modelId="{4F81C37F-EB69-4EB2-B0D0-425C6209D6F6}" type="presParOf" srcId="{F148A3A5-AD5D-460C-83F1-786BC2CDDE51}" destId="{C1518705-A5AE-4755-BE22-3F479F97520D}" srcOrd="14" destOrd="0" presId="urn:microsoft.com/office/officeart/2005/8/layout/cycle5"/>
    <dgm:cxn modelId="{43478546-5E99-42C3-8685-72C8AB2FB4CF}" type="presParOf" srcId="{F148A3A5-AD5D-460C-83F1-786BC2CDDE51}" destId="{77D46206-9381-4450-A986-7BF243228F1B}" srcOrd="15" destOrd="0" presId="urn:microsoft.com/office/officeart/2005/8/layout/cycle5"/>
    <dgm:cxn modelId="{27AB005B-A759-4C75-8C73-0B9B19CE295E}" type="presParOf" srcId="{F148A3A5-AD5D-460C-83F1-786BC2CDDE51}" destId="{0C1ECEE6-88DA-4638-9C1F-299169448797}" srcOrd="16" destOrd="0" presId="urn:microsoft.com/office/officeart/2005/8/layout/cycle5"/>
    <dgm:cxn modelId="{551C6DC2-A80F-4EFB-BA5C-7D00A5671826}" type="presParOf" srcId="{F148A3A5-AD5D-460C-83F1-786BC2CDDE51}" destId="{F91C422D-15B3-4DA5-9D52-520F140CBB63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A000-19D6-4551-B52C-36266A61B608}" type="datetimeFigureOut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1A463-BDE4-4EC7-9824-AC0D1C3AF6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61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17BFA-47EA-4D5A-9CC1-F5DA5C5A4BE4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903F3-DFA5-4C65-AF2B-2B330E24662C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E995D-CE91-47E5-814A-505DF7BFDDD2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V.P. : ajouter le </a:t>
            </a:r>
            <a:r>
              <a:rPr lang="fr-CA" b="1"/>
              <a:t>trait d’union </a:t>
            </a:r>
            <a:r>
              <a:rPr lang="fr-CA"/>
              <a:t>pour obtenir</a:t>
            </a:r>
            <a:r>
              <a:rPr lang="fr-CA" b="1"/>
              <a:t> </a:t>
            </a:r>
            <a:r>
              <a:rPr lang="fr-CA"/>
              <a:t> V.</a:t>
            </a:r>
            <a:r>
              <a:rPr lang="fr-CA" b="1"/>
              <a:t>-</a:t>
            </a:r>
            <a:r>
              <a:rPr lang="fr-CA"/>
              <a:t>P. (3 fois)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3CD4B-E606-4A4B-9039-45BE5944FE4F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E0DCB-7F55-4E21-B740-A9AE1F27601B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587F5-D539-47D1-883B-D31CB2160E3E}" type="datetime1">
              <a:rPr lang="fr-FR" smtClean="0"/>
              <a:t>02/06/2020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79A49-4D19-456F-B483-FD2DAE8F3F9D}" type="datetime1">
              <a:rPr lang="fr-FR" smtClean="0"/>
              <a:t>02/06/2020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B3AEB-EA3F-41F0-90BC-6D13C26BC901}" type="datetime1">
              <a:rPr lang="fr-FR" smtClean="0"/>
              <a:t>02/06/2020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1E3E2C-5A30-457E-854F-2AA1B7922A83}" type="datetime1">
              <a:rPr lang="fr-FR" smtClean="0"/>
              <a:t>02/06/2020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5233A-EA92-452D-A24D-7CFD766CAA7C}" type="datetime1">
              <a:rPr lang="fr-FR" smtClean="0"/>
              <a:t>02/06/2020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46B619-DF7D-4241-B0E6-4DA974BE9767}" type="datetime1">
              <a:rPr lang="fr-FR" smtClean="0"/>
              <a:t>02/06/2020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C81368-0322-4EA2-AF22-7C0B997169AF}" type="datetime1">
              <a:rPr lang="fr-FR" smtClean="0"/>
              <a:t>02/06/2020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82EFA-2CA3-4AEC-9CDD-A845BF9BF517}" type="datetime1">
              <a:rPr lang="fr-FR" smtClean="0"/>
              <a:t>02/06/2020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CDC4C-6AB0-4D23-9E91-B6F849C84832}" type="datetime1">
              <a:rPr lang="fr-FR" smtClean="0"/>
              <a:t>02/06/2020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E15709-0063-4E30-A165-5D5576A71616}" type="datetime1">
              <a:rPr lang="fr-FR" smtClean="0"/>
              <a:t>02/06/2020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1D025-2895-4E54-8039-91369A7F7F55}" type="datetime1">
              <a:rPr lang="fr-FR" smtClean="0"/>
              <a:t>02/06/2020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74DE57-AB29-40EE-BB32-0C05FFF42E83}" type="datetime1">
              <a:rPr lang="fr-FR" smtClean="0"/>
              <a:t>02/06/2020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BE" smtClean="0"/>
              <a:t>DJELLAL AMEUR N</a:t>
            </a:r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268760"/>
            <a:ext cx="4608512" cy="331236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    </a:t>
            </a:r>
            <a:r>
              <a:rPr lang="fr-FR" sz="6000" dirty="0" smtClean="0"/>
              <a:t>LA PRISE</a:t>
            </a:r>
            <a:br>
              <a:rPr lang="fr-FR" sz="6000" dirty="0" smtClean="0"/>
            </a:br>
            <a:r>
              <a:rPr lang="fr-FR" sz="6000" dirty="0" smtClean="0"/>
              <a:t> DE </a:t>
            </a:r>
            <a:br>
              <a:rPr lang="fr-FR" sz="6000" dirty="0" smtClean="0"/>
            </a:br>
            <a:r>
              <a:rPr lang="fr-FR" sz="6000" dirty="0" smtClean="0"/>
              <a:t>DECISION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87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Les décisions dans l’entreprise 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fr-FR" dirty="0" smtClean="0"/>
              <a:t>La prise de décision est un processus continu en gestion d’entreprise et est au cœur des activités de gestion pour tous les gestionnaires de tous les niveaux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457200" indent="-457200" algn="just"/>
            <a:r>
              <a:rPr lang="fr-FR" dirty="0" smtClean="0"/>
              <a:t>Toute décision implique le choix d’une option parmi plusieurs et nécessité l’analyse des conséquences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20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3" name="Rectangle 127"/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350968" cy="1080120"/>
          </a:xfrm>
        </p:spPr>
        <p:txBody>
          <a:bodyPr>
            <a:normAutofit fontScale="90000"/>
          </a:bodyPr>
          <a:lstStyle/>
          <a:p>
            <a:r>
              <a:rPr lang="fr-CA" dirty="0"/>
              <a:t> </a:t>
            </a:r>
            <a:br>
              <a:rPr lang="fr-CA" dirty="0"/>
            </a:br>
            <a:r>
              <a:rPr lang="fr-CA" dirty="0" smtClean="0"/>
              <a:t> </a:t>
            </a:r>
            <a:r>
              <a:rPr lang="fr-CA" i="1" dirty="0"/>
              <a:t>La nature de la prise de décision</a:t>
            </a:r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387350" y="5486400"/>
            <a:ext cx="220980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7162800" y="1524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Atteindre      un objectif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7162800" y="48006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Ski à Whistler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87350" y="3344863"/>
            <a:ext cx="2209800" cy="836612"/>
          </a:xfrm>
          <a:prstGeom prst="rect">
            <a:avLst/>
          </a:prstGeom>
          <a:solidFill>
            <a:schemeClr val="bg1"/>
          </a:solidFill>
          <a:ln w="1905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533400" y="4030663"/>
            <a:ext cx="2819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CA">
              <a:solidFill>
                <a:srgbClr val="2D2D89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fr-CA">
              <a:solidFill>
                <a:srgbClr val="2D2D89"/>
              </a:solidFill>
            </a:endParaRPr>
          </a:p>
        </p:txBody>
      </p:sp>
      <p:sp>
        <p:nvSpPr>
          <p:cNvPr id="4169" name="Rectangle 73"/>
          <p:cNvSpPr>
            <a:spLocks noChangeArrowheads="1"/>
          </p:cNvSpPr>
          <p:nvPr/>
        </p:nvSpPr>
        <p:spPr bwMode="auto">
          <a:xfrm>
            <a:off x="387350" y="2290763"/>
            <a:ext cx="2209800" cy="835025"/>
          </a:xfrm>
          <a:prstGeom prst="rect">
            <a:avLst/>
          </a:prstGeom>
          <a:solidFill>
            <a:schemeClr val="bg1"/>
          </a:solidFill>
          <a:ln w="1905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387350" y="4379913"/>
            <a:ext cx="2209800" cy="835025"/>
          </a:xfrm>
          <a:prstGeom prst="rect">
            <a:avLst/>
          </a:prstGeom>
          <a:solidFill>
            <a:schemeClr val="bg1"/>
          </a:solidFill>
          <a:ln w="1905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7264400" y="2847975"/>
            <a:ext cx="1524000" cy="1879600"/>
          </a:xfrm>
          <a:prstGeom prst="rect">
            <a:avLst/>
          </a:prstGeom>
          <a:solidFill>
            <a:schemeClr val="bg1"/>
          </a:solidFill>
          <a:ln w="1905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79" name="Line 83"/>
          <p:cNvSpPr>
            <a:spLocks noChangeShapeType="1"/>
          </p:cNvSpPr>
          <p:nvPr/>
        </p:nvSpPr>
        <p:spPr bwMode="auto">
          <a:xfrm flipV="1">
            <a:off x="5245100" y="2708275"/>
            <a:ext cx="457200" cy="0"/>
          </a:xfrm>
          <a:prstGeom prst="line">
            <a:avLst/>
          </a:prstGeom>
          <a:noFill/>
          <a:ln w="38100">
            <a:solidFill>
              <a:srgbClr val="2A383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85" name="Text Box 89"/>
          <p:cNvSpPr txBox="1">
            <a:spLocks noChangeArrowheads="1"/>
          </p:cNvSpPr>
          <p:nvPr/>
        </p:nvSpPr>
        <p:spPr bwMode="auto">
          <a:xfrm>
            <a:off x="457200" y="15240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 dirty="0">
                <a:solidFill>
                  <a:srgbClr val="3D5348"/>
                </a:solidFill>
              </a:rPr>
              <a:t>Analyser      les options</a:t>
            </a:r>
          </a:p>
        </p:txBody>
      </p:sp>
      <p:pic>
        <p:nvPicPr>
          <p:cNvPr id="4186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182245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7" name="Picture 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828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8" name="Picture 9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1881188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0" name="Picture 9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203835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1" name="Picture 9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25750"/>
            <a:ext cx="1576388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2590800" y="1524000"/>
            <a:ext cx="234124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Évaluer                        les conséquences</a:t>
            </a:r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492750" y="1524000"/>
            <a:ext cx="167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Faire un choix</a:t>
            </a:r>
          </a:p>
        </p:txBody>
      </p:sp>
      <p:grpSp>
        <p:nvGrpSpPr>
          <p:cNvPr id="4198" name="Group 102"/>
          <p:cNvGrpSpPr>
            <a:grpSpLocks/>
          </p:cNvGrpSpPr>
          <p:nvPr/>
        </p:nvGrpSpPr>
        <p:grpSpPr bwMode="auto">
          <a:xfrm>
            <a:off x="2603500" y="2498725"/>
            <a:ext cx="685800" cy="417513"/>
            <a:chOff x="1632" y="1392"/>
            <a:chExt cx="432" cy="288"/>
          </a:xfrm>
        </p:grpSpPr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 flipV="1">
              <a:off x="1632" y="1392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>
              <a:off x="1632" y="1536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199" name="Group 103"/>
          <p:cNvGrpSpPr>
            <a:grpSpLocks/>
          </p:cNvGrpSpPr>
          <p:nvPr/>
        </p:nvGrpSpPr>
        <p:grpSpPr bwMode="auto">
          <a:xfrm>
            <a:off x="2603500" y="3554413"/>
            <a:ext cx="685800" cy="417512"/>
            <a:chOff x="1632" y="1392"/>
            <a:chExt cx="432" cy="288"/>
          </a:xfrm>
        </p:grpSpPr>
        <p:sp>
          <p:nvSpPr>
            <p:cNvPr id="4200" name="Line 104"/>
            <p:cNvSpPr>
              <a:spLocks noChangeShapeType="1"/>
            </p:cNvSpPr>
            <p:nvPr/>
          </p:nvSpPr>
          <p:spPr bwMode="auto">
            <a:xfrm flipV="1">
              <a:off x="1632" y="1392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>
              <a:off x="1632" y="1536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202" name="Group 106"/>
          <p:cNvGrpSpPr>
            <a:grpSpLocks/>
          </p:cNvGrpSpPr>
          <p:nvPr/>
        </p:nvGrpSpPr>
        <p:grpSpPr bwMode="auto">
          <a:xfrm>
            <a:off x="2603500" y="4587875"/>
            <a:ext cx="685800" cy="419100"/>
            <a:chOff x="1632" y="1392"/>
            <a:chExt cx="432" cy="288"/>
          </a:xfrm>
        </p:grpSpPr>
        <p:sp>
          <p:nvSpPr>
            <p:cNvPr id="4203" name="Line 107"/>
            <p:cNvSpPr>
              <a:spLocks noChangeShapeType="1"/>
            </p:cNvSpPr>
            <p:nvPr/>
          </p:nvSpPr>
          <p:spPr bwMode="auto">
            <a:xfrm flipV="1">
              <a:off x="1632" y="1392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04" name="Line 108"/>
            <p:cNvSpPr>
              <a:spLocks noChangeShapeType="1"/>
            </p:cNvSpPr>
            <p:nvPr/>
          </p:nvSpPr>
          <p:spPr bwMode="auto">
            <a:xfrm>
              <a:off x="1632" y="1536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4205" name="Group 109"/>
          <p:cNvGrpSpPr>
            <a:grpSpLocks/>
          </p:cNvGrpSpPr>
          <p:nvPr/>
        </p:nvGrpSpPr>
        <p:grpSpPr bwMode="auto">
          <a:xfrm>
            <a:off x="2603500" y="5772150"/>
            <a:ext cx="685800" cy="417513"/>
            <a:chOff x="1632" y="1392"/>
            <a:chExt cx="432" cy="288"/>
          </a:xfrm>
        </p:grpSpPr>
        <p:sp>
          <p:nvSpPr>
            <p:cNvPr id="4206" name="Line 110"/>
            <p:cNvSpPr>
              <a:spLocks noChangeShapeType="1"/>
            </p:cNvSpPr>
            <p:nvPr/>
          </p:nvSpPr>
          <p:spPr bwMode="auto">
            <a:xfrm flipV="1">
              <a:off x="1632" y="1392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07" name="Line 111"/>
            <p:cNvSpPr>
              <a:spLocks noChangeShapeType="1"/>
            </p:cNvSpPr>
            <p:nvPr/>
          </p:nvSpPr>
          <p:spPr bwMode="auto">
            <a:xfrm>
              <a:off x="1632" y="1536"/>
              <a:ext cx="432" cy="144"/>
            </a:xfrm>
            <a:prstGeom prst="line">
              <a:avLst/>
            </a:prstGeom>
            <a:noFill/>
            <a:ln w="25400">
              <a:solidFill>
                <a:srgbClr val="2A383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3276600" y="2301875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Favorables</a:t>
            </a:r>
          </a:p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Défavorables</a:t>
            </a:r>
          </a:p>
        </p:txBody>
      </p:sp>
      <p:sp>
        <p:nvSpPr>
          <p:cNvPr id="4209" name="Text Box 113"/>
          <p:cNvSpPr txBox="1">
            <a:spLocks noChangeArrowheads="1"/>
          </p:cNvSpPr>
          <p:nvPr/>
        </p:nvSpPr>
        <p:spPr bwMode="auto">
          <a:xfrm>
            <a:off x="3276600" y="3357563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Favorables</a:t>
            </a:r>
          </a:p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Défavorables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3276600" y="4402138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Favorables</a:t>
            </a:r>
          </a:p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Défavorables</a:t>
            </a: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3276600" y="5595938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Favorables</a:t>
            </a:r>
          </a:p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Défavorables</a:t>
            </a:r>
          </a:p>
        </p:txBody>
      </p:sp>
      <p:sp>
        <p:nvSpPr>
          <p:cNvPr id="4214" name="Line 118"/>
          <p:cNvSpPr>
            <a:spLocks noChangeShapeType="1"/>
          </p:cNvSpPr>
          <p:nvPr/>
        </p:nvSpPr>
        <p:spPr bwMode="auto">
          <a:xfrm flipV="1">
            <a:off x="5245100" y="5981700"/>
            <a:ext cx="457200" cy="0"/>
          </a:xfrm>
          <a:prstGeom prst="line">
            <a:avLst/>
          </a:prstGeom>
          <a:noFill/>
          <a:ln w="38100">
            <a:solidFill>
              <a:srgbClr val="2A383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15" name="Text Box 119"/>
          <p:cNvSpPr txBox="1">
            <a:spLocks noChangeArrowheads="1"/>
          </p:cNvSpPr>
          <p:nvPr/>
        </p:nvSpPr>
        <p:spPr bwMode="auto">
          <a:xfrm>
            <a:off x="5956300" y="249872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b="1">
                <a:solidFill>
                  <a:srgbClr val="3D5348"/>
                </a:solidFill>
              </a:rPr>
              <a:t>Non</a:t>
            </a:r>
            <a:r>
              <a:rPr lang="fr-CA" b="1">
                <a:solidFill>
                  <a:srgbClr val="2D2D89"/>
                </a:solidFill>
              </a:rPr>
              <a:t> </a:t>
            </a: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5956300" y="577215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b="1">
                <a:solidFill>
                  <a:srgbClr val="3D5348"/>
                </a:solidFill>
              </a:rPr>
              <a:t>Non </a:t>
            </a: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5956300" y="472757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b="1">
                <a:solidFill>
                  <a:srgbClr val="3D5348"/>
                </a:solidFill>
              </a:rPr>
              <a:t>Non </a:t>
            </a:r>
          </a:p>
        </p:txBody>
      </p:sp>
      <p:sp>
        <p:nvSpPr>
          <p:cNvPr id="4219" name="Oval 123"/>
          <p:cNvSpPr>
            <a:spLocks noChangeArrowheads="1"/>
          </p:cNvSpPr>
          <p:nvPr/>
        </p:nvSpPr>
        <p:spPr bwMode="auto">
          <a:xfrm>
            <a:off x="5873750" y="3473450"/>
            <a:ext cx="914400" cy="836613"/>
          </a:xfrm>
          <a:prstGeom prst="ellipse">
            <a:avLst/>
          </a:prstGeom>
          <a:noFill/>
          <a:ln w="25400">
            <a:solidFill>
              <a:srgbClr val="2A3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212" name="Line 116"/>
          <p:cNvSpPr>
            <a:spLocks noChangeShapeType="1"/>
          </p:cNvSpPr>
          <p:nvPr/>
        </p:nvSpPr>
        <p:spPr bwMode="auto">
          <a:xfrm flipV="1">
            <a:off x="5245100" y="4937125"/>
            <a:ext cx="457200" cy="0"/>
          </a:xfrm>
          <a:prstGeom prst="line">
            <a:avLst/>
          </a:prstGeom>
          <a:noFill/>
          <a:ln w="38100">
            <a:solidFill>
              <a:srgbClr val="2A383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13" name="Line 117"/>
          <p:cNvSpPr>
            <a:spLocks noChangeShapeType="1"/>
          </p:cNvSpPr>
          <p:nvPr/>
        </p:nvSpPr>
        <p:spPr bwMode="auto">
          <a:xfrm flipV="1">
            <a:off x="5245100" y="3892550"/>
            <a:ext cx="457200" cy="0"/>
          </a:xfrm>
          <a:prstGeom prst="line">
            <a:avLst/>
          </a:prstGeom>
          <a:noFill/>
          <a:ln w="38100">
            <a:solidFill>
              <a:srgbClr val="2A383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956300" y="3683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b="1">
                <a:solidFill>
                  <a:srgbClr val="3D5348"/>
                </a:solidFill>
              </a:rPr>
              <a:t>OUI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08412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6626778" cy="720080"/>
          </a:xfrm>
        </p:spPr>
        <p:txBody>
          <a:bodyPr>
            <a:normAutofit fontScale="90000"/>
          </a:bodyPr>
          <a:lstStyle/>
          <a:p>
            <a:r>
              <a:rPr lang="fr-CA" dirty="0"/>
              <a:t> </a:t>
            </a:r>
            <a:br>
              <a:rPr lang="fr-CA" dirty="0"/>
            </a:br>
            <a:r>
              <a:rPr lang="fr-CA" i="1" dirty="0"/>
              <a:t>Profil de l’information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043608" y="1402730"/>
            <a:ext cx="784887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800" b="1" dirty="0">
                <a:solidFill>
                  <a:srgbClr val="3D5348"/>
                </a:solidFill>
              </a:rPr>
              <a:t>Pour prendre une « bonne » d</a:t>
            </a:r>
            <a:r>
              <a:rPr lang="fr-CA" altLang="ja-JP" sz="2800" b="1" dirty="0">
                <a:solidFill>
                  <a:srgbClr val="3D5348"/>
                </a:solidFill>
                <a:ea typeface="ＭＳ Ｐゴシック" pitchFamily="1" charset="-128"/>
              </a:rPr>
              <a:t>écision, il faut une information :</a:t>
            </a:r>
            <a:endParaRPr lang="fr-CA" sz="2800" b="1" u="sng" dirty="0">
              <a:solidFill>
                <a:srgbClr val="3D5348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971600" y="2905918"/>
            <a:ext cx="48006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7663" indent="-3476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619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1" charset="2"/>
              <a:buChar char="Ø"/>
            </a:pPr>
            <a:r>
              <a:rPr lang="fr-CA" b="1" dirty="0">
                <a:solidFill>
                  <a:srgbClr val="3D5348"/>
                </a:solidFill>
                <a:latin typeface="Arial" charset="0"/>
              </a:rPr>
              <a:t>De bonne qualit</a:t>
            </a:r>
            <a:r>
              <a:rPr lang="fr-CA" altLang="ja-JP" b="1" dirty="0">
                <a:solidFill>
                  <a:srgbClr val="3D5348"/>
                </a:solidFill>
                <a:latin typeface="Arial" charset="0"/>
                <a:ea typeface="ＭＳ Ｐゴシック" pitchFamily="1" charset="-128"/>
              </a:rPr>
              <a:t>é               (exacte et fiable)</a:t>
            </a:r>
          </a:p>
          <a:p>
            <a:pPr eaLnBrk="1" hangingPunct="1">
              <a:spcBef>
                <a:spcPct val="50000"/>
              </a:spcBef>
              <a:buFont typeface="Wingdings" pitchFamily="1" charset="2"/>
              <a:buChar char="Ø"/>
            </a:pPr>
            <a:r>
              <a:rPr lang="fr-CA" altLang="ja-JP" b="1" dirty="0">
                <a:solidFill>
                  <a:srgbClr val="3D5348"/>
                </a:solidFill>
                <a:latin typeface="Arial" charset="0"/>
                <a:ea typeface="ＭＳ Ｐゴシック" pitchFamily="1" charset="-128"/>
              </a:rPr>
              <a:t>Ponctuelle                              (en temps réel, c’est-à-dire présentant les conditions les plus récentes)</a:t>
            </a:r>
          </a:p>
          <a:p>
            <a:pPr eaLnBrk="1" hangingPunct="1">
              <a:spcBef>
                <a:spcPct val="50000"/>
              </a:spcBef>
              <a:buFont typeface="Wingdings" pitchFamily="1" charset="2"/>
              <a:buChar char="Ø"/>
            </a:pPr>
            <a:r>
              <a:rPr lang="fr-CA" altLang="ja-JP" b="1" dirty="0">
                <a:solidFill>
                  <a:srgbClr val="3D5348"/>
                </a:solidFill>
                <a:latin typeface="Arial" charset="0"/>
                <a:ea typeface="ＭＳ Ｐゴシック" pitchFamily="1" charset="-128"/>
              </a:rPr>
              <a:t>Complète</a:t>
            </a:r>
          </a:p>
          <a:p>
            <a:pPr eaLnBrk="1" hangingPunct="1">
              <a:spcBef>
                <a:spcPct val="50000"/>
              </a:spcBef>
              <a:buFont typeface="Wingdings" pitchFamily="1" charset="2"/>
              <a:buChar char="Ø"/>
            </a:pPr>
            <a:r>
              <a:rPr lang="fr-CA" altLang="ja-JP" b="1" dirty="0">
                <a:solidFill>
                  <a:srgbClr val="3D5348"/>
                </a:solidFill>
                <a:latin typeface="Arial" charset="0"/>
                <a:ea typeface="ＭＳ Ｐゴシック" pitchFamily="1" charset="-128"/>
              </a:rPr>
              <a:t>Pertinente                     </a:t>
            </a:r>
            <a:endParaRPr lang="fr-CA" b="1" dirty="0">
              <a:solidFill>
                <a:srgbClr val="3D5348"/>
              </a:solidFill>
              <a:latin typeface="Arial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943600" y="3429000"/>
            <a:ext cx="2362200" cy="2514600"/>
          </a:xfrm>
          <a:prstGeom prst="rect">
            <a:avLst/>
          </a:prstGeom>
          <a:solidFill>
            <a:schemeClr val="bg1"/>
          </a:solidFill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800"/>
            <a:ext cx="1981200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32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décision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« </a:t>
            </a:r>
            <a:r>
              <a:rPr lang="fr-FR" sz="3600" i="1" dirty="0" smtClean="0"/>
              <a:t> </a:t>
            </a:r>
            <a:r>
              <a:rPr lang="fr-FR" sz="4400" i="1" dirty="0" smtClean="0"/>
              <a:t>Un acte est un choix risqué par manque de certitude entre plusieurs alternatives dont aucune ne s’impose a priori et la mise en œuvre de la solution retenue, jugée satisfaisante à un problème donné. » </a:t>
            </a:r>
            <a:endParaRPr lang="fr-FR" sz="44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746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9" name="Rectangle 77"/>
          <p:cNvSpPr>
            <a:spLocks noGrp="1" noChangeArrowheads="1"/>
          </p:cNvSpPr>
          <p:nvPr>
            <p:ph type="title"/>
          </p:nvPr>
        </p:nvSpPr>
        <p:spPr>
          <a:xfrm>
            <a:off x="1254832" y="188640"/>
            <a:ext cx="5338936" cy="1080120"/>
          </a:xfrm>
        </p:spPr>
        <p:txBody>
          <a:bodyPr>
            <a:normAutofit fontScale="90000"/>
          </a:bodyPr>
          <a:lstStyle/>
          <a:p>
            <a:r>
              <a:rPr lang="fr-CA" dirty="0"/>
              <a:t>  </a:t>
            </a:r>
            <a:br>
              <a:rPr lang="fr-CA" dirty="0"/>
            </a:br>
            <a:r>
              <a:rPr lang="fr-CA" dirty="0"/>
              <a:t>Les décideurs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410200" y="1752600"/>
            <a:ext cx="3429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4200" b="1" dirty="0">
                <a:solidFill>
                  <a:srgbClr val="3D5348"/>
                </a:solidFill>
              </a:rPr>
              <a:t>Décisions</a:t>
            </a:r>
          </a:p>
        </p:txBody>
      </p:sp>
      <p:grpSp>
        <p:nvGrpSpPr>
          <p:cNvPr id="18512" name="Group 80"/>
          <p:cNvGrpSpPr>
            <a:grpSpLocks/>
          </p:cNvGrpSpPr>
          <p:nvPr/>
        </p:nvGrpSpPr>
        <p:grpSpPr bwMode="auto">
          <a:xfrm>
            <a:off x="5486400" y="2743200"/>
            <a:ext cx="3429000" cy="3632200"/>
            <a:chOff x="3456" y="1440"/>
            <a:chExt cx="2160" cy="2288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456" y="1440"/>
              <a:ext cx="2160" cy="6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30000"/>
                </a:spcBef>
              </a:pPr>
              <a:r>
                <a:rPr lang="fr-CA" sz="3000" b="1" dirty="0">
                  <a:solidFill>
                    <a:srgbClr val="3D5348"/>
                  </a:solidFill>
                </a:rPr>
                <a:t>Stratégiques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fr-CA" b="1" dirty="0">
                  <a:solidFill>
                    <a:srgbClr val="3D5348"/>
                  </a:solidFill>
                </a:rPr>
                <a:t>Cadres supérieurs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3456" y="2200"/>
              <a:ext cx="2160" cy="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30000"/>
                </a:spcBef>
              </a:pPr>
              <a:r>
                <a:rPr lang="fr-CA" sz="3200" b="1" dirty="0">
                  <a:solidFill>
                    <a:srgbClr val="3D5348"/>
                  </a:solidFill>
                </a:rPr>
                <a:t>Tactiques</a:t>
              </a:r>
              <a:endParaRPr lang="fr-CA" sz="2800" b="1" dirty="0">
                <a:solidFill>
                  <a:srgbClr val="3D5348"/>
                </a:solidFill>
              </a:endParaRPr>
            </a:p>
            <a:p>
              <a:pPr eaLnBrk="1" hangingPunct="1">
                <a:spcBef>
                  <a:spcPct val="30000"/>
                </a:spcBef>
              </a:pPr>
              <a:r>
                <a:rPr lang="fr-CA" b="1" dirty="0">
                  <a:solidFill>
                    <a:srgbClr val="3D5348"/>
                  </a:solidFill>
                </a:rPr>
                <a:t>Cadres intermédiaires</a:t>
              </a: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3456" y="3064"/>
              <a:ext cx="2160" cy="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30000"/>
                </a:spcBef>
              </a:pPr>
              <a:r>
                <a:rPr lang="fr-CA" sz="3200" b="1">
                  <a:solidFill>
                    <a:srgbClr val="3D5348"/>
                  </a:solidFill>
                </a:rPr>
                <a:t>Opérationnelles</a:t>
              </a:r>
            </a:p>
            <a:p>
              <a:pPr eaLnBrk="1" hangingPunct="1">
                <a:spcBef>
                  <a:spcPct val="30000"/>
                </a:spcBef>
              </a:pPr>
              <a:r>
                <a:rPr lang="fr-CA" b="1">
                  <a:solidFill>
                    <a:srgbClr val="3D5348"/>
                  </a:solidFill>
                </a:rPr>
                <a:t>Cadres inférieurs</a:t>
              </a:r>
            </a:p>
          </p:txBody>
        </p:sp>
      </p:grp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362200" y="16764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362200" y="1889125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P.-D.G.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381000" y="29718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04800" y="32004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V.-P.</a:t>
            </a: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2362200" y="29718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2286000" y="32004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V.-P.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4267200" y="29718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4191000" y="32004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V.-P.</a:t>
            </a: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630238" y="4191000"/>
            <a:ext cx="1254125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533400" y="44196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Directeur</a:t>
            </a: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2230438" y="4191000"/>
            <a:ext cx="1254125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2133600" y="44196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Directeur</a:t>
            </a: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830638" y="4191000"/>
            <a:ext cx="1254125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733800" y="4419600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Directeur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1295400" y="55626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1219200" y="579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Gérant</a:t>
            </a: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2362200" y="55626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2286000" y="579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Gérant</a:t>
            </a: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3429000" y="5562600"/>
            <a:ext cx="990600" cy="7620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3352800" y="57912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Gérant</a:t>
            </a:r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2819400" y="2438400"/>
            <a:ext cx="0" cy="533400"/>
          </a:xfrm>
          <a:prstGeom prst="line">
            <a:avLst/>
          </a:prstGeom>
          <a:noFill/>
          <a:ln w="25400">
            <a:solidFill>
              <a:srgbClr val="2A3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2819400" y="3733800"/>
            <a:ext cx="0" cy="457200"/>
          </a:xfrm>
          <a:prstGeom prst="line">
            <a:avLst/>
          </a:prstGeom>
          <a:noFill/>
          <a:ln w="25400">
            <a:solidFill>
              <a:srgbClr val="2A3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2819400" y="4953000"/>
            <a:ext cx="0" cy="609600"/>
          </a:xfrm>
          <a:prstGeom prst="line">
            <a:avLst/>
          </a:prstGeom>
          <a:noFill/>
          <a:ln w="25400">
            <a:solidFill>
              <a:srgbClr val="2A38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18505" name="AutoShape 73"/>
          <p:cNvCxnSpPr>
            <a:cxnSpLocks noChangeShapeType="1"/>
            <a:stCxn id="18457" idx="0"/>
            <a:endCxn id="18470" idx="0"/>
          </p:cNvCxnSpPr>
          <p:nvPr/>
        </p:nvCxnSpPr>
        <p:spPr bwMode="auto">
          <a:xfrm rot="5400000" flipV="1">
            <a:off x="2818606" y="1016794"/>
            <a:ext cx="1588" cy="3886200"/>
          </a:xfrm>
          <a:prstGeom prst="bentConnector3">
            <a:avLst>
              <a:gd name="adj1" fmla="val -13600000"/>
            </a:avLst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06" name="AutoShape 74"/>
          <p:cNvCxnSpPr>
            <a:cxnSpLocks noChangeShapeType="1"/>
            <a:stCxn id="18473" idx="0"/>
            <a:endCxn id="18479" idx="0"/>
          </p:cNvCxnSpPr>
          <p:nvPr/>
        </p:nvCxnSpPr>
        <p:spPr bwMode="auto">
          <a:xfrm rot="5400000" flipV="1">
            <a:off x="2856706" y="2578894"/>
            <a:ext cx="1588" cy="3200400"/>
          </a:xfrm>
          <a:prstGeom prst="bentConnector3">
            <a:avLst>
              <a:gd name="adj1" fmla="val -13600000"/>
            </a:avLst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07" name="AutoShape 75"/>
          <p:cNvCxnSpPr>
            <a:cxnSpLocks noChangeShapeType="1"/>
            <a:stCxn id="18482" idx="0"/>
            <a:endCxn id="18491" idx="0"/>
          </p:cNvCxnSpPr>
          <p:nvPr/>
        </p:nvCxnSpPr>
        <p:spPr bwMode="auto">
          <a:xfrm rot="5400000" flipV="1">
            <a:off x="2856706" y="4483894"/>
            <a:ext cx="1588" cy="2133600"/>
          </a:xfrm>
          <a:prstGeom prst="bentConnector3">
            <a:avLst>
              <a:gd name="adj1" fmla="val -13600000"/>
            </a:avLst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8821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7" name="Rectangle 27"/>
          <p:cNvSpPr>
            <a:spLocks noGrp="1" noChangeArrowheads="1"/>
          </p:cNvSpPr>
          <p:nvPr>
            <p:ph type="title"/>
          </p:nvPr>
        </p:nvSpPr>
        <p:spPr>
          <a:xfrm>
            <a:off x="1188720" y="260648"/>
            <a:ext cx="7498080" cy="580926"/>
          </a:xfrm>
        </p:spPr>
        <p:txBody>
          <a:bodyPr>
            <a:normAutofit fontScale="90000"/>
          </a:bodyPr>
          <a:lstStyle/>
          <a:p>
            <a:r>
              <a:rPr lang="fr-CA" dirty="0"/>
              <a:t>  </a:t>
            </a:r>
            <a:br>
              <a:rPr lang="fr-CA" dirty="0"/>
            </a:br>
            <a:r>
              <a:rPr lang="fr-CA" i="1" dirty="0"/>
              <a:t>L’univers de la prise de décision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061075" y="5029200"/>
            <a:ext cx="2743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1800" b="1">
                <a:solidFill>
                  <a:srgbClr val="3D5348"/>
                </a:solidFill>
              </a:rPr>
              <a:t>Nous avons tous les faits, et il est certain que nous y arriverons.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28600" y="1447800"/>
            <a:ext cx="29654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600" b="1" dirty="0">
                <a:solidFill>
                  <a:srgbClr val="3D5348"/>
                </a:solidFill>
              </a:rPr>
              <a:t>État d’ignorance</a:t>
            </a:r>
            <a:r>
              <a:rPr lang="fr-CA" sz="2200" b="1" dirty="0">
                <a:solidFill>
                  <a:srgbClr val="3D5348"/>
                </a:solidFill>
              </a:rPr>
              <a:t> (univers incertain)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77825" y="2209800"/>
            <a:ext cx="2667000" cy="2743200"/>
          </a:xfrm>
          <a:prstGeom prst="rect">
            <a:avLst/>
          </a:prstGeom>
          <a:solidFill>
            <a:schemeClr val="bg1"/>
          </a:solidFill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2235200"/>
            <a:ext cx="2578100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57200" y="5029200"/>
            <a:ext cx="2514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1800" b="1" dirty="0">
                <a:solidFill>
                  <a:srgbClr val="3D5348"/>
                </a:solidFill>
              </a:rPr>
              <a:t>Personne </a:t>
            </a:r>
            <a:br>
              <a:rPr lang="fr-CA" sz="1800" b="1" dirty="0">
                <a:solidFill>
                  <a:srgbClr val="3D5348"/>
                </a:solidFill>
              </a:rPr>
            </a:br>
            <a:r>
              <a:rPr lang="fr-CA" sz="1800" b="1" dirty="0">
                <a:solidFill>
                  <a:srgbClr val="3D5348"/>
                </a:solidFill>
              </a:rPr>
              <a:t>ne sait ce qui arrivera.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086100" y="14478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600" b="1" dirty="0">
                <a:solidFill>
                  <a:srgbClr val="3D5348"/>
                </a:solidFill>
              </a:rPr>
              <a:t>État de risque</a:t>
            </a:r>
            <a:r>
              <a:rPr lang="fr-CA" sz="2200" b="1" dirty="0">
                <a:solidFill>
                  <a:srgbClr val="3D5348"/>
                </a:solidFill>
              </a:rPr>
              <a:t> (univers aléatoire)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238500" y="2209800"/>
            <a:ext cx="2667000" cy="2743200"/>
          </a:xfrm>
          <a:prstGeom prst="rect">
            <a:avLst/>
          </a:prstGeom>
          <a:solidFill>
            <a:schemeClr val="bg1"/>
          </a:solidFill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474913"/>
            <a:ext cx="2551113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943600" y="1447800"/>
            <a:ext cx="2971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600" b="1" dirty="0">
                <a:solidFill>
                  <a:srgbClr val="3D5348"/>
                </a:solidFill>
              </a:rPr>
              <a:t>État de certitude</a:t>
            </a:r>
            <a:r>
              <a:rPr lang="fr-CA" sz="2200" b="1" dirty="0">
                <a:solidFill>
                  <a:srgbClr val="3D5348"/>
                </a:solidFill>
              </a:rPr>
              <a:t> (univers déterminé)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096000" y="2209800"/>
            <a:ext cx="2667000" cy="2743200"/>
          </a:xfrm>
          <a:prstGeom prst="rect">
            <a:avLst/>
          </a:prstGeom>
          <a:noFill/>
          <a:ln w="25400">
            <a:solidFill>
              <a:srgbClr val="2A383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25616" name="Picture 16"/>
          <p:cNvPicPr preferRelativeResize="0"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2514600" cy="2497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317875" y="5029200"/>
            <a:ext cx="2514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1800" b="1" dirty="0">
                <a:solidFill>
                  <a:srgbClr val="3D5348"/>
                </a:solidFill>
              </a:rPr>
              <a:t>Il y a 60 % de chances que nous y arrivions.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72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1" grpId="0"/>
      <p:bldP spid="25615" grpId="0"/>
      <p:bldP spid="25623" grpId="0"/>
      <p:bldP spid="25614" grpId="0"/>
      <p:bldP spid="25605" grpId="0"/>
      <p:bldP spid="25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6" name="Rectangle 2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fr-CA" dirty="0"/>
              <a:t/>
            </a:r>
            <a:br>
              <a:rPr lang="fr-CA" dirty="0"/>
            </a:br>
            <a:r>
              <a:rPr lang="fr-CA" i="1" dirty="0"/>
              <a:t>Le choix de la solution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096000" y="56388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fr-CA" sz="2000" b="1">
                <a:solidFill>
                  <a:srgbClr val="3D5348"/>
                </a:solidFill>
              </a:rPr>
              <a:t>Répétitives, simples et fréquentes</a:t>
            </a:r>
          </a:p>
        </p:txBody>
      </p:sp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381000" y="1600200"/>
            <a:ext cx="8382000" cy="4740275"/>
            <a:chOff x="240" y="720"/>
            <a:chExt cx="5280" cy="2986"/>
          </a:xfrm>
        </p:grpSpPr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292" y="720"/>
              <a:ext cx="1576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</a:pPr>
              <a:r>
                <a:rPr lang="fr-CA" sz="2600" b="1" dirty="0">
                  <a:solidFill>
                    <a:srgbClr val="3D5348"/>
                  </a:solidFill>
                </a:rPr>
                <a:t>Décisions novatrices</a:t>
              </a:r>
              <a:endParaRPr lang="fr-CA" sz="2200" b="1" dirty="0">
                <a:solidFill>
                  <a:srgbClr val="3D5348"/>
                </a:solidFill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40" y="1424"/>
              <a:ext cx="1680" cy="17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A38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096" y="720"/>
              <a:ext cx="1568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</a:pPr>
              <a:r>
                <a:rPr lang="fr-CA" sz="2600" b="1">
                  <a:solidFill>
                    <a:srgbClr val="3D5348"/>
                  </a:solidFill>
                </a:rPr>
                <a:t>Décisions adaptatives</a:t>
              </a:r>
              <a:endParaRPr lang="fr-CA" sz="2200" b="1">
                <a:solidFill>
                  <a:srgbClr val="3D5348"/>
                </a:solidFill>
              </a:endParaRP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908" y="720"/>
              <a:ext cx="1544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40000"/>
                </a:spcBef>
              </a:pPr>
              <a:r>
                <a:rPr lang="fr-CA" sz="2600" b="1">
                  <a:solidFill>
                    <a:srgbClr val="3D5348"/>
                  </a:solidFill>
                </a:rPr>
                <a:t>Décisions courantes</a:t>
              </a:r>
              <a:endParaRPr lang="fr-CA" sz="2200" b="1">
                <a:solidFill>
                  <a:srgbClr val="3D5348"/>
                </a:solidFill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040" y="1424"/>
              <a:ext cx="1680" cy="17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A38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3840" y="1424"/>
              <a:ext cx="1680" cy="17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A383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288" y="326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fr-CA" sz="2000" b="1" dirty="0">
                  <a:solidFill>
                    <a:srgbClr val="3D5348"/>
                  </a:solidFill>
                </a:rPr>
                <a:t>Difficiles, uniques   et rares</a:t>
              </a:r>
            </a:p>
          </p:txBody>
        </p: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2088" y="3264"/>
              <a:ext cx="15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fr-CA" sz="2000" b="1">
                  <a:solidFill>
                    <a:srgbClr val="3D5348"/>
                  </a:solidFill>
                </a:rPr>
                <a:t>Amélioration continue</a:t>
              </a:r>
            </a:p>
          </p:txBody>
        </p:sp>
        <p:pic>
          <p:nvPicPr>
            <p:cNvPr id="26641" name="Picture 1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440"/>
              <a:ext cx="1311" cy="1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42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440"/>
              <a:ext cx="975" cy="1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643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1488"/>
              <a:ext cx="1144" cy="1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1635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Le processus de prise de décision </a:t>
            </a:r>
            <a:endParaRPr lang="fr-FR" i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300660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DJELLAL AMEUR 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641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FBF4A7-7B2A-41A8-9C7C-A65B58DD4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95FBF4A7-7B2A-41A8-9C7C-A65B58DD4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95FBF4A7-7B2A-41A8-9C7C-A65B58DD4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95FBF4A7-7B2A-41A8-9C7C-A65B58DD4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C29EEB-AC5F-4437-882F-36D8E6E1A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0BC29EEB-AC5F-4437-882F-36D8E6E1A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0BC29EEB-AC5F-4437-882F-36D8E6E1A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0BC29EEB-AC5F-4437-882F-36D8E6E1A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EABCD9-2E5C-4298-8925-A758A6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D8EABCD9-2E5C-4298-8925-A758A6135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D8EABCD9-2E5C-4298-8925-A758A6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D8EABCD9-2E5C-4298-8925-A758A6135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961639-4857-4F4B-B58E-39304776D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9D961639-4857-4F4B-B58E-39304776D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9D961639-4857-4F4B-B58E-39304776D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9D961639-4857-4F4B-B58E-39304776D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1E1110-979D-4BC1-AFB5-498BFC0C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961E1110-979D-4BC1-AFB5-498BFC0C5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961E1110-979D-4BC1-AFB5-498BFC0C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61E1110-979D-4BC1-AFB5-498BFC0C5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E4DA71-A999-4844-B234-5F8F706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B3E4DA71-A999-4844-B234-5F8F7068A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B3E4DA71-A999-4844-B234-5F8F706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B3E4DA71-A999-4844-B234-5F8F7068A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CF6F48-9007-4EE9-870E-AAB1F8386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A9CF6F48-9007-4EE9-870E-AAB1F8386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A9CF6F48-9007-4EE9-870E-AAB1F8386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A9CF6F48-9007-4EE9-870E-AAB1F8386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5B2EC4-2DC5-4F86-8C3B-CC4D78E15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graphicEl>
                                              <a:dgm id="{575B2EC4-2DC5-4F86-8C3B-CC4D78E15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575B2EC4-2DC5-4F86-8C3B-CC4D78E15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575B2EC4-2DC5-4F86-8C3B-CC4D78E15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AA9A0B-BA14-4013-AF40-F3624F97B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57AA9A0B-BA14-4013-AF40-F3624F97B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57AA9A0B-BA14-4013-AF40-F3624F97B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57AA9A0B-BA14-4013-AF40-F3624F97B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518705-A5AE-4755-BE22-3F479F975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graphicEl>
                                              <a:dgm id="{C1518705-A5AE-4755-BE22-3F479F975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C1518705-A5AE-4755-BE22-3F479F975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C1518705-A5AE-4755-BE22-3F479F975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D46206-9381-4450-A986-7BF24322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graphicEl>
                                              <a:dgm id="{77D46206-9381-4450-A986-7BF243228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77D46206-9381-4450-A986-7BF24322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77D46206-9381-4450-A986-7BF24322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1C422D-15B3-4DA5-9D52-520F140C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F91C422D-15B3-4DA5-9D52-520F140CB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graphicEl>
                                              <a:dgm id="{F91C422D-15B3-4DA5-9D52-520F140C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graphicEl>
                                              <a:dgm id="{F91C422D-15B3-4DA5-9D52-520F140CB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278</Words>
  <Application>Microsoft Office PowerPoint</Application>
  <PresentationFormat>Affichage à l'écran (4:3)</PresentationFormat>
  <Paragraphs>94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Solstice</vt:lpstr>
      <vt:lpstr>    LA PRISE  DE  DECISION </vt:lpstr>
      <vt:lpstr>Les décisions dans l’entreprise </vt:lpstr>
      <vt:lpstr>   La nature de la prise de décision</vt:lpstr>
      <vt:lpstr>  Profil de l’information</vt:lpstr>
      <vt:lpstr>La décision </vt:lpstr>
      <vt:lpstr>   Les décideurs</vt:lpstr>
      <vt:lpstr>   L’univers de la prise de décision</vt:lpstr>
      <vt:lpstr> Le choix de la solution</vt:lpstr>
      <vt:lpstr>Le processus de prise de décision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prise de décision </dc:title>
  <dc:creator>djellal ameur</dc:creator>
  <cp:lastModifiedBy>djellal ameur</cp:lastModifiedBy>
  <cp:revision>22</cp:revision>
  <dcterms:created xsi:type="dcterms:W3CDTF">2018-05-27T23:28:51Z</dcterms:created>
  <dcterms:modified xsi:type="dcterms:W3CDTF">2020-06-02T11:10:16Z</dcterms:modified>
</cp:coreProperties>
</file>