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79A8-0F41-4235-AF22-AE706B566B5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435B7-E763-47AF-9F26-B00C98F29D1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D07C64F3-2321-4AF7-AE02-D121E654F669}"/>
              </a:ext>
            </a:extLst>
          </p:cNvPr>
          <p:cNvSpPr txBox="1">
            <a:spLocks/>
          </p:cNvSpPr>
          <p:nvPr/>
        </p:nvSpPr>
        <p:spPr>
          <a:xfrm>
            <a:off x="1641265" y="2502685"/>
            <a:ext cx="5861468" cy="139304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>
                <a:ln/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نظرة جديدة للعلاقات الإنسانية</a:t>
            </a:r>
            <a:endParaRPr lang="fr-FR" sz="3600" b="1" dirty="0">
              <a:ln/>
              <a:solidFill>
                <a:sysClr val="windowText" lastClr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xmlns="" id="{A576E559-E393-4189-AF7C-D44D25E4300A}"/>
              </a:ext>
            </a:extLst>
          </p:cNvPr>
          <p:cNvSpPr txBox="1">
            <a:spLocks/>
          </p:cNvSpPr>
          <p:nvPr/>
        </p:nvSpPr>
        <p:spPr>
          <a:xfrm>
            <a:off x="1355215" y="3307279"/>
            <a:ext cx="6304370" cy="1393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fr-FR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المقاربة </a:t>
            </a:r>
            <a:r>
              <a:rPr lang="ar-DZ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النسقية</a:t>
            </a:r>
            <a:r>
              <a:rPr lang="ar-DZ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: نظرية الاتصال، نظرية التغيير</a:t>
            </a:r>
            <a:endParaRPr lang="fr-FR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9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BA601CE-C7FA-4A53-9892-83BBC6D89AAA}"/>
              </a:ext>
            </a:extLst>
          </p:cNvPr>
          <p:cNvSpPr txBox="1"/>
          <p:nvPr/>
        </p:nvSpPr>
        <p:spPr>
          <a:xfrm>
            <a:off x="653143" y="1200919"/>
            <a:ext cx="792084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دا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وائر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نماذج الاتصال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"تشكل جميع </a:t>
            </a:r>
            <a:r>
              <a:rPr lang="fr-FR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أجزاء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عضوية</a:t>
            </a:r>
            <a:r>
              <a:rPr lang="fr-FR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دائرة. لذا فإن كل جزء هو البداية والنهاية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آن واحد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"أبقراط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التغذية الراجعة: هذا المبدأ يأخذنا خارج التصور الخطي للسببية. من خلال أخذ مثال العلاقة أم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طفل لفهم سلوكيات كل منهما ، يجب أن تؤخذ في رؤية السببية الدائرية حيث يتم اتخاذ السلوكيات في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إطار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تضمين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 وردود الأفعال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التي تربط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طرف فاعل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بـآخر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يتم تمييز نوعين من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 المرتدّة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ردود الفعل الإيجابية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ردود فعل سلبية</a:t>
            </a:r>
          </a:p>
        </p:txBody>
      </p:sp>
    </p:spTree>
    <p:extLst>
      <p:ext uri="{BB962C8B-B14F-4D97-AF65-F5344CB8AC3E}">
        <p14:creationId xmlns:p14="http://schemas.microsoft.com/office/powerpoint/2010/main" xmlns="" val="34889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58A06908-88FC-4EED-B7F4-C140C6D62E4A}"/>
              </a:ext>
            </a:extLst>
          </p:cNvPr>
          <p:cNvSpPr txBox="1"/>
          <p:nvPr/>
        </p:nvSpPr>
        <p:spPr>
          <a:xfrm>
            <a:off x="926275" y="1118072"/>
            <a:ext cx="698532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أما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الشكل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الأول فه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ؤدي إلى الحفاظ على الظاهرة وإبرازها ،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كيف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ذلك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الطرف الفاعل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 يرفض ما يأتي من الآخر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يتفاعل بعنف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,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ويصدر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رد فعل مشابه أو أسوأ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منه,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ينتهي بتأثير "كرة الثلج"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ممّا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يز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 الوضع سوءًا.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أما الشكل الثاني فهو يميل إلى تثبيط الظاهرة وبالتالي الحد من عواقبها ، فهو آلية تنظيمية تساعد على إبقاء النظام في حالة مستقرة ، و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بذا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تعود العلاقة إلى وضع التوازن المتناغم.</a:t>
            </a:r>
          </a:p>
        </p:txBody>
      </p:sp>
    </p:spTree>
    <p:extLst>
      <p:ext uri="{BB962C8B-B14F-4D97-AF65-F5344CB8AC3E}">
        <p14:creationId xmlns:p14="http://schemas.microsoft.com/office/powerpoint/2010/main" xmlns="" val="30374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C43EFF4-9853-4D33-9321-DC58F5A3EB18}"/>
              </a:ext>
            </a:extLst>
          </p:cNvPr>
          <p:cNvSpPr txBox="1"/>
          <p:nvPr/>
        </p:nvSpPr>
        <p:spPr>
          <a:xfrm>
            <a:off x="902524" y="1475197"/>
            <a:ext cx="734530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الاستتباب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او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”الاتزان“ </a:t>
            </a:r>
            <a:r>
              <a:rPr lang="fr-FR" sz="32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الداخلي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هو خاصية لنظام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نظم ذاتي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، وهو من أهم خصائص الأنظمة المفتوحة ، فهو يمنحها الهوية والديمومة بمرور الوقت. إنها خاصية تُستخدم للرد على الاضطرابات الداخلية أو الخارجية باستخدام آليات تنظيمية لضمان العودة إلى الحالة الأولية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المؤسسة الاجتماعية ،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يجب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التأكيد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أهمية الأعراف والقواعد والعادات المنقولة من خلال التعليم.</a:t>
            </a:r>
          </a:p>
        </p:txBody>
      </p:sp>
    </p:spTree>
    <p:extLst>
      <p:ext uri="{BB962C8B-B14F-4D97-AF65-F5344CB8AC3E}">
        <p14:creationId xmlns:p14="http://schemas.microsoft.com/office/powerpoint/2010/main" xmlns="" val="24908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45618E8F-7D4D-41D2-AF79-574365A94669}"/>
              </a:ext>
            </a:extLst>
          </p:cNvPr>
          <p:cNvSpPr txBox="1"/>
          <p:nvPr/>
        </p:nvSpPr>
        <p:spPr>
          <a:xfrm>
            <a:off x="914400" y="1335519"/>
            <a:ext cx="72693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التكافؤ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يرتبط هذا المبدأ بالمرونة والقدرة على التكيف ، فهو يدرس الحالة النهائية للنظام فيما يتعلق بالشروط الأولية لهذا النظام نفسه. لذلك فهو يدرس تطور الأنظمة.</a:t>
            </a:r>
          </a:p>
          <a:p>
            <a:pPr marL="385763" indent="-385763" algn="r" rtl="1">
              <a:buFont typeface="+mj-lt"/>
              <a:buAutoNum type="arabicPeriod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أن يتطور نظامان لهما ظروف أولية متشابهة إلى حالة نهائية مختلفة.</a:t>
            </a:r>
          </a:p>
          <a:p>
            <a:pPr marL="385763" indent="-385763" algn="r" rtl="1">
              <a:buFont typeface="+mj-lt"/>
              <a:buAutoNum type="arabicPeriod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أن يتطور نظامان لهما ظروف أولية مختلفة نحو حالة نهائية م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ماثلة.</a:t>
            </a:r>
          </a:p>
        </p:txBody>
      </p:sp>
    </p:spTree>
    <p:extLst>
      <p:ext uri="{BB962C8B-B14F-4D97-AF65-F5344CB8AC3E}">
        <p14:creationId xmlns:p14="http://schemas.microsoft.com/office/powerpoint/2010/main" xmlns="" val="33066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95F057F-E3C0-4597-9864-68435C67CDC8}"/>
              </a:ext>
            </a:extLst>
          </p:cNvPr>
          <p:cNvSpPr txBox="1"/>
          <p:nvPr/>
        </p:nvSpPr>
        <p:spPr>
          <a:xfrm>
            <a:off x="1080654" y="1846777"/>
            <a:ext cx="673703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بشكل عام ، يشير التكافؤ إلى حقيقة أن نهاية عمليات معينة مرتبطة بالطبيعة التنظيمية للنظام وليس ببداية هذه العمليات.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إنه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مقاربة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متكامل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لكيان وبالتالي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شير إلى مبدأ الكلية.</a:t>
            </a:r>
          </a:p>
        </p:txBody>
      </p:sp>
    </p:spTree>
    <p:extLst>
      <p:ext uri="{BB962C8B-B14F-4D97-AF65-F5344CB8AC3E}">
        <p14:creationId xmlns:p14="http://schemas.microsoft.com/office/powerpoint/2010/main" xmlns="" val="181590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CF671274-0928-448D-A90A-D7613720CF92}"/>
              </a:ext>
            </a:extLst>
          </p:cNvPr>
          <p:cNvSpPr txBox="1"/>
          <p:nvPr/>
        </p:nvSpPr>
        <p:spPr>
          <a:xfrm>
            <a:off x="985653" y="1213575"/>
            <a:ext cx="760490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لفهم ما الذي يجعل النظام يعمل</a:t>
            </a:r>
            <a:r>
              <a:rPr lang="ar-DZ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يجب</a:t>
            </a:r>
            <a:r>
              <a:rPr lang="ar-DZ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البحث في الماضي عن سبب الأداء الحالي لنظام لا يزال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طوباويا (غير واقعي).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العثور على جميع القرائن اللازمة لفهم كيفية عملها اليوم ، وبالتالي فمن الأفضل طرح سؤال حول كيفية القيام بذلك. هذه وجهة نظر مختلفة تمامًا عن وجهة النظر الحتمية القائلة بأن كذا سبب يؤدي إلى مثل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كذا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تأثير. 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fr-FR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مبدأ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التكافؤ </a:t>
            </a:r>
            <a:r>
              <a:rPr lang="ar-DZ" sz="32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او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تماثل </a:t>
            </a:r>
            <a:r>
              <a:rPr lang="ar-DZ" sz="32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الاهداف</a:t>
            </a:r>
            <a:r>
              <a:rPr lang="fr-FR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يعني أنه ليس إلزامي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ا.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6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208C590-7993-4923-8651-D1389DD8AFF9}"/>
              </a:ext>
            </a:extLst>
          </p:cNvPr>
          <p:cNvSpPr txBox="1"/>
          <p:nvPr/>
        </p:nvSpPr>
        <p:spPr>
          <a:xfrm>
            <a:off x="914400" y="1625249"/>
            <a:ext cx="72580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فيما يتعلق بالاتصال والتنظيم ، فإن مبدأ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التكافؤ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له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تبعات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مهمة على كيفية إدراكنا للنظام وتطوره. من خلال ترجمتها إلى علاقة وتفاعل ، فإنه يلقي نظرة مختلفة على ما يحدث في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هذه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العلاقة الآن وما يمكنني فعله لتغيير اتجاه العلاقة لأغراض استراتيجية.</a:t>
            </a:r>
          </a:p>
        </p:txBody>
      </p:sp>
    </p:spTree>
    <p:extLst>
      <p:ext uri="{BB962C8B-B14F-4D97-AF65-F5344CB8AC3E}">
        <p14:creationId xmlns:p14="http://schemas.microsoft.com/office/powerpoint/2010/main" xmlns="" val="4449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DB2F8C1A-BD63-493F-B329-DBFA804D936B}"/>
              </a:ext>
            </a:extLst>
          </p:cNvPr>
          <p:cNvSpPr txBox="1"/>
          <p:nvPr/>
        </p:nvSpPr>
        <p:spPr>
          <a:xfrm>
            <a:off x="950025" y="2237570"/>
            <a:ext cx="712519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لتعميق مسألة نظرية النظم وآثارها في العلاقات الإنسانية ، راجع كتاب غريغوري باتسون "الطبيعة والفكر".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7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259C310-A834-452C-A6D6-A6E3A16FA644}"/>
              </a:ext>
            </a:extLst>
          </p:cNvPr>
          <p:cNvSpPr txBox="1"/>
          <p:nvPr/>
        </p:nvSpPr>
        <p:spPr>
          <a:xfrm>
            <a:off x="1382884" y="2163112"/>
            <a:ext cx="664483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تستند هذه النظرية التي طورتها مدرسة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Palo Alto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ثلاثة افتراضات:</a:t>
            </a:r>
          </a:p>
          <a:p>
            <a:pPr algn="r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1-يكمن جوهر الاتصال في العمليات العلائقية والتفاعلية. </a:t>
            </a:r>
          </a:p>
          <a:p>
            <a:pPr algn="r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2-كل سلوك بشري له قيمة تواصلية.</a:t>
            </a:r>
          </a:p>
          <a:p>
            <a:pPr algn="r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3-الاضطرابات النفسية يمكن اختزالها في اضطرابات في التواصل بين حامل الأعراض ومحيطه.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1D46719-E15E-458B-9B82-BA7845281EC6}"/>
              </a:ext>
            </a:extLst>
          </p:cNvPr>
          <p:cNvSpPr/>
          <p:nvPr/>
        </p:nvSpPr>
        <p:spPr>
          <a:xfrm>
            <a:off x="3376854" y="1131328"/>
            <a:ext cx="2485296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ar-DZ" sz="36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كيف يتمّ عرضها؟</a:t>
            </a:r>
            <a:endParaRPr lang="fr-FR" sz="36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~PP381.WAV">
            <a:hlinkClick r:id="" action="ppaction://media"/>
          </p:cNvPr>
          <p:cNvPicPr>
            <a:picLocks noRot="1" noChangeAspect="1"/>
          </p:cNvPicPr>
          <p:nvPr>
            <a:wavAudioFile r:embed="rId1" name="~PP381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52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963EF57-8420-4B55-99CA-188D7CA3B4A4}"/>
              </a:ext>
            </a:extLst>
          </p:cNvPr>
          <p:cNvSpPr txBox="1"/>
          <p:nvPr/>
        </p:nvSpPr>
        <p:spPr>
          <a:xfrm>
            <a:off x="704335" y="1545225"/>
            <a:ext cx="748819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تطبّق </a:t>
            </a:r>
            <a:r>
              <a:rPr lang="ar-DZ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المقاربة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النظامية (</a:t>
            </a:r>
            <a:r>
              <a:rPr lang="ar-DZ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النظامي)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بطريقة منهجية وصارمة في مجال العلاقات الإنسانية والاضطرابات النفسية ، وهذا يشكل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تجديدا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 مقارنة بالمقاربات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(الإجراءات)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السابقة.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إنه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مقاربة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سمح برؤية تركيبية للمشكلات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بدلاً من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التحليلية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، للتفكير في الكلية في هيكلها وفي ديناميكياتها.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عيد تكوين جميع العلاقات المهمة التي تربط العناصر المتفاعلة. ما يتوافق مع مفهوم النظام.</a:t>
            </a:r>
          </a:p>
        </p:txBody>
      </p:sp>
    </p:spTree>
    <p:extLst>
      <p:ext uri="{BB962C8B-B14F-4D97-AF65-F5344CB8AC3E}">
        <p14:creationId xmlns:p14="http://schemas.microsoft.com/office/powerpoint/2010/main" xmlns="" val="10135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43872C3-4130-4AB3-A912-6A5089346F2A}"/>
              </a:ext>
            </a:extLst>
          </p:cNvPr>
          <p:cNvSpPr/>
          <p:nvPr/>
        </p:nvSpPr>
        <p:spPr>
          <a:xfrm>
            <a:off x="3637129" y="1430778"/>
            <a:ext cx="1869743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ar-DZ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ماهو النظام؟</a:t>
            </a:r>
            <a:endParaRPr lang="fr-F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D8B6E9C-5F31-4436-B76E-5E84587F8E11}"/>
              </a:ext>
            </a:extLst>
          </p:cNvPr>
          <p:cNvSpPr txBox="1"/>
          <p:nvPr/>
        </p:nvSpPr>
        <p:spPr>
          <a:xfrm>
            <a:off x="1200367" y="2257289"/>
            <a:ext cx="677985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إنها مجموعة من العناصر المتفاعلة بحيث يؤدي أي تعديل لأحدها إلى تعديل جميع العناصر الأخرى.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ليّة متكاملة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خضع لقواعد محددة ، و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حافظ على تنظيمه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الداخلي على الرغم من العناصر الخارجية التي تتدفق من خلاله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،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فهي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هيكل قادر على التنظيم الذاتي ، وموازنة عمله الداخلي بناءً على العناصر الموجودة تحت تصر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فه.</a:t>
            </a:r>
          </a:p>
        </p:txBody>
      </p:sp>
    </p:spTree>
    <p:extLst>
      <p:ext uri="{BB962C8B-B14F-4D97-AF65-F5344CB8AC3E}">
        <p14:creationId xmlns:p14="http://schemas.microsoft.com/office/powerpoint/2010/main" xmlns="" val="35154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9B7FD48-311B-45E4-B04D-F8BB613D3703}"/>
              </a:ext>
            </a:extLst>
          </p:cNvPr>
          <p:cNvSpPr txBox="1"/>
          <p:nvPr/>
        </p:nvSpPr>
        <p:spPr>
          <a:xfrm>
            <a:off x="2828479" y="906461"/>
            <a:ext cx="34290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fr-FR" sz="3600" b="1" dirty="0">
                <a:ln/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هي خصائص</a:t>
            </a:r>
            <a:r>
              <a:rPr lang="ar-DZ" sz="3600" b="1" dirty="0">
                <a:ln/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fr-FR" sz="3600" b="1" dirty="0">
                <a:ln/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431AED2C-512E-4A51-A352-45B0497B56FE}"/>
              </a:ext>
            </a:extLst>
          </p:cNvPr>
          <p:cNvSpPr txBox="1"/>
          <p:nvPr/>
        </p:nvSpPr>
        <p:spPr>
          <a:xfrm>
            <a:off x="1105706" y="2007598"/>
            <a:ext cx="680325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كما يتضح من التعريف السابق: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يتكون الهيكل من حد يفصل النظام عن البيئة و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عناصر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متصلة ببعضها البعض بواسطة شبكة اتصالات.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الوظيفة التي يؤديها تداول الطاقة أو المعلومات أو العناصر التي تمر عبر النظام وتضمن الحفاظ عليها وتنظيمها الذاتي و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استنساخها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وتكي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مع البيئة.</a:t>
            </a:r>
          </a:p>
        </p:txBody>
      </p:sp>
    </p:spTree>
    <p:extLst>
      <p:ext uri="{BB962C8B-B14F-4D97-AF65-F5344CB8AC3E}">
        <p14:creationId xmlns:p14="http://schemas.microsoft.com/office/powerpoint/2010/main" xmlns="" val="25004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67153EF-4D8F-4D7F-B7AC-9F210F2639B2}"/>
              </a:ext>
            </a:extLst>
          </p:cNvPr>
          <p:cNvSpPr txBox="1"/>
          <p:nvPr/>
        </p:nvSpPr>
        <p:spPr>
          <a:xfrm>
            <a:off x="1635919" y="2379970"/>
            <a:ext cx="614241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الإتصال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مع البيئة من خلال المدخلات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(تأثير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البيئة على النظام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والمخرجات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(تأثير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على البيئ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ة).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2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57C0B6B-833F-4926-AD8A-16B0E96BD73A}"/>
              </a:ext>
            </a:extLst>
          </p:cNvPr>
          <p:cNvSpPr/>
          <p:nvPr/>
        </p:nvSpPr>
        <p:spPr>
          <a:xfrm>
            <a:off x="2151228" y="876030"/>
            <a:ext cx="4699043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ar-DZ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الإجراء النظامي والعلاقات الانسانية</a:t>
            </a:r>
            <a:endParaRPr lang="fr-F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FCCAF3BC-A0FD-479E-BFD8-0E4165FE6FCD}"/>
              </a:ext>
            </a:extLst>
          </p:cNvPr>
          <p:cNvSpPr txBox="1"/>
          <p:nvPr/>
        </p:nvSpPr>
        <p:spPr>
          <a:xfrm>
            <a:off x="546265" y="1581220"/>
            <a:ext cx="787334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الأفراد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الذين يتفاعلون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هم عناصر النظام البشري ، خصائصهم هي أفعالهم وردود أفعالهم ، مواقفهم ، أدوارهم ، باختصار سلوك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هم.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مفهوم التفاعل هو مفهوم مركزي في ا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لمقاربة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النظامي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ة.</a:t>
            </a:r>
          </a:p>
          <a:p>
            <a:pPr algn="r" rtl="1"/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اشتقاقا</a:t>
            </a:r>
            <a:r>
              <a:rPr lang="fr-FR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هناك فكرة العلاقة المتبادلة والمعاملة بالمثل وردود الفعل.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عندما نتحدث عن التواصل ، يجب أن يُفهم بمعنى واسع ،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حيث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يتم أخذ جميع المستويات في الاعتبار ، وكل السلوك يأخذ قيمة تواصلية.</a:t>
            </a:r>
          </a:p>
        </p:txBody>
      </p:sp>
    </p:spTree>
    <p:extLst>
      <p:ext uri="{BB962C8B-B14F-4D97-AF65-F5344CB8AC3E}">
        <p14:creationId xmlns:p14="http://schemas.microsoft.com/office/powerpoint/2010/main" xmlns="" val="32989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F77BF22-B209-4CEA-8AC2-3A3EA468B9F3}"/>
              </a:ext>
            </a:extLst>
          </p:cNvPr>
          <p:cNvSpPr txBox="1"/>
          <p:nvPr/>
        </p:nvSpPr>
        <p:spPr>
          <a:xfrm>
            <a:off x="2857500" y="801541"/>
            <a:ext cx="342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r-FR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مفهوم السياق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25DC6C0-4D76-40EA-A43A-D145C491AABF}"/>
              </a:ext>
            </a:extLst>
          </p:cNvPr>
          <p:cNvSpPr txBox="1"/>
          <p:nvPr/>
        </p:nvSpPr>
        <p:spPr>
          <a:xfrm>
            <a:off x="997527" y="1555448"/>
            <a:ext cx="693895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هي البيئة التي ي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جد فيها النظام بخصوصياته الداخلية.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إنها مجموعة العناصر الموجودة في البيئة التي تؤثر سماتها على النظام أو تتأثر به.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إذا جاز التعبير ، يتغير سلوك الأفراد اعتمادًا على السياق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المتواجدين به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DZ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إنه أكثر من مجرد إطار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مادي و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رمزي ،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بل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مجموعة من المعايير الثقافية والاجتماعية ، ومؤسسة بالمعنى الأنثروبولوجي للمصطلح.</a:t>
            </a:r>
          </a:p>
        </p:txBody>
      </p:sp>
    </p:spTree>
    <p:extLst>
      <p:ext uri="{BB962C8B-B14F-4D97-AF65-F5344CB8AC3E}">
        <p14:creationId xmlns:p14="http://schemas.microsoft.com/office/powerpoint/2010/main" xmlns="" val="42538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5C08260-2816-45B4-9E36-C90C88DC4CC5}"/>
              </a:ext>
            </a:extLst>
          </p:cNvPr>
          <p:cNvSpPr txBox="1"/>
          <p:nvPr/>
        </p:nvSpPr>
        <p:spPr>
          <a:xfrm>
            <a:off x="1370857" y="1104537"/>
            <a:ext cx="6704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r-FR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هي الخصائص التي تشكل مبادئ النظام المفتوح؟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3567067-FC3E-4DEB-AC01-FB0036847973}"/>
              </a:ext>
            </a:extLst>
          </p:cNvPr>
          <p:cNvSpPr txBox="1"/>
          <p:nvPr/>
        </p:nvSpPr>
        <p:spPr>
          <a:xfrm>
            <a:off x="930829" y="2066141"/>
            <a:ext cx="716814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ية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لا يمكن اختزال النظام إلى مجموعة من العناصر المستقلة. المجموعة ليست مجموع أفراد ، فهم دينام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يتها هو على مستوى الكل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يّة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وليس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مستوى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الأفراد.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كما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يتطلب فهم العلاقة أم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طفل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إعادة توظيفها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السياق الأسري وعدم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استنباطها فقط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خلال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شخصية الطفل أو الموقف التربوي للأم.</a:t>
            </a:r>
          </a:p>
        </p:txBody>
      </p:sp>
    </p:spTree>
    <p:extLst>
      <p:ext uri="{BB962C8B-B14F-4D97-AF65-F5344CB8AC3E}">
        <p14:creationId xmlns:p14="http://schemas.microsoft.com/office/powerpoint/2010/main" xmlns="" val="30780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924</Words>
  <Application>Microsoft Office PowerPoint</Application>
  <PresentationFormat>Affichage à l'écran (4:3)</PresentationFormat>
  <Paragraphs>49</Paragraphs>
  <Slides>17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5</cp:revision>
  <dcterms:created xsi:type="dcterms:W3CDTF">2021-02-10T08:05:34Z</dcterms:created>
  <dcterms:modified xsi:type="dcterms:W3CDTF">2021-02-10T08:10:17Z</dcterms:modified>
</cp:coreProperties>
</file>