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69" d="100"/>
          <a:sy n="6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3AC13-46E4-4F11-9879-2E53EA1E5C8F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E35B6-27AF-457A-9CC3-AB2783E7C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67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34CC-E6FE-4B0F-A417-B63CB039D0BA}" type="datetimeFigureOut">
              <a:rPr lang="fr-FR" smtClean="0"/>
              <a:pPr/>
              <a:t>24/02/2021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B5F-B50E-4B58-8A1E-F71785BE90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34CC-E6FE-4B0F-A417-B63CB039D0BA}" type="datetimeFigureOut">
              <a:rPr lang="fr-FR" smtClean="0"/>
              <a:pPr/>
              <a:t>24/02/2021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B5F-B50E-4B58-8A1E-F71785BE90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34CC-E6FE-4B0F-A417-B63CB039D0BA}" type="datetimeFigureOut">
              <a:rPr lang="fr-FR" smtClean="0"/>
              <a:pPr/>
              <a:t>24/02/2021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B5F-B50E-4B58-8A1E-F71785BE90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34CC-E6FE-4B0F-A417-B63CB039D0BA}" type="datetimeFigureOut">
              <a:rPr lang="fr-FR" smtClean="0"/>
              <a:pPr/>
              <a:t>24/02/2021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B5F-B50E-4B58-8A1E-F71785BE90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34CC-E6FE-4B0F-A417-B63CB039D0BA}" type="datetimeFigureOut">
              <a:rPr lang="fr-FR" smtClean="0"/>
              <a:pPr/>
              <a:t>24/02/2021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B5F-B50E-4B58-8A1E-F71785BE90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34CC-E6FE-4B0F-A417-B63CB039D0BA}" type="datetimeFigureOut">
              <a:rPr lang="fr-FR" smtClean="0"/>
              <a:pPr/>
              <a:t>24/02/2021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B5F-B50E-4B58-8A1E-F71785BE90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34CC-E6FE-4B0F-A417-B63CB039D0BA}" type="datetimeFigureOut">
              <a:rPr lang="fr-FR" smtClean="0"/>
              <a:pPr/>
              <a:t>24/02/2021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B5F-B50E-4B58-8A1E-F71785BE90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34CC-E6FE-4B0F-A417-B63CB039D0BA}" type="datetimeFigureOut">
              <a:rPr lang="fr-FR" smtClean="0"/>
              <a:pPr/>
              <a:t>24/02/2021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B5F-B50E-4B58-8A1E-F71785BE90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34CC-E6FE-4B0F-A417-B63CB039D0BA}" type="datetimeFigureOut">
              <a:rPr lang="fr-FR" smtClean="0"/>
              <a:pPr/>
              <a:t>24/02/2021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B5F-B50E-4B58-8A1E-F71785BE90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34CC-E6FE-4B0F-A417-B63CB039D0BA}" type="datetimeFigureOut">
              <a:rPr lang="fr-FR" smtClean="0"/>
              <a:pPr/>
              <a:t>24/02/2021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B5F-B50E-4B58-8A1E-F71785BE90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34CC-E6FE-4B0F-A417-B63CB039D0BA}" type="datetimeFigureOut">
              <a:rPr lang="fr-FR" smtClean="0"/>
              <a:pPr/>
              <a:t>24/02/2021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B5F-B50E-4B58-8A1E-F71785BE90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34CC-E6FE-4B0F-A417-B63CB039D0BA}" type="datetimeFigureOut">
              <a:rPr lang="fr-FR" smtClean="0"/>
              <a:pPr/>
              <a:t>24/02/2021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02B5F-B50E-4B58-8A1E-F71785BE90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 rtl="1">
              <a:buNone/>
            </a:pPr>
            <a:r>
              <a:rPr lang="ar-DZ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الجمهورية الجزائرية الديمقراطية الشعبية</a:t>
            </a:r>
            <a:endParaRPr lang="fr-FR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r>
              <a:rPr lang="ar-DZ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وزارة التعليم العالي و البحث العلمي</a:t>
            </a:r>
            <a:endParaRPr lang="fr-FR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r>
              <a:rPr lang="ar-DZ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جامعة وهران</a:t>
            </a:r>
            <a:endParaRPr lang="fr-FR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DZ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كلية العلوم الاقتصادية والتجارية وعلوم التسيير</a:t>
            </a:r>
          </a:p>
          <a:p>
            <a:pPr algn="ctr" rtl="1">
              <a:buNone/>
            </a:pPr>
            <a:r>
              <a:rPr lang="ar-DZ" sz="3600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مقياس جباية المؤسسات</a:t>
            </a:r>
            <a:endParaRPr lang="fr-FR" sz="3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endParaRPr lang="ar-DZ" sz="3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r>
              <a:rPr lang="ar-DZ" sz="4400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الضريبة على ارباح الشركات</a:t>
            </a:r>
          </a:p>
          <a:p>
            <a:pPr algn="ctr" rtl="1">
              <a:buNone/>
            </a:pPr>
            <a:r>
              <a:rPr lang="fr-FR" sz="4300" b="1" dirty="0">
                <a:latin typeface="Traditional Arabic" pitchFamily="18" charset="-78"/>
                <a:cs typeface="Traditional Arabic" pitchFamily="18" charset="-78"/>
              </a:rPr>
              <a:t>Impôt sur les Bénéfices des Sociétés (IBS)</a:t>
            </a:r>
            <a:endParaRPr lang="ar-DZ" sz="43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endParaRPr lang="fr-FR" sz="43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r>
              <a:rPr lang="ar-DZ" sz="3600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السنة الثالثة تسيير واقتصاد المؤسسات</a:t>
            </a:r>
          </a:p>
          <a:p>
            <a:pPr algn="ctr" rtl="1">
              <a:buNone/>
            </a:pPr>
            <a:endParaRPr lang="ar-DZ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r>
              <a:rPr lang="ar-DZ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2020/2021</a:t>
            </a: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SA" sz="2800" b="1" dirty="0">
                <a:solidFill>
                  <a:schemeClr val="tx1"/>
                </a:solidFill>
                <a:latin typeface="Traditional Arabic" pitchFamily="18" charset="-78"/>
                <a:ea typeface="Times New Roman"/>
                <a:cs typeface="Traditional Arabic" pitchFamily="18" charset="-78"/>
              </a:rPr>
              <a:t>رصيد التصفية </a:t>
            </a:r>
            <a:r>
              <a:rPr lang="fr-FR" sz="2800" b="1" dirty="0">
                <a:solidFill>
                  <a:schemeClr val="tx1"/>
                </a:solidFill>
                <a:latin typeface="Traditional Arabic" pitchFamily="18" charset="-78"/>
                <a:ea typeface="Times New Roman"/>
                <a:cs typeface="Traditional Arabic" pitchFamily="18" charset="-78"/>
              </a:rPr>
              <a:t>=  </a:t>
            </a:r>
            <a:r>
              <a:rPr lang="ar-SA" sz="2800" b="1" dirty="0">
                <a:solidFill>
                  <a:schemeClr val="tx1"/>
                </a:solidFill>
                <a:latin typeface="Traditional Arabic" pitchFamily="18" charset="-78"/>
                <a:ea typeface="Times New Roman"/>
                <a:cs typeface="Traditional Arabic" pitchFamily="18" charset="-78"/>
              </a:rPr>
              <a:t>ربح السنة (</a:t>
            </a:r>
            <a:r>
              <a:rPr lang="fr-FR" sz="2800" b="1" dirty="0">
                <a:solidFill>
                  <a:schemeClr val="tx1"/>
                </a:solidFill>
                <a:latin typeface="Traditional Arabic" pitchFamily="18" charset="-78"/>
                <a:ea typeface="Times New Roman"/>
                <a:cs typeface="Traditional Arabic" pitchFamily="18" charset="-78"/>
              </a:rPr>
              <a:t>N </a:t>
            </a:r>
            <a:r>
              <a:rPr lang="ar-SA" sz="2800" b="1" dirty="0">
                <a:solidFill>
                  <a:schemeClr val="tx1"/>
                </a:solidFill>
                <a:latin typeface="Traditional Arabic" pitchFamily="18" charset="-78"/>
                <a:ea typeface="Times New Roman"/>
                <a:cs typeface="Traditional Arabic" pitchFamily="18" charset="-78"/>
              </a:rPr>
              <a:t>× </a:t>
            </a:r>
            <a:r>
              <a:rPr lang="ar-DZ" sz="2800" b="1" dirty="0">
                <a:solidFill>
                  <a:schemeClr val="tx1"/>
                </a:solidFill>
                <a:latin typeface="Traditional Arabic" pitchFamily="18" charset="-78"/>
                <a:ea typeface="Times New Roman"/>
                <a:cs typeface="Traditional Arabic" pitchFamily="18" charset="-78"/>
              </a:rPr>
              <a:t>معدل ضريبة </a:t>
            </a:r>
            <a:r>
              <a:rPr lang="fr-FR" sz="2800" b="1" dirty="0">
                <a:solidFill>
                  <a:schemeClr val="tx1"/>
                </a:solidFill>
                <a:latin typeface="Traditional Arabic" pitchFamily="18" charset="-78"/>
                <a:ea typeface="Times New Roman"/>
                <a:cs typeface="Traditional Arabic" pitchFamily="18" charset="-78"/>
              </a:rPr>
              <a:t>IBS</a:t>
            </a:r>
            <a:r>
              <a:rPr lang="ar-DZ" sz="2800" b="1" dirty="0">
                <a:solidFill>
                  <a:schemeClr val="tx1"/>
                </a:solidFill>
                <a:latin typeface="Traditional Arabic" pitchFamily="18" charset="-78"/>
                <a:ea typeface="Times New Roman"/>
                <a:cs typeface="Traditional Arabic" pitchFamily="18" charset="-78"/>
              </a:rPr>
              <a:t>) </a:t>
            </a:r>
            <a:r>
              <a:rPr lang="ar-SA" sz="2800" b="1" dirty="0">
                <a:solidFill>
                  <a:schemeClr val="tx1"/>
                </a:solidFill>
                <a:latin typeface="Traditional Arabic" pitchFamily="18" charset="-78"/>
                <a:ea typeface="Times New Roman"/>
                <a:cs typeface="Traditional Arabic" pitchFamily="18" charset="-78"/>
              </a:rPr>
              <a:t>- مجموع التسبيقات الثلاثة المدفوعة</a:t>
            </a:r>
            <a:endParaRPr lang="fr-FR" sz="2800" dirty="0">
              <a:solidFill>
                <a:schemeClr val="tx1"/>
              </a:solidFill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SA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من خلال العلاقة السابقة توجد ثلاث حالات وهي</a:t>
            </a:r>
            <a:r>
              <a:rPr lang="fr-FR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: </a:t>
            </a:r>
          </a:p>
          <a:p>
            <a:pPr marL="0" indent="0" algn="just" rtl="1">
              <a:lnSpc>
                <a:spcPct val="115000"/>
              </a:lnSpc>
              <a:buNone/>
            </a:pPr>
            <a:r>
              <a:rPr lang="ar-SA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مجموع التسبيقات </a:t>
            </a:r>
            <a:r>
              <a:rPr lang="fr-FR" sz="2800" b="1" dirty="0">
                <a:solidFill>
                  <a:schemeClr val="tx1"/>
                </a:solidFill>
                <a:latin typeface="Traditional Arabic" pitchFamily="18" charset="-78"/>
                <a:ea typeface="Times New Roman"/>
                <a:cs typeface="Traditional Arabic" pitchFamily="18" charset="-78"/>
              </a:rPr>
              <a:t>=</a:t>
            </a:r>
            <a:r>
              <a:rPr lang="ar-SA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 الضريبة المستحقة: </a:t>
            </a:r>
            <a:r>
              <a:rPr lang="ar-SA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في هذه الحالة رصيد التصفية يكون منعدم لذلك لا يوجد تسوية، وإشعار مصلحة الضرائب يساوي الصفر</a:t>
            </a:r>
            <a:r>
              <a:rPr lang="fr-FR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.</a:t>
            </a:r>
          </a:p>
          <a:p>
            <a:pPr marL="0" indent="0" algn="just" rtl="1">
              <a:lnSpc>
                <a:spcPct val="115000"/>
              </a:lnSpc>
              <a:buNone/>
            </a:pPr>
            <a:r>
              <a:rPr lang="ar-SA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مجموع التسبيقات أصغر من الضريبة المستحقة</a:t>
            </a:r>
            <a:r>
              <a:rPr lang="fr-FR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:</a:t>
            </a:r>
            <a:r>
              <a:rPr lang="fr-FR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في هذه الحالة رصيد التصفية يكون موجب لذلك توجد تسوية يجب دفع قيمة</a:t>
            </a:r>
            <a:r>
              <a:rPr lang="ar-SA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ذلك الرصيد كآخر أجل </a:t>
            </a:r>
            <a:r>
              <a:rPr lang="fr-FR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20</a:t>
            </a:r>
            <a:r>
              <a:rPr lang="ar-SA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/</a:t>
            </a:r>
            <a:r>
              <a:rPr lang="fr-FR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04</a:t>
            </a:r>
            <a:r>
              <a:rPr lang="ar-SA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/</a:t>
            </a:r>
            <a:r>
              <a:rPr lang="fr-FR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N+1</a:t>
            </a:r>
            <a:r>
              <a:rPr lang="ar-SA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.</a:t>
            </a:r>
            <a:endParaRPr lang="fr-FR" sz="2800" dirty="0">
              <a:solidFill>
                <a:schemeClr val="tx1"/>
              </a:solidFill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marL="0" indent="0" algn="just" rtl="1">
              <a:lnSpc>
                <a:spcPct val="115000"/>
              </a:lnSpc>
              <a:buNone/>
            </a:pPr>
            <a:r>
              <a:rPr lang="ar-SA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مجموع التسبيقات أكبر من الضريبة المستحقة</a:t>
            </a:r>
            <a:r>
              <a:rPr lang="fr-FR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:</a:t>
            </a:r>
            <a:r>
              <a:rPr lang="fr-FR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في هذه الحالة رصيد التصفية يكون </a:t>
            </a:r>
            <a:r>
              <a:rPr lang="ar-SA" sz="2800" b="1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سالبا</a:t>
            </a:r>
            <a:r>
              <a:rPr lang="ar-SA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 لذلك توجد تسوية بحيث يسترجع ذلك الرصيد أو يعتبر كتسبيق للسنة المقبلة ويتم دفع هذه التسبيقات في وثيق </a:t>
            </a:r>
            <a:r>
              <a:rPr lang="fr-FR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G°50  </a:t>
            </a:r>
            <a:r>
              <a:rPr lang="ar-SA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ويشكل وجود ثلاث تسبيقات في دفع الضريبة على أرباح الشركات إحدى العوامل المساعدة في تخفيض الضغط على خزينة المؤسسة</a:t>
            </a:r>
            <a:r>
              <a:rPr lang="fr-FR" sz="2800" dirty="0">
                <a:solidFill>
                  <a:schemeClr val="tx1"/>
                </a:solidFill>
                <a:latin typeface="Traditional Arabic" pitchFamily="18" charset="-78"/>
                <a:ea typeface="Calibri"/>
                <a:cs typeface="Traditional Arabic" pitchFamily="18" charset="-78"/>
              </a:rPr>
              <a:t>.</a:t>
            </a:r>
          </a:p>
          <a:p>
            <a:pPr marL="0" indent="0" algn="ctr" rtl="1">
              <a:buNone/>
            </a:pPr>
            <a:endParaRPr lang="ar-DZ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901042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مثال: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في سنة </a:t>
            </a:r>
            <a:r>
              <a:rPr lang="fr-FR" b="1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2018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أنشأت شركة مساهمة برأس مال قدره 1000.000دج.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المطلوب: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أحسب الضريبة على أرباح الشركات مع العمل أن المطبق هو 26</a:t>
            </a:r>
            <a:r>
              <a:rPr lang="fr-FR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%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 وقد حققت في نهاية السنة ربح جبائي قدره 60.000دج.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الحل: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الربح المقدر: 1000.000 * 0.05 = 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50.000دج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مبلغ الضريبة: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50.000 * 0.26 = 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13.000دج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التسديد:</a:t>
            </a: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endParaRPr lang="ar-DZ" sz="2000" b="1" dirty="0">
              <a:solidFill>
                <a:schemeClr val="tx1"/>
              </a:solidFill>
              <a:ea typeface="Calibri"/>
              <a:cs typeface="Traditional Arabic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endParaRPr lang="ar-DZ" sz="2000" b="1" dirty="0">
              <a:solidFill>
                <a:schemeClr val="tx1"/>
              </a:solidFill>
              <a:ea typeface="Calibri"/>
              <a:cs typeface="Traditional Arabic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endParaRPr lang="ar-DZ" sz="2000" b="1" dirty="0">
              <a:solidFill>
                <a:schemeClr val="tx1"/>
              </a:solidFill>
              <a:ea typeface="Calibri"/>
              <a:cs typeface="Traditional Arabic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endParaRPr lang="ar-DZ" sz="2000" b="1" dirty="0">
              <a:solidFill>
                <a:schemeClr val="tx1"/>
              </a:solidFill>
              <a:ea typeface="Calibri"/>
              <a:cs typeface="Traditional Arabic"/>
            </a:endParaRPr>
          </a:p>
          <a:p>
            <a:pPr marL="0" indent="0" algn="ctr" rtl="1">
              <a:lnSpc>
                <a:spcPct val="115000"/>
              </a:lnSpc>
              <a:spcAft>
                <a:spcPts val="0"/>
              </a:spcAft>
              <a:buNone/>
            </a:pPr>
            <a:endParaRPr lang="fr-FR" sz="2000" dirty="0">
              <a:solidFill>
                <a:schemeClr val="tx1"/>
              </a:solidFill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algn="ctr" rtl="1">
              <a:buNone/>
            </a:pPr>
            <a:r>
              <a:rPr lang="ar-DZ" b="1" dirty="0">
                <a:latin typeface="Traditional Arabic" pitchFamily="18" charset="-78"/>
                <a:cs typeface="Traditional Arabic" pitchFamily="18" charset="-78"/>
              </a:rPr>
              <a:t>قسط التسوية: (</a:t>
            </a:r>
            <a:r>
              <a:rPr lang="ar-DZ" dirty="0">
                <a:latin typeface="Traditional Arabic" pitchFamily="18" charset="-78"/>
                <a:cs typeface="Traditional Arabic" pitchFamily="18" charset="-78"/>
              </a:rPr>
              <a:t>60.000 * 0.26) – (3.900 * 3 )= </a:t>
            </a:r>
            <a:r>
              <a:rPr lang="ar-DZ" b="1" dirty="0">
                <a:latin typeface="Traditional Arabic" pitchFamily="18" charset="-78"/>
                <a:cs typeface="Traditional Arabic" pitchFamily="18" charset="-78"/>
              </a:rPr>
              <a:t>3.900دج </a:t>
            </a:r>
            <a:r>
              <a:rPr lang="ar-DZ" dirty="0">
                <a:latin typeface="Traditional Arabic" pitchFamily="18" charset="-78"/>
                <a:cs typeface="Traditional Arabic" pitchFamily="18" charset="-78"/>
              </a:rPr>
              <a:t>يسدد قبل </a:t>
            </a:r>
            <a:r>
              <a:rPr lang="ar-DZ" b="1" dirty="0">
                <a:latin typeface="Traditional Arabic" pitchFamily="18" charset="-78"/>
                <a:cs typeface="Traditional Arabic" pitchFamily="18" charset="-78"/>
              </a:rPr>
              <a:t>15 أفريل2019</a:t>
            </a:r>
            <a:endParaRPr lang="fr-FR" dirty="0"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endParaRPr lang="ar-DZ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82849"/>
              </p:ext>
            </p:extLst>
          </p:nvPr>
        </p:nvGraphicFramePr>
        <p:xfrm>
          <a:off x="899591" y="3284984"/>
          <a:ext cx="6913494" cy="258297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11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5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05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القسط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مبلغ القسط</a:t>
                      </a:r>
                      <a:endParaRPr lang="fr-FR" sz="240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تاريخ التسديد</a:t>
                      </a:r>
                      <a:endParaRPr lang="fr-FR" sz="240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الاول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13.000 * 0.3 = 3.900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20-02 / 20-03 2018</a:t>
                      </a:r>
                      <a:endParaRPr lang="fr-FR" sz="240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الثاني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13.000 * 0.3 = 3.900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20-05/ 20-05 2018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الثالث</a:t>
                      </a:r>
                      <a:endParaRPr lang="fr-FR" sz="240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13.000 * 0.3 = 3.900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20-10 / 20-11 2018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62215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  <a:tabLst>
                <a:tab pos="269875" algn="r"/>
              </a:tabLst>
            </a:pPr>
            <a:r>
              <a:rPr lang="ar-DZ" sz="2800" b="1" dirty="0">
                <a:latin typeface="Traditional Arabic" pitchFamily="18" charset="-78"/>
                <a:ea typeface="Calibri"/>
                <a:cs typeface="Traditional Arabic" pitchFamily="18" charset="-78"/>
              </a:rPr>
              <a:t>مثال شامل:</a:t>
            </a:r>
            <a:r>
              <a:rPr lang="ar-DZ" sz="2800" dirty="0">
                <a:latin typeface="Traditional Arabic" pitchFamily="18" charset="-78"/>
                <a:ea typeface="Calibri"/>
                <a:cs typeface="Traditional Arabic" pitchFamily="18" charset="-78"/>
              </a:rPr>
              <a:t> قدمت مؤسسة تجارية المعلومات التالية المتعلقة بنشاط سنة 2015:</a:t>
            </a:r>
            <a:endParaRPr lang="fr-FR" sz="28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lvl="0" algn="just" rtl="1">
              <a:lnSpc>
                <a:spcPct val="115000"/>
              </a:lnSpc>
              <a:buFont typeface="Wingdings"/>
              <a:buChar char=""/>
              <a:tabLst>
                <a:tab pos="269875" algn="r"/>
              </a:tabLst>
            </a:pPr>
            <a:r>
              <a:rPr lang="ar-DZ" sz="2800" dirty="0">
                <a:latin typeface="Traditional Arabic" pitchFamily="18" charset="-78"/>
                <a:ea typeface="Calibri"/>
                <a:cs typeface="Traditional Arabic" pitchFamily="18" charset="-78"/>
              </a:rPr>
              <a:t>مبيعات بضاعة: 8.000.000دج</a:t>
            </a:r>
            <a:endParaRPr lang="fr-FR" sz="28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lvl="0" algn="just" rtl="1">
              <a:lnSpc>
                <a:spcPct val="115000"/>
              </a:lnSpc>
              <a:buFont typeface="Wingdings"/>
              <a:buChar char=""/>
              <a:tabLst>
                <a:tab pos="269875" algn="r"/>
              </a:tabLst>
            </a:pPr>
            <a:r>
              <a:rPr lang="ar-DZ" sz="2800" dirty="0">
                <a:latin typeface="Traditional Arabic" pitchFamily="18" charset="-78"/>
                <a:ea typeface="Calibri"/>
                <a:cs typeface="Traditional Arabic" pitchFamily="18" charset="-78"/>
              </a:rPr>
              <a:t>بضائع مستهلكة: 3.000.000دج</a:t>
            </a:r>
            <a:endParaRPr lang="fr-FR" sz="28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  <a:tabLst>
                <a:tab pos="269875" algn="r"/>
              </a:tabLst>
            </a:pPr>
            <a:r>
              <a:rPr lang="ar-DZ" sz="2800" dirty="0">
                <a:latin typeface="Traditional Arabic" pitchFamily="18" charset="-78"/>
                <a:ea typeface="Calibri"/>
                <a:cs typeface="Traditional Arabic" pitchFamily="18" charset="-78"/>
              </a:rPr>
              <a:t>بالنسبة للمصاريف تحملت المؤسسة المصاريف التالية: </a:t>
            </a:r>
            <a:endParaRPr lang="fr-FR" sz="28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lvl="0" algn="just" rtl="1">
              <a:lnSpc>
                <a:spcPct val="115000"/>
              </a:lnSpc>
              <a:buFont typeface="Wingdings"/>
              <a:buChar char=""/>
              <a:tabLst>
                <a:tab pos="269875" algn="r"/>
              </a:tabLst>
            </a:pPr>
            <a:r>
              <a:rPr lang="ar-DZ" sz="2800" dirty="0">
                <a:latin typeface="Traditional Arabic" pitchFamily="18" charset="-78"/>
                <a:ea typeface="Calibri"/>
                <a:cs typeface="Traditional Arabic" pitchFamily="18" charset="-78"/>
              </a:rPr>
              <a:t>رواتب و أجور: 300.000دج، اشتراكات للضمان الاجتماعي: 77.000دج</a:t>
            </a:r>
            <a:endParaRPr lang="fr-FR" sz="28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lvl="0" algn="just" rtl="1">
              <a:lnSpc>
                <a:spcPct val="115000"/>
              </a:lnSpc>
              <a:buFont typeface="Wingdings"/>
              <a:buChar char=""/>
            </a:pPr>
            <a:r>
              <a:rPr lang="ar-DZ" sz="2800" dirty="0">
                <a:latin typeface="Traditional Arabic" pitchFamily="18" charset="-78"/>
                <a:ea typeface="Calibri"/>
                <a:cs typeface="Traditional Arabic" pitchFamily="18" charset="-78"/>
              </a:rPr>
              <a:t>ضرائب و رسوم: 2 %من رقم الأعمال، غرامات </a:t>
            </a:r>
            <a:r>
              <a:rPr lang="ar-DZ" sz="2800" dirty="0" err="1">
                <a:latin typeface="Traditional Arabic" pitchFamily="18" charset="-78"/>
                <a:ea typeface="Calibri"/>
                <a:cs typeface="Traditional Arabic" pitchFamily="18" charset="-78"/>
              </a:rPr>
              <a:t>جبائية</a:t>
            </a:r>
            <a:r>
              <a:rPr lang="ar-DZ" sz="2800" dirty="0">
                <a:latin typeface="Traditional Arabic" pitchFamily="18" charset="-78"/>
                <a:ea typeface="Calibri"/>
                <a:cs typeface="Traditional Arabic" pitchFamily="18" charset="-78"/>
              </a:rPr>
              <a:t>: 8.000دج</a:t>
            </a:r>
            <a:endParaRPr lang="fr-FR" sz="28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lvl="0" algn="just" rtl="1">
              <a:lnSpc>
                <a:spcPct val="115000"/>
              </a:lnSpc>
              <a:buFont typeface="Wingdings"/>
              <a:buChar char=""/>
            </a:pPr>
            <a:r>
              <a:rPr lang="ar-DZ" sz="2800" dirty="0">
                <a:latin typeface="Traditional Arabic" pitchFamily="18" charset="-78"/>
                <a:ea typeface="Calibri"/>
                <a:cs typeface="Traditional Arabic" pitchFamily="18" charset="-78"/>
              </a:rPr>
              <a:t>مصاريف مالية: فوائد على قرض بنكي موجه للاستغلال قدرت بـ10.000دج</a:t>
            </a:r>
            <a:endParaRPr lang="fr-FR" sz="28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lvl="0" algn="just" rtl="1">
              <a:lnSpc>
                <a:spcPct val="115000"/>
              </a:lnSpc>
              <a:buFont typeface="Wingdings"/>
              <a:buChar char=""/>
            </a:pPr>
            <a:r>
              <a:rPr lang="ar-DZ" sz="2800" dirty="0">
                <a:latin typeface="Traditional Arabic" pitchFamily="18" charset="-78"/>
                <a:ea typeface="Calibri"/>
                <a:cs typeface="Traditional Arabic" pitchFamily="18" charset="-78"/>
              </a:rPr>
              <a:t>تأجير مستودعات لتخزين البضاعة: بمبلغ شهري: 30.000دج</a:t>
            </a:r>
            <a:endParaRPr lang="fr-FR" sz="28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algn="ctr" rtl="1">
              <a:buNone/>
            </a:pPr>
            <a:endParaRPr lang="ar-DZ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575633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243786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just" rtl="1">
              <a:lnSpc>
                <a:spcPct val="115000"/>
              </a:lnSpc>
              <a:buFont typeface="Wingdings"/>
              <a:buChar char=""/>
            </a:pPr>
            <a:r>
              <a:rPr lang="ar-DZ" dirty="0" err="1">
                <a:latin typeface="Traditional Arabic" pitchFamily="18" charset="-78"/>
                <a:ea typeface="Calibri"/>
                <a:cs typeface="Traditional Arabic" pitchFamily="18" charset="-78"/>
              </a:rPr>
              <a:t>إهتلاك</a:t>
            </a:r>
            <a:r>
              <a:rPr lang="ar-DZ" dirty="0">
                <a:latin typeface="Traditional Arabic" pitchFamily="18" charset="-78"/>
                <a:ea typeface="Calibri"/>
                <a:cs typeface="Traditional Arabic" pitchFamily="18" charset="-78"/>
              </a:rPr>
              <a:t> السيارات: سيارة سياحية مخصصة لمدير المؤسسة قيمتها 1.300.000دج، تهتلك خطيا بمعدل 17% سيارة لنقل البضائع قيمتها 3.000.000دج، تهتلك خطيا بمعدل 21%. </a:t>
            </a:r>
            <a:endParaRPr lang="fr-FR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lvl="0" algn="just" rtl="1">
              <a:lnSpc>
                <a:spcPct val="115000"/>
              </a:lnSpc>
              <a:buFont typeface="Wingdings"/>
              <a:buChar char=""/>
            </a:pPr>
            <a:r>
              <a:rPr lang="ar-DZ" dirty="0">
                <a:latin typeface="Traditional Arabic" pitchFamily="18" charset="-78"/>
                <a:ea typeface="Calibri"/>
                <a:cs typeface="Traditional Arabic" pitchFamily="18" charset="-78"/>
              </a:rPr>
              <a:t>مصاريف هدايا إشهارية 130 وحدة بسعر 560 دج للوحدة الواحدة.</a:t>
            </a:r>
            <a:endParaRPr lang="fr-FR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DZ" b="1" dirty="0">
                <a:latin typeface="Traditional Arabic" pitchFamily="18" charset="-78"/>
                <a:ea typeface="Calibri"/>
                <a:cs typeface="Traditional Arabic" pitchFamily="18" charset="-78"/>
              </a:rPr>
              <a:t>المطلوب</a:t>
            </a:r>
            <a:r>
              <a:rPr lang="ar-DZ" dirty="0">
                <a:latin typeface="Traditional Arabic" pitchFamily="18" charset="-78"/>
                <a:ea typeface="Calibri"/>
                <a:cs typeface="Traditional Arabic" pitchFamily="18" charset="-78"/>
              </a:rPr>
              <a:t>: حساب الضريبة على أرباح الشركات مع العلم أن هذه المؤسسة حققت النتائج التالية للسنوات الماضية و لم يتم تخفيض الخسائر من قبل: لسنة 2014: خسارة 120.000، سنة2013: ربح 340.000دج،سنة 2012: خسارة بـ4.500دج، ربح جبائي 2016: 3.530.000دج</a:t>
            </a:r>
            <a:endParaRPr lang="fr-FR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algn="ctr" rtl="1">
              <a:buNone/>
            </a:pPr>
            <a:endParaRPr lang="ar-DZ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570385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>
                <a:solidFill>
                  <a:schemeClr val="tx1"/>
                </a:solidFill>
                <a:ea typeface="Calibri"/>
                <a:cs typeface="Traditional Arabic"/>
              </a:rPr>
              <a:t>الحل: 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>
                <a:solidFill>
                  <a:schemeClr val="tx1"/>
                </a:solidFill>
                <a:ea typeface="Calibri"/>
                <a:cs typeface="Traditional Arabic"/>
              </a:rPr>
              <a:t>لدينا الربح الجبائي = الربح المحاسبي + الاستردادات - التخفيضات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>
                <a:solidFill>
                  <a:schemeClr val="tx1"/>
                </a:solidFill>
                <a:ea typeface="Calibri"/>
                <a:cs typeface="Traditional Arabic"/>
              </a:rPr>
              <a:t>أولا: الربح المحاسبي 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8.000.000 – ( 3000.000 + 300.000 + 77.000 + </a:t>
            </a:r>
            <a:r>
              <a:rPr lang="ar-DZ" sz="2400" b="1" dirty="0">
                <a:solidFill>
                  <a:schemeClr val="bg1"/>
                </a:solidFill>
                <a:highlight>
                  <a:srgbClr val="FFFF00"/>
                </a:highlight>
                <a:ea typeface="Times New Roman"/>
                <a:cs typeface="Traditional Arabic"/>
              </a:rPr>
              <a:t>160.000</a:t>
            </a: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 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+ 8.000 + 10.000 + </a:t>
            </a:r>
            <a:r>
              <a:rPr lang="ar-DZ" sz="2400" b="1" dirty="0">
                <a:solidFill>
                  <a:schemeClr val="bg1"/>
                </a:solidFill>
                <a:highlight>
                  <a:srgbClr val="00FF00"/>
                </a:highlight>
                <a:ea typeface="Times New Roman"/>
                <a:cs typeface="Traditional Arabic"/>
              </a:rPr>
              <a:t>360.000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 + </a:t>
            </a:r>
            <a:r>
              <a:rPr lang="ar-DZ" sz="2400" dirty="0">
                <a:solidFill>
                  <a:schemeClr val="tx1"/>
                </a:solidFill>
                <a:highlight>
                  <a:srgbClr val="FF0000"/>
                </a:highlight>
                <a:ea typeface="Times New Roman"/>
                <a:cs typeface="Traditional Arabic"/>
              </a:rPr>
              <a:t>221.000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 + </a:t>
            </a:r>
            <a:r>
              <a:rPr lang="ar-DZ" sz="2400" dirty="0">
                <a:solidFill>
                  <a:schemeClr val="tx1"/>
                </a:solidFill>
                <a:highlight>
                  <a:srgbClr val="00FFFF"/>
                </a:highlight>
                <a:ea typeface="Times New Roman"/>
                <a:cs typeface="Traditional Arabic"/>
              </a:rPr>
              <a:t>630.000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 + </a:t>
            </a:r>
            <a:r>
              <a:rPr lang="ar-DZ" sz="2400" dirty="0">
                <a:solidFill>
                  <a:schemeClr val="tx1"/>
                </a:solidFill>
                <a:highlight>
                  <a:srgbClr val="C0C0C0"/>
                </a:highlight>
                <a:ea typeface="Times New Roman"/>
                <a:cs typeface="Traditional Arabic"/>
              </a:rPr>
              <a:t>72.800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 ) = </a:t>
            </a: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3.161.200دج 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- الضرائب والرسوم: 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8.000.000 * 0.02 = </a:t>
            </a:r>
            <a:r>
              <a:rPr lang="ar-DZ" sz="2400" dirty="0">
                <a:solidFill>
                  <a:schemeClr val="bg1"/>
                </a:solidFill>
                <a:highlight>
                  <a:srgbClr val="FFFF00"/>
                </a:highlight>
                <a:ea typeface="Times New Roman"/>
                <a:cs typeface="Traditional Arabic"/>
              </a:rPr>
              <a:t>160.000دج</a:t>
            </a: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 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- تأجير المستودعات: 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30.000 * 12 = </a:t>
            </a:r>
            <a:r>
              <a:rPr lang="ar-DZ" sz="2400" dirty="0">
                <a:solidFill>
                  <a:schemeClr val="bg1"/>
                </a:solidFill>
                <a:highlight>
                  <a:srgbClr val="00FF00"/>
                </a:highlight>
                <a:ea typeface="Times New Roman"/>
                <a:cs typeface="Traditional Arabic"/>
              </a:rPr>
              <a:t>360.000دج</a:t>
            </a:r>
            <a:endParaRPr lang="fr-FR" sz="2400" dirty="0">
              <a:solidFill>
                <a:schemeClr val="bg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- اهتلاك السيارة السياحية: 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1.300.000 * 0.17 = </a:t>
            </a:r>
            <a:r>
              <a:rPr lang="ar-DZ" sz="2400" dirty="0">
                <a:solidFill>
                  <a:schemeClr val="tx1"/>
                </a:solidFill>
                <a:highlight>
                  <a:srgbClr val="FF0000"/>
                </a:highlight>
                <a:ea typeface="Times New Roman"/>
                <a:cs typeface="Traditional Arabic"/>
              </a:rPr>
              <a:t>221.000دج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- اهتلاك سيارة نقل البضائع: 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3000.000 * 0.21 = </a:t>
            </a:r>
            <a:r>
              <a:rPr lang="ar-DZ" sz="2400" dirty="0">
                <a:solidFill>
                  <a:schemeClr val="tx1"/>
                </a:solidFill>
                <a:highlight>
                  <a:srgbClr val="00FFFF"/>
                </a:highlight>
                <a:ea typeface="Times New Roman"/>
                <a:cs typeface="Traditional Arabic"/>
              </a:rPr>
              <a:t>630.000دج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- مصاريف الهدايا: 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130 * 560 = </a:t>
            </a:r>
            <a:r>
              <a:rPr lang="ar-DZ" sz="2400" dirty="0">
                <a:solidFill>
                  <a:schemeClr val="tx1"/>
                </a:solidFill>
                <a:highlight>
                  <a:srgbClr val="C0C0C0"/>
                </a:highlight>
                <a:ea typeface="Times New Roman"/>
                <a:cs typeface="Traditional Arabic"/>
              </a:rPr>
              <a:t>72.800دج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ctr" rtl="1">
              <a:buNone/>
            </a:pPr>
            <a:endParaRPr lang="ar-DZ" sz="24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516962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ثانيا: الاستردادات</a:t>
            </a:r>
            <a:endParaRPr lang="fr-FR" sz="36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غرامات </a:t>
            </a:r>
            <a:r>
              <a:rPr lang="ar-DZ" sz="3600" b="1" dirty="0" err="1">
                <a:solidFill>
                  <a:schemeClr val="tx1"/>
                </a:solidFill>
                <a:ea typeface="Times New Roman"/>
                <a:cs typeface="Traditional Arabic"/>
              </a:rPr>
              <a:t>جبائية</a:t>
            </a: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: </a:t>
            </a:r>
            <a:r>
              <a:rPr lang="ar-DZ" sz="3600" dirty="0">
                <a:solidFill>
                  <a:schemeClr val="tx1"/>
                </a:solidFill>
                <a:ea typeface="Times New Roman"/>
                <a:cs typeface="Traditional Arabic"/>
              </a:rPr>
              <a:t>8.000دج.</a:t>
            </a:r>
            <a:endParaRPr lang="fr-FR" sz="36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السيارة السياحية:</a:t>
            </a:r>
            <a:r>
              <a:rPr lang="ar-DZ" sz="3600" dirty="0">
                <a:solidFill>
                  <a:schemeClr val="tx1"/>
                </a:solidFill>
                <a:ea typeface="Times New Roman"/>
                <a:cs typeface="Traditional Arabic"/>
              </a:rPr>
              <a:t> مقبولة في </a:t>
            </a:r>
            <a:r>
              <a:rPr lang="ar-DZ" sz="3600">
                <a:solidFill>
                  <a:schemeClr val="tx1"/>
                </a:solidFill>
                <a:ea typeface="Times New Roman"/>
                <a:cs typeface="Traditional Arabic"/>
              </a:rPr>
              <a:t>حدود 1</a:t>
            </a:r>
            <a:r>
              <a:rPr lang="ar-SA" sz="3600">
                <a:solidFill>
                  <a:schemeClr val="tx1"/>
                </a:solidFill>
                <a:ea typeface="Times New Roman"/>
                <a:cs typeface="Traditional Arabic"/>
              </a:rPr>
              <a:t>0</a:t>
            </a:r>
            <a:r>
              <a:rPr lang="ar-DZ" sz="3600">
                <a:solidFill>
                  <a:schemeClr val="tx1"/>
                </a:solidFill>
                <a:ea typeface="Times New Roman"/>
                <a:cs typeface="Traditional Arabic"/>
              </a:rPr>
              <a:t>00.000دج</a:t>
            </a:r>
            <a:r>
              <a:rPr lang="ar-DZ" sz="3600" dirty="0">
                <a:solidFill>
                  <a:schemeClr val="tx1"/>
                </a:solidFill>
                <a:ea typeface="Times New Roman"/>
                <a:cs typeface="Traditional Arabic"/>
              </a:rPr>
              <a:t>، وعليه:</a:t>
            </a:r>
            <a:endParaRPr lang="fr-FR" sz="3600" dirty="0">
              <a:solidFill>
                <a:schemeClr val="tx1"/>
              </a:solidFill>
              <a:ea typeface="Calibri"/>
              <a:cs typeface="Arial"/>
            </a:endParaRPr>
          </a:p>
          <a:p>
            <a:pPr marL="11430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3600" dirty="0">
                <a:solidFill>
                  <a:schemeClr val="tx1"/>
                </a:solidFill>
                <a:ea typeface="Times New Roman"/>
                <a:cs typeface="Traditional Arabic"/>
              </a:rPr>
              <a:t>1000.000 * 0.17 = </a:t>
            </a: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170.000دج</a:t>
            </a:r>
            <a:endParaRPr lang="fr-FR" sz="3600" dirty="0">
              <a:solidFill>
                <a:schemeClr val="tx1"/>
              </a:solidFill>
              <a:ea typeface="Calibri"/>
              <a:cs typeface="Arial"/>
            </a:endParaRPr>
          </a:p>
          <a:p>
            <a:pPr marL="11430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مبلغ الاسترداد: </a:t>
            </a:r>
            <a:r>
              <a:rPr lang="ar-DZ" sz="3600" dirty="0">
                <a:solidFill>
                  <a:schemeClr val="tx1"/>
                </a:solidFill>
                <a:ea typeface="Times New Roman"/>
                <a:cs typeface="Traditional Arabic"/>
              </a:rPr>
              <a:t>221.000 – 170.000 = </a:t>
            </a: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51.000دج.</a:t>
            </a:r>
            <a:endParaRPr lang="fr-FR" sz="36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الهدايا: </a:t>
            </a:r>
            <a:r>
              <a:rPr lang="ar-DZ" sz="3600" dirty="0">
                <a:solidFill>
                  <a:schemeClr val="tx1"/>
                </a:solidFill>
                <a:ea typeface="Times New Roman"/>
                <a:cs typeface="Traditional Arabic"/>
              </a:rPr>
              <a:t>مقبولة في حدود 500دج للهدية الواحدة، وعليه:</a:t>
            </a:r>
            <a:endParaRPr lang="fr-FR" sz="3600" dirty="0">
              <a:solidFill>
                <a:schemeClr val="tx1"/>
              </a:solidFill>
              <a:ea typeface="Calibri"/>
              <a:cs typeface="Arial"/>
            </a:endParaRPr>
          </a:p>
          <a:p>
            <a:pPr marL="11430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3600" dirty="0">
                <a:solidFill>
                  <a:schemeClr val="tx1"/>
                </a:solidFill>
                <a:ea typeface="Times New Roman"/>
                <a:cs typeface="Traditional Arabic"/>
              </a:rPr>
              <a:t>130 * 500 =</a:t>
            </a: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 65.000دج </a:t>
            </a:r>
            <a:endParaRPr lang="fr-FR" sz="3600" dirty="0">
              <a:solidFill>
                <a:schemeClr val="tx1"/>
              </a:solidFill>
              <a:ea typeface="Calibri"/>
              <a:cs typeface="Arial"/>
            </a:endParaRPr>
          </a:p>
          <a:p>
            <a:pPr marL="114300" indent="0" algn="just" rtl="1">
              <a:lnSpc>
                <a:spcPct val="115000"/>
              </a:lnSpc>
              <a:buNone/>
            </a:pP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مبلغ الاسترداد: </a:t>
            </a:r>
            <a:r>
              <a:rPr lang="ar-DZ" sz="3600" dirty="0">
                <a:solidFill>
                  <a:schemeClr val="tx1"/>
                </a:solidFill>
                <a:ea typeface="Times New Roman"/>
                <a:cs typeface="Traditional Arabic"/>
              </a:rPr>
              <a:t>72.800 – 65.000 = </a:t>
            </a: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7.800دج</a:t>
            </a:r>
            <a:endParaRPr lang="fr-FR" sz="36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ثالثا: التخفيضات 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3600" dirty="0">
                <a:solidFill>
                  <a:schemeClr val="tx1"/>
                </a:solidFill>
                <a:ea typeface="Times New Roman"/>
                <a:cs typeface="Traditional Arabic"/>
              </a:rPr>
              <a:t>لدينا خسارة سنة 2014 فقط لأن خسارة 2012 قد غطيت بربح 2013: </a:t>
            </a: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120.000دج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الربح الجبائي: </a:t>
            </a:r>
            <a:r>
              <a:rPr lang="ar-DZ" sz="3600" dirty="0">
                <a:solidFill>
                  <a:schemeClr val="tx1"/>
                </a:solidFill>
                <a:ea typeface="Times New Roman"/>
                <a:cs typeface="Traditional Arabic"/>
              </a:rPr>
              <a:t>3.161.200 + (8.000 + 51.000+ 7.800 ) – 120.000 = </a:t>
            </a: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3.108.000دج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3600" b="1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IBS</a:t>
            </a:r>
            <a:r>
              <a:rPr lang="fr-FR" sz="3600" b="1" baseline="-25000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2015 </a:t>
            </a:r>
            <a:r>
              <a:rPr lang="ar-DZ" sz="3600" dirty="0">
                <a:solidFill>
                  <a:schemeClr val="tx1"/>
                </a:solidFill>
                <a:ea typeface="Times New Roman"/>
                <a:cs typeface="Traditional Arabic"/>
              </a:rPr>
              <a:t>= 3.108.000</a:t>
            </a: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 </a:t>
            </a:r>
            <a:r>
              <a:rPr lang="ar-DZ" sz="3600" dirty="0">
                <a:solidFill>
                  <a:schemeClr val="tx1"/>
                </a:solidFill>
                <a:ea typeface="Times New Roman"/>
                <a:cs typeface="Traditional Arabic"/>
              </a:rPr>
              <a:t>* 0.26=</a:t>
            </a:r>
            <a:r>
              <a:rPr lang="ar-DZ" sz="3600" b="1" dirty="0">
                <a:solidFill>
                  <a:schemeClr val="tx1"/>
                </a:solidFill>
                <a:ea typeface="Times New Roman"/>
                <a:cs typeface="Traditional Arabic"/>
              </a:rPr>
              <a:t> 808.080دج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ctr" rtl="1">
              <a:buNone/>
            </a:pPr>
            <a:endParaRPr lang="ar-DZ" sz="3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969091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just" rtl="1">
              <a:lnSpc>
                <a:spcPct val="115000"/>
              </a:lnSpc>
              <a:buNone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التسديد:</a:t>
            </a:r>
          </a:p>
          <a:p>
            <a:pPr marL="0" indent="0" algn="just" rtl="1">
              <a:lnSpc>
                <a:spcPct val="115000"/>
              </a:lnSpc>
              <a:buNone/>
            </a:pPr>
            <a:endParaRPr lang="ar-DZ" sz="2000" b="1" dirty="0">
              <a:solidFill>
                <a:schemeClr val="tx1"/>
              </a:solidFill>
              <a:ea typeface="Calibri"/>
              <a:cs typeface="Traditional Arabic"/>
            </a:endParaRPr>
          </a:p>
          <a:p>
            <a:pPr marL="0" indent="0" algn="just" rtl="1">
              <a:lnSpc>
                <a:spcPct val="115000"/>
              </a:lnSpc>
              <a:buNone/>
            </a:pPr>
            <a:endParaRPr lang="ar-DZ" sz="2000" b="1" dirty="0">
              <a:solidFill>
                <a:schemeClr val="tx1"/>
              </a:solidFill>
              <a:ea typeface="Calibri"/>
              <a:cs typeface="Traditional Arabic"/>
            </a:endParaRPr>
          </a:p>
          <a:p>
            <a:pPr marL="0" indent="0" algn="just" rtl="1">
              <a:lnSpc>
                <a:spcPct val="115000"/>
              </a:lnSpc>
              <a:buNone/>
            </a:pPr>
            <a:endParaRPr lang="ar-DZ" sz="2000" b="1" dirty="0">
              <a:solidFill>
                <a:schemeClr val="tx1"/>
              </a:solidFill>
              <a:ea typeface="Calibri"/>
              <a:cs typeface="Traditional Arabic"/>
            </a:endParaRPr>
          </a:p>
          <a:p>
            <a:pPr marL="0" indent="0" algn="just" rtl="1">
              <a:lnSpc>
                <a:spcPct val="115000"/>
              </a:lnSpc>
              <a:buNone/>
            </a:pPr>
            <a:endParaRPr lang="ar-DZ" sz="2000" b="1" dirty="0">
              <a:solidFill>
                <a:schemeClr val="tx1"/>
              </a:solidFill>
              <a:ea typeface="Calibri"/>
              <a:cs typeface="Traditional Arabic"/>
            </a:endParaRPr>
          </a:p>
          <a:p>
            <a:pPr marL="0" indent="0" algn="just" rtl="1">
              <a:lnSpc>
                <a:spcPct val="115000"/>
              </a:lnSpc>
              <a:buNone/>
            </a:pPr>
            <a:endParaRPr lang="ar-DZ" sz="2000" b="1" dirty="0">
              <a:solidFill>
                <a:schemeClr val="tx1"/>
              </a:solidFill>
              <a:ea typeface="Calibri"/>
              <a:cs typeface="Traditional Arabic"/>
            </a:endParaRPr>
          </a:p>
          <a:p>
            <a:pPr marL="0" indent="0" algn="just" rtl="1">
              <a:lnSpc>
                <a:spcPct val="115000"/>
              </a:lnSpc>
              <a:buNone/>
            </a:pPr>
            <a:endParaRPr lang="ar-DZ" sz="2000" b="1" dirty="0">
              <a:solidFill>
                <a:schemeClr val="tx1"/>
              </a:solidFill>
              <a:ea typeface="Calibri"/>
              <a:cs typeface="Traditional Arabic"/>
            </a:endParaRPr>
          </a:p>
          <a:p>
            <a:pPr marL="0" indent="0" algn="just" rtl="1">
              <a:lnSpc>
                <a:spcPct val="115000"/>
              </a:lnSpc>
              <a:buNone/>
            </a:pPr>
            <a:endParaRPr lang="ar-DZ" sz="2000" b="1" dirty="0">
              <a:solidFill>
                <a:schemeClr val="tx1"/>
              </a:solidFill>
              <a:ea typeface="Calibri"/>
              <a:cs typeface="Traditional Arabic"/>
            </a:endParaRPr>
          </a:p>
          <a:p>
            <a:pPr marL="0" indent="0" algn="just" rtl="1">
              <a:lnSpc>
                <a:spcPct val="115000"/>
              </a:lnSpc>
              <a:buNone/>
            </a:pP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رصيد التسوية: </a:t>
            </a:r>
            <a:r>
              <a:rPr lang="fr-FR" b="1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IBS</a:t>
            </a:r>
            <a:r>
              <a:rPr lang="fr-FR" b="1" baseline="-25000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2016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- مجموع التسبيقات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IBS</a:t>
            </a:r>
            <a:r>
              <a:rPr lang="fr-FR" b="1" baseline="-25000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2016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 = </a:t>
            </a:r>
            <a:r>
              <a:rPr lang="ar-DZ" dirty="0">
                <a:solidFill>
                  <a:schemeClr val="tx1"/>
                </a:solidFill>
                <a:ea typeface="Calibri"/>
                <a:cs typeface="Traditional Arabic"/>
              </a:rPr>
              <a:t>3.530.000 * 0.26 = </a:t>
            </a:r>
            <a:r>
              <a:rPr lang="ar-DZ" b="1" dirty="0">
                <a:solidFill>
                  <a:schemeClr val="tx1"/>
                </a:solidFill>
                <a:ea typeface="Calibri"/>
                <a:cs typeface="Traditional Arabic"/>
              </a:rPr>
              <a:t>917.800دج</a:t>
            </a:r>
            <a:r>
              <a:rPr lang="ar-DZ" dirty="0">
                <a:solidFill>
                  <a:schemeClr val="tx1"/>
                </a:solidFill>
                <a:ea typeface="Calibri"/>
                <a:cs typeface="Traditional Arabic"/>
              </a:rPr>
              <a:t> 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مجموع التسبيقات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= 242.424 * 3 =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 727.272دج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رصيد التسوية =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917.800 – 727.272 = 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190.528دج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يدفع قبل 15 </a:t>
            </a:r>
            <a:r>
              <a:rPr lang="ar-DZ" dirty="0" err="1">
                <a:solidFill>
                  <a:schemeClr val="tx1"/>
                </a:solidFill>
                <a:ea typeface="Times New Roman"/>
                <a:cs typeface="Traditional Arabic"/>
              </a:rPr>
              <a:t>أفريل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 2017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ctr" rtl="1">
              <a:buNone/>
            </a:pPr>
            <a:endParaRPr lang="ar-DZ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732996"/>
              </p:ext>
            </p:extLst>
          </p:nvPr>
        </p:nvGraphicFramePr>
        <p:xfrm>
          <a:off x="755577" y="836711"/>
          <a:ext cx="7776864" cy="259120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66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6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7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التسبيقات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قيمتها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الآجال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5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الأول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bg2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0.3 * 808.080 = 242.424</a:t>
                      </a:r>
                      <a:endParaRPr lang="fr-FR" sz="2400" dirty="0">
                        <a:solidFill>
                          <a:schemeClr val="bg2"/>
                        </a:solidFill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bg2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20 فيفري – 20 مارس 2016</a:t>
                      </a:r>
                      <a:endParaRPr lang="fr-FR" sz="2400">
                        <a:solidFill>
                          <a:schemeClr val="bg2"/>
                        </a:solidFill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5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الثاني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bg2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0.3 * 808.080 = 242.424</a:t>
                      </a:r>
                      <a:endParaRPr lang="fr-FR" sz="2400" dirty="0">
                        <a:solidFill>
                          <a:schemeClr val="bg2"/>
                        </a:solidFill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bg2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20 ماي – 20 جوان 2016</a:t>
                      </a:r>
                      <a:endParaRPr lang="fr-FR" sz="2400" dirty="0">
                        <a:solidFill>
                          <a:schemeClr val="bg2"/>
                        </a:solidFill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5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الرابع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bg2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0.3 * 808.080 = 242.424</a:t>
                      </a:r>
                      <a:endParaRPr lang="fr-FR" sz="2400" dirty="0">
                        <a:solidFill>
                          <a:schemeClr val="bg2"/>
                        </a:solidFill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bg2"/>
                          </a:solidFill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20 سبتمبر – 20 أكتوبر 2016</a:t>
                      </a:r>
                      <a:endParaRPr lang="fr-FR" sz="2400" dirty="0">
                        <a:solidFill>
                          <a:schemeClr val="bg2"/>
                        </a:solidFill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01042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b="1" dirty="0">
                <a:ea typeface="Calibri"/>
                <a:cs typeface="Traditional Arabic"/>
              </a:rPr>
              <a:t>تعريفها: </a:t>
            </a:r>
            <a:r>
              <a:rPr lang="ar-SA" dirty="0">
                <a:ea typeface="Calibri"/>
                <a:cs typeface="Traditional Arabic"/>
              </a:rPr>
              <a:t>تؤسس ضريبة سنوية على مجمل الأرباح أو المداخيل التي تحققها الشركات وغيرها من الأشخاص المعنويين وتسمى هذه الضريبة</a:t>
            </a:r>
            <a:r>
              <a:rPr lang="fr-FR" dirty="0">
                <a:latin typeface="Traditional Arabic"/>
                <a:ea typeface="Calibri"/>
                <a:cs typeface="Arial"/>
              </a:rPr>
              <a:t> "</a:t>
            </a:r>
            <a:r>
              <a:rPr lang="ar-SA" b="1" dirty="0">
                <a:ea typeface="Calibri"/>
                <a:cs typeface="Traditional Arabic"/>
              </a:rPr>
              <a:t>الضريبة على أرباح الشركات</a:t>
            </a:r>
            <a:r>
              <a:rPr lang="fr-FR" dirty="0">
                <a:latin typeface="Traditional Arabic"/>
                <a:ea typeface="Calibri"/>
                <a:cs typeface="Arial"/>
              </a:rPr>
              <a:t>"</a:t>
            </a:r>
            <a:r>
              <a:rPr lang="ar-DZ" dirty="0">
                <a:ea typeface="Calibri"/>
                <a:cs typeface="Traditional Arabic"/>
              </a:rPr>
              <a:t>.</a:t>
            </a:r>
            <a:endParaRPr lang="fr-FR" sz="2000" dirty="0"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b="1" dirty="0">
                <a:ea typeface="Calibri"/>
                <a:cs typeface="Traditional Arabic"/>
              </a:rPr>
              <a:t>خصائصها: </a:t>
            </a:r>
            <a:r>
              <a:rPr lang="ar-DZ" dirty="0">
                <a:ea typeface="Calibri"/>
                <a:cs typeface="Traditional Arabic"/>
              </a:rPr>
              <a:t>تتميز هذه الضريبة بالخصائص التالية:</a:t>
            </a:r>
            <a:endParaRPr lang="fr-FR" sz="2000" dirty="0"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Traditional Arabic"/>
              <a:buChar char="-"/>
            </a:pPr>
            <a:r>
              <a:rPr lang="ar-DZ" b="1" dirty="0">
                <a:ea typeface="Calibri"/>
                <a:cs typeface="Traditional Arabic"/>
              </a:rPr>
              <a:t>ضريبة وحيدة: </a:t>
            </a:r>
            <a:r>
              <a:rPr lang="ar-DZ" dirty="0">
                <a:ea typeface="Calibri"/>
                <a:cs typeface="Traditional Arabic"/>
              </a:rPr>
              <a:t>لأنها تتعلق بضريبة واحدة تفرض على الأشخاص المعنويين.</a:t>
            </a:r>
            <a:endParaRPr lang="fr-FR" sz="2000" dirty="0"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Traditional Arabic"/>
              <a:buChar char="-"/>
            </a:pPr>
            <a:r>
              <a:rPr lang="ar-DZ" b="1" dirty="0">
                <a:ea typeface="Calibri"/>
                <a:cs typeface="Traditional Arabic"/>
              </a:rPr>
              <a:t>ضريبة عامة: </a:t>
            </a:r>
            <a:r>
              <a:rPr lang="ar-DZ" dirty="0">
                <a:ea typeface="Calibri"/>
                <a:cs typeface="Traditional Arabic"/>
              </a:rPr>
              <a:t>لكونها تفرض على مجمل الأرباح دون تمييز لطبيعتها.</a:t>
            </a:r>
            <a:endParaRPr lang="fr-FR" sz="2000" dirty="0"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Traditional Arabic"/>
              <a:buChar char="-"/>
            </a:pPr>
            <a:r>
              <a:rPr lang="ar-DZ" b="1" dirty="0">
                <a:ea typeface="Calibri"/>
                <a:cs typeface="Traditional Arabic"/>
              </a:rPr>
              <a:t>ضريبة سنوية: </a:t>
            </a:r>
            <a:r>
              <a:rPr lang="ar-DZ" dirty="0">
                <a:ea typeface="Calibri"/>
                <a:cs typeface="Traditional Arabic"/>
              </a:rPr>
              <a:t>إذ أن وعائها يتضمن ربح سنة واحدة.</a:t>
            </a:r>
            <a:endParaRPr lang="fr-FR" sz="2000" dirty="0"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Traditional Arabic"/>
              <a:buChar char="-"/>
            </a:pPr>
            <a:r>
              <a:rPr lang="ar-DZ" b="1" dirty="0">
                <a:ea typeface="Calibri"/>
                <a:cs typeface="Traditional Arabic"/>
              </a:rPr>
              <a:t>ضريبة نسبية: </a:t>
            </a:r>
            <a:r>
              <a:rPr lang="ar-DZ" dirty="0">
                <a:ea typeface="Calibri"/>
                <a:cs typeface="Traditional Arabic"/>
              </a:rPr>
              <a:t>لأن الربح الجبائي يخضع لمعدل واحد وليس لجدول تصاعدي</a:t>
            </a:r>
            <a:r>
              <a:rPr lang="ar-DZ" b="1" dirty="0">
                <a:ea typeface="Calibri"/>
                <a:cs typeface="Traditional Arabic"/>
              </a:rPr>
              <a:t>.</a:t>
            </a:r>
            <a:endParaRPr lang="fr-FR" sz="2000" dirty="0"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Traditional Arabic"/>
              <a:buChar char="-"/>
            </a:pPr>
            <a:r>
              <a:rPr lang="ar-DZ" b="1" dirty="0">
                <a:ea typeface="Calibri"/>
                <a:cs typeface="Traditional Arabic"/>
              </a:rPr>
              <a:t>ضريبة تصريحية: </a:t>
            </a:r>
            <a:r>
              <a:rPr lang="ar-DZ" dirty="0">
                <a:ea typeface="Calibri"/>
                <a:cs typeface="Traditional Arabic"/>
              </a:rPr>
              <a:t>لأنها تعتمد على التصريح الإجباري للمكلف من خلال ارسال ميزانيته </a:t>
            </a:r>
            <a:r>
              <a:rPr lang="ar-DZ" dirty="0" err="1">
                <a:ea typeface="Calibri"/>
                <a:cs typeface="Traditional Arabic"/>
              </a:rPr>
              <a:t>الجبائية</a:t>
            </a:r>
            <a:r>
              <a:rPr lang="ar-DZ" dirty="0">
                <a:ea typeface="Calibri"/>
                <a:cs typeface="Traditional Arabic"/>
              </a:rPr>
              <a:t> لمفتش الضرائب قبل </a:t>
            </a:r>
            <a:r>
              <a:rPr lang="ar-DZ" b="1" dirty="0">
                <a:ea typeface="Calibri"/>
                <a:cs typeface="Traditional Arabic"/>
              </a:rPr>
              <a:t>30 </a:t>
            </a:r>
            <a:r>
              <a:rPr lang="ar-DZ" b="1" dirty="0" err="1">
                <a:ea typeface="Calibri"/>
                <a:cs typeface="Traditional Arabic"/>
              </a:rPr>
              <a:t>أفريل</a:t>
            </a:r>
            <a:r>
              <a:rPr lang="ar-DZ" b="1" dirty="0">
                <a:ea typeface="Calibri"/>
                <a:cs typeface="Traditional Arabic"/>
              </a:rPr>
              <a:t> </a:t>
            </a:r>
            <a:r>
              <a:rPr lang="ar-DZ" dirty="0">
                <a:ea typeface="Calibri"/>
                <a:cs typeface="Traditional Arabic"/>
              </a:rPr>
              <a:t>من كل سنة تلي سنة تحقيق الربح.</a:t>
            </a:r>
            <a:endParaRPr lang="fr-FR" sz="2000" dirty="0">
              <a:ea typeface="Calibri"/>
              <a:cs typeface="Arial"/>
            </a:endParaRPr>
          </a:p>
          <a:p>
            <a:pPr algn="ctr" rtl="1">
              <a:buNone/>
            </a:pPr>
            <a:endParaRPr lang="ar-DZ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13857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SA" b="1" dirty="0">
                <a:ea typeface="Calibri"/>
                <a:cs typeface="Traditional Arabic"/>
              </a:rPr>
              <a:t>تحديد الربح الخاضع للضريبة على أرباح الشركات</a:t>
            </a:r>
            <a:endParaRPr lang="fr-FR" sz="2000" dirty="0"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SA" dirty="0">
                <a:ea typeface="Calibri"/>
                <a:cs typeface="Traditional Arabic"/>
              </a:rPr>
              <a:t>يتمثل وعاء</a:t>
            </a:r>
            <a:r>
              <a:rPr lang="fr-FR" dirty="0">
                <a:latin typeface="Traditional Arabic"/>
                <a:ea typeface="Calibri"/>
                <a:cs typeface="Arial"/>
              </a:rPr>
              <a:t> IBS </a:t>
            </a:r>
            <a:r>
              <a:rPr lang="ar-SA" dirty="0">
                <a:ea typeface="Calibri"/>
                <a:cs typeface="Traditional Arabic"/>
              </a:rPr>
              <a:t>في الربح الصافي للشركة، وهو الفرق بين النواتج والأعباء، يتم تحديد الربح الخاضع للضريبة (النتيجة </a:t>
            </a:r>
            <a:r>
              <a:rPr lang="ar-SA" dirty="0" err="1">
                <a:ea typeface="Calibri"/>
                <a:cs typeface="Traditional Arabic"/>
              </a:rPr>
              <a:t>الجبائية</a:t>
            </a:r>
            <a:r>
              <a:rPr lang="ar-SA" dirty="0">
                <a:ea typeface="Calibri"/>
                <a:cs typeface="Traditional Arabic"/>
              </a:rPr>
              <a:t>) عن طريق إجراء تعديلات على النتيجة المحاسبية، وذلك بإجراء التخفيضات الممنوحة قانونا، وبإضافة المصاريف التي ترفض إدارة الضرائب اعتبارها أعباء على المؤسسة. أي</a:t>
            </a:r>
            <a:r>
              <a:rPr lang="fr-FR" dirty="0">
                <a:latin typeface="Traditional Arabic"/>
                <a:ea typeface="Calibri"/>
                <a:cs typeface="Arial"/>
              </a:rPr>
              <a:t>: </a:t>
            </a:r>
            <a:endParaRPr lang="fr-FR" sz="20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SA" b="1" dirty="0">
                <a:ea typeface="Calibri"/>
                <a:cs typeface="Traditional Arabic"/>
              </a:rPr>
              <a:t>الربح الجبائي: الربح المحاسبي +</a:t>
            </a:r>
            <a:r>
              <a:rPr lang="ar-SA" b="1" dirty="0">
                <a:solidFill>
                  <a:schemeClr val="tx1"/>
                </a:solidFill>
                <a:ea typeface="Calibri"/>
                <a:cs typeface="Traditional Arabic"/>
              </a:rPr>
              <a:t> </a:t>
            </a:r>
            <a:r>
              <a:rPr lang="ar-SA" b="1" dirty="0">
                <a:solidFill>
                  <a:schemeClr val="tx1"/>
                </a:solidFill>
                <a:ea typeface="Times New Roman"/>
                <a:cs typeface="Traditional Arabic"/>
              </a:rPr>
              <a:t>الاستردادات</a:t>
            </a:r>
            <a:r>
              <a:rPr lang="ar-SA" b="1" dirty="0">
                <a:solidFill>
                  <a:schemeClr val="tx1"/>
                </a:solidFill>
                <a:ea typeface="Calibri"/>
                <a:cs typeface="Traditional Arabic"/>
              </a:rPr>
              <a:t> </a:t>
            </a:r>
            <a:r>
              <a:rPr lang="ar-SA" b="1" dirty="0">
                <a:ea typeface="Calibri"/>
                <a:cs typeface="Traditional Arabic"/>
              </a:rPr>
              <a:t>(الأعباء غير القابلة للحسم) _</a:t>
            </a:r>
            <a:r>
              <a:rPr lang="ar-SA" b="1" dirty="0">
                <a:solidFill>
                  <a:srgbClr val="190707"/>
                </a:solidFill>
                <a:ea typeface="Times New Roman"/>
                <a:cs typeface="Traditional Arabic"/>
              </a:rPr>
              <a:t> </a:t>
            </a:r>
            <a:r>
              <a:rPr lang="ar-SA" b="1" dirty="0">
                <a:solidFill>
                  <a:schemeClr val="tx1"/>
                </a:solidFill>
                <a:ea typeface="Times New Roman"/>
                <a:cs typeface="Traditional Arabic"/>
              </a:rPr>
              <a:t>التخفيضات</a:t>
            </a:r>
            <a:r>
              <a:rPr lang="ar-SA" b="1" dirty="0">
                <a:ea typeface="Calibri"/>
                <a:cs typeface="Traditional Arabic"/>
              </a:rPr>
              <a:t> (الأعباء القابلة للحسم</a:t>
            </a:r>
            <a:r>
              <a:rPr lang="ar-SA" b="1" dirty="0">
                <a:solidFill>
                  <a:schemeClr val="tx1"/>
                </a:solidFill>
                <a:ea typeface="Times New Roman"/>
                <a:cs typeface="Traditional Arabic"/>
              </a:rPr>
              <a:t>)</a:t>
            </a:r>
            <a:r>
              <a:rPr lang="ar-SA" dirty="0">
                <a:solidFill>
                  <a:schemeClr val="tx1"/>
                </a:solidFill>
                <a:ea typeface="Times New Roman"/>
                <a:cs typeface="Traditional Arabic"/>
              </a:rPr>
              <a:t>  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SA" b="1" dirty="0">
                <a:ea typeface="Calibri"/>
                <a:cs typeface="Traditional Arabic"/>
              </a:rPr>
              <a:t>دراسة الأعباء: </a:t>
            </a:r>
            <a:r>
              <a:rPr lang="ar-SA" dirty="0">
                <a:ea typeface="Calibri"/>
                <a:cs typeface="Traditional Arabic"/>
              </a:rPr>
              <a:t>حتى يمكن خصم الأعباء المختلفة من إيرادات الشركة يجب أن تتوفر فيها شروط وهي</a:t>
            </a:r>
            <a:r>
              <a:rPr lang="fr-FR" dirty="0">
                <a:latin typeface="Traditional Arabic"/>
                <a:ea typeface="Calibri"/>
                <a:cs typeface="Arial"/>
              </a:rPr>
              <a:t>:</a:t>
            </a:r>
            <a:r>
              <a:rPr lang="ar-SA" dirty="0">
                <a:ea typeface="Calibri"/>
                <a:cs typeface="Traditional Arabic"/>
              </a:rPr>
              <a:t> </a:t>
            </a:r>
            <a:endParaRPr lang="fr-FR" sz="2000" dirty="0"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Traditional Arabic"/>
              <a:buChar char="-"/>
            </a:pPr>
            <a:r>
              <a:rPr lang="ar-SA" dirty="0">
                <a:ea typeface="Calibri"/>
                <a:cs typeface="Traditional Arabic"/>
              </a:rPr>
              <a:t>أن تكون هذه الأعباء مرتبطة أساسا بنشاط المؤسسة؛ </a:t>
            </a:r>
            <a:endParaRPr lang="fr-FR" sz="2000" dirty="0"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Traditional Arabic"/>
              <a:buChar char="-"/>
            </a:pPr>
            <a:r>
              <a:rPr lang="ar-SA" dirty="0">
                <a:ea typeface="Calibri"/>
                <a:cs typeface="Traditional Arabic"/>
              </a:rPr>
              <a:t>أن تكون مبررة ومرتبطة بنفس السنة؛ </a:t>
            </a:r>
            <a:endParaRPr lang="fr-FR" sz="2000" dirty="0"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Traditional Arabic"/>
              <a:buChar char="-"/>
            </a:pPr>
            <a:r>
              <a:rPr lang="ar-SA" dirty="0">
                <a:ea typeface="Calibri"/>
                <a:cs typeface="Traditional Arabic"/>
              </a:rPr>
              <a:t>أن يكون خصمها مسموحا به قانونا</a:t>
            </a:r>
            <a:r>
              <a:rPr lang="fr-FR" dirty="0">
                <a:latin typeface="Traditional Arabic"/>
                <a:ea typeface="Calibri"/>
                <a:cs typeface="Arial"/>
              </a:rPr>
              <a:t>.</a:t>
            </a:r>
            <a:endParaRPr lang="fr-FR" sz="2000" dirty="0">
              <a:ea typeface="Calibri"/>
              <a:cs typeface="Arial"/>
            </a:endParaRPr>
          </a:p>
          <a:p>
            <a:pPr algn="ctr" rtl="1">
              <a:buNone/>
            </a:pPr>
            <a:endParaRPr lang="ar-DZ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13857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72571" y="0"/>
            <a:ext cx="9216571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SA" sz="2800" dirty="0">
                <a:solidFill>
                  <a:schemeClr val="tx1"/>
                </a:solidFill>
                <a:ea typeface="Calibri"/>
                <a:cs typeface="Traditional Arabic"/>
              </a:rPr>
              <a:t>تتمثل أهم أعباء المؤسسة في: استهلاكات البضاعة والمواد الأولية </a:t>
            </a:r>
            <a:r>
              <a:rPr lang="ar-SA" sz="2800" b="1" dirty="0">
                <a:solidFill>
                  <a:schemeClr val="tx1"/>
                </a:solidFill>
                <a:ea typeface="Calibri"/>
                <a:cs typeface="Traditional Arabic"/>
              </a:rPr>
              <a:t>(مخ1 + المدخلات – مخ2)</a:t>
            </a:r>
            <a:r>
              <a:rPr lang="ar-SA" sz="2800" dirty="0">
                <a:solidFill>
                  <a:schemeClr val="tx1"/>
                </a:solidFill>
                <a:ea typeface="Calibri"/>
                <a:cs typeface="Traditional Arabic"/>
              </a:rPr>
              <a:t>، مصاريف المستخدمين، العمولات والأتعاب، الضرائب والرسوم، ايجار المحلات المهنية، المصاريف المالية، مصاريف التأمين، الأعباء المالية، مصاريف التسيير الأخرى (مواد تنظيف...)، </a:t>
            </a:r>
            <a:r>
              <a:rPr lang="ar-SA" sz="2800" dirty="0" err="1">
                <a:solidFill>
                  <a:schemeClr val="tx1"/>
                </a:solidFill>
                <a:ea typeface="Calibri"/>
                <a:cs typeface="Traditional Arabic"/>
              </a:rPr>
              <a:t>الاهتلاكات</a:t>
            </a:r>
            <a:r>
              <a:rPr lang="ar-SA" sz="2800" dirty="0">
                <a:solidFill>
                  <a:schemeClr val="tx1"/>
                </a:solidFill>
                <a:ea typeface="Calibri"/>
                <a:cs typeface="Traditional Arabic"/>
              </a:rPr>
              <a:t> والأعباء الاجتماعية.</a:t>
            </a:r>
            <a:endParaRPr lang="fr-FR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SA" sz="2800" b="1" dirty="0">
                <a:solidFill>
                  <a:schemeClr val="tx1"/>
                </a:solidFill>
                <a:ea typeface="Times New Roman"/>
                <a:cs typeface="Traditional Arabic"/>
              </a:rPr>
              <a:t>أولا: الاستردادات (المصاريف غير قابلة للخصم) : </a:t>
            </a:r>
            <a:r>
              <a:rPr lang="ar-SA" sz="2800" dirty="0">
                <a:solidFill>
                  <a:schemeClr val="tx1"/>
                </a:solidFill>
                <a:ea typeface="Times New Roman"/>
                <a:cs typeface="Traditional Arabic"/>
              </a:rPr>
              <a:t> عبارة عن تلك التكاليف التي أدرجت في حساب الربح المحاسبي إلا أن مصلحة الضرائب قد ترفضها لأنها لا تعتبر مصاريف استغلالية أو أنها تتجاوز الحد الأقصى المحدد وهي:</a:t>
            </a:r>
            <a:endParaRPr lang="fr-FR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Ø"/>
            </a:pPr>
            <a:r>
              <a:rPr lang="ar-SA" sz="2800" b="1" dirty="0">
                <a:solidFill>
                  <a:schemeClr val="tx1"/>
                </a:solidFill>
                <a:ea typeface="Times New Roman"/>
                <a:cs typeface="Traditional Arabic"/>
              </a:rPr>
              <a:t>مصاريف الاستقبال: </a:t>
            </a:r>
            <a:r>
              <a:rPr lang="ar-SA" sz="2800" dirty="0">
                <a:solidFill>
                  <a:schemeClr val="tx1"/>
                </a:solidFill>
                <a:ea typeface="Times New Roman"/>
                <a:cs typeface="Traditional Arabic"/>
              </a:rPr>
              <a:t>تعتبر مقبولة بشرط أن لا تتجاوز </a:t>
            </a:r>
            <a:r>
              <a:rPr lang="ar-SA" sz="2800" b="1" dirty="0">
                <a:solidFill>
                  <a:schemeClr val="tx1"/>
                </a:solidFill>
                <a:ea typeface="Times New Roman"/>
                <a:cs typeface="Traditional Arabic"/>
              </a:rPr>
              <a:t>375.000دج.</a:t>
            </a:r>
            <a:endParaRPr lang="fr-FR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Ø"/>
            </a:pPr>
            <a:r>
              <a:rPr lang="ar-DZ" sz="2800" b="1" dirty="0">
                <a:solidFill>
                  <a:schemeClr val="tx1"/>
                </a:solidFill>
                <a:ea typeface="Times New Roman"/>
                <a:cs typeface="Traditional Arabic"/>
              </a:rPr>
              <a:t>مصاريف الهدايا ذات الطابع الإشهاري: </a:t>
            </a:r>
            <a:r>
              <a:rPr lang="ar-DZ" sz="2800" dirty="0">
                <a:solidFill>
                  <a:schemeClr val="tx1"/>
                </a:solidFill>
                <a:ea typeface="Times New Roman"/>
                <a:cs typeface="Traditional Arabic"/>
              </a:rPr>
              <a:t>تعتبر مقبولة بشرط أن لا تتجاوز </a:t>
            </a:r>
            <a:r>
              <a:rPr lang="ar-DZ" sz="2800" b="1" dirty="0">
                <a:solidFill>
                  <a:schemeClr val="tx1"/>
                </a:solidFill>
                <a:ea typeface="Times New Roman"/>
                <a:cs typeface="Traditional Arabic"/>
              </a:rPr>
              <a:t>500دج/ للهدية الواحدة.</a:t>
            </a:r>
            <a:endParaRPr lang="fr-FR" sz="2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ctr" rtl="1">
              <a:buNone/>
            </a:pPr>
            <a:endParaRPr lang="ar-DZ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13857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lvl="0" algn="just" rtl="1">
              <a:lnSpc>
                <a:spcPct val="115000"/>
              </a:lnSpc>
              <a:buFont typeface="Wingdings" pitchFamily="2" charset="2"/>
              <a:buChar char="Ø"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مصاريف الرعاية ذات الطابع الثقافي والرياضي: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مقبولة بشرط أن لا تتجاوز 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10 مليون دج.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Ø"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مصاريف الإعانات لصالح الجمعيات ذات الطابع الإنساني: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مقبولة بشرط أن لا تتجاوز 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200.000دج.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Ø"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مصاريف الهبات المقدمة للمؤسسات المعتمدة في البحث العلمي: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مقبولة بشرط أن لا تتجاوز 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100 مليون دج.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Ø"/>
            </a:pPr>
            <a:r>
              <a:rPr lang="ar-DZ" b="1" dirty="0" err="1">
                <a:solidFill>
                  <a:schemeClr val="tx1"/>
                </a:solidFill>
                <a:ea typeface="Times New Roman"/>
                <a:cs typeface="Traditional Arabic"/>
              </a:rPr>
              <a:t>الاهتلاكات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: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مقبولة ما عدا قسط اهتلاك السيارة السياحية، فهو مقبول بشرط أن لا يتجاوز سعر شرائها 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1.000.000دج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. 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Ø"/>
            </a:pPr>
            <a:r>
              <a:rPr lang="ar-SA" b="1" dirty="0" err="1">
                <a:solidFill>
                  <a:schemeClr val="tx1"/>
                </a:solidFill>
                <a:ea typeface="Times New Roman"/>
                <a:cs typeface="Traditional Arabic"/>
              </a:rPr>
              <a:t>المؤونات</a:t>
            </a:r>
            <a:r>
              <a:rPr lang="ar-SA" b="1" dirty="0">
                <a:solidFill>
                  <a:schemeClr val="tx1"/>
                </a:solidFill>
                <a:ea typeface="Times New Roman"/>
                <a:cs typeface="Traditional Arabic"/>
              </a:rPr>
              <a:t>: </a:t>
            </a:r>
            <a:r>
              <a:rPr lang="ar-SA" dirty="0">
                <a:solidFill>
                  <a:schemeClr val="tx1"/>
                </a:solidFill>
                <a:ea typeface="Times New Roman"/>
                <a:cs typeface="Traditional Arabic"/>
              </a:rPr>
              <a:t> وهي الأرصدة المشكلة لغرض مواجهة خسائر متوقع حدوثها كتلف بضائع أو زبائن مشكوك فيهم، في حالة عدم وقوع الخسار </a:t>
            </a:r>
            <a:r>
              <a:rPr lang="ar-SA" dirty="0" err="1">
                <a:solidFill>
                  <a:schemeClr val="tx1"/>
                </a:solidFill>
                <a:ea typeface="Times New Roman"/>
                <a:cs typeface="Traditional Arabic"/>
              </a:rPr>
              <a:t>فالمؤونات</a:t>
            </a:r>
            <a:r>
              <a:rPr lang="ar-SA" dirty="0">
                <a:solidFill>
                  <a:schemeClr val="tx1"/>
                </a:solidFill>
                <a:ea typeface="Times New Roman"/>
                <a:cs typeface="Traditional Arabic"/>
              </a:rPr>
              <a:t> تسترجع وتعتبر غير مبررة.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b="1" dirty="0">
                <a:solidFill>
                  <a:schemeClr val="tx1"/>
                </a:solidFill>
                <a:ea typeface="Times New Roman"/>
                <a:cs typeface="Traditional Arabic"/>
              </a:rPr>
              <a:t>الغرامات: </a:t>
            </a:r>
            <a:r>
              <a:rPr lang="ar-SA" dirty="0">
                <a:solidFill>
                  <a:schemeClr val="tx1"/>
                </a:solidFill>
                <a:ea typeface="Times New Roman"/>
                <a:cs typeface="Traditional Arabic"/>
              </a:rPr>
              <a:t>وتعتبر تكاليف غير مبررة جبائيا كونها عقوبات ردعية وعليه يتم استرجاعها. </a:t>
            </a:r>
            <a:endParaRPr lang="ar-DZ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13857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SA" b="1" dirty="0">
                <a:solidFill>
                  <a:schemeClr val="tx1"/>
                </a:solidFill>
                <a:ea typeface="Times New Roman"/>
                <a:cs typeface="Traditional Arabic"/>
              </a:rPr>
              <a:t>ثانيا: التخفيضات (المصاريف القابلة للخصم): </a:t>
            </a:r>
            <a:r>
              <a:rPr lang="ar-SA" dirty="0">
                <a:solidFill>
                  <a:schemeClr val="tx1"/>
                </a:solidFill>
                <a:ea typeface="Times New Roman"/>
                <a:cs typeface="Traditional Arabic"/>
              </a:rPr>
              <a:t>وهي التكاليف غير المقبولة محاسبيا ولكن مقبولة جبائيا، وتتمثل في: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</a:pPr>
            <a:r>
              <a:rPr lang="ar-SA" dirty="0">
                <a:solidFill>
                  <a:schemeClr val="tx1"/>
                </a:solidFill>
                <a:ea typeface="Times New Roman"/>
                <a:cs typeface="Traditional Arabic"/>
              </a:rPr>
              <a:t>الخسائر المرحلة </a:t>
            </a:r>
            <a:r>
              <a:rPr lang="ar-SA" b="1" dirty="0">
                <a:solidFill>
                  <a:schemeClr val="tx1"/>
                </a:solidFill>
                <a:ea typeface="Times New Roman"/>
                <a:cs typeface="Traditional Arabic"/>
              </a:rPr>
              <a:t>لأربعة 04</a:t>
            </a:r>
            <a:r>
              <a:rPr lang="ar-SA" dirty="0">
                <a:solidFill>
                  <a:schemeClr val="tx1"/>
                </a:solidFill>
                <a:ea typeface="Times New Roman"/>
                <a:cs typeface="Traditional Arabic"/>
              </a:rPr>
              <a:t> سنوات السابقة.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</a:pPr>
            <a:r>
              <a:rPr lang="ar-SA" dirty="0">
                <a:solidFill>
                  <a:schemeClr val="tx1"/>
                </a:solidFill>
                <a:ea typeface="Times New Roman"/>
                <a:cs typeface="Traditional Arabic"/>
              </a:rPr>
              <a:t>الجزء غير الخاضع للضريبة من فائض القيمة الناتجة عن التنازل على الاستثمارات المهنية والمحدد حسب مدة الاحتفاظ، حيث نميز بين: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ü"/>
            </a:pPr>
            <a:r>
              <a:rPr lang="ar-SA" b="1" dirty="0">
                <a:solidFill>
                  <a:schemeClr val="tx1"/>
                </a:solidFill>
                <a:ea typeface="Times New Roman"/>
                <a:cs typeface="Traditional Arabic"/>
              </a:rPr>
              <a:t>فائض القيمة قصير المدى: </a:t>
            </a:r>
            <a:r>
              <a:rPr lang="ar-SA" dirty="0">
                <a:solidFill>
                  <a:schemeClr val="tx1"/>
                </a:solidFill>
                <a:ea typeface="Times New Roman"/>
                <a:cs typeface="Traditional Arabic"/>
              </a:rPr>
              <a:t>ينتج عن التنازل عن عناصر مكتسبة منذ </a:t>
            </a:r>
            <a:r>
              <a:rPr lang="ar-SA" b="1" dirty="0">
                <a:solidFill>
                  <a:schemeClr val="tx1"/>
                </a:solidFill>
                <a:ea typeface="Times New Roman"/>
                <a:cs typeface="Traditional Arabic"/>
              </a:rPr>
              <a:t>03 </a:t>
            </a:r>
            <a:r>
              <a:rPr lang="ar-SA" dirty="0">
                <a:solidFill>
                  <a:schemeClr val="tx1"/>
                </a:solidFill>
                <a:ea typeface="Times New Roman"/>
                <a:cs typeface="Traditional Arabic"/>
              </a:rPr>
              <a:t>سنوات أو أقل وتخفض بنسبة </a:t>
            </a:r>
            <a:r>
              <a:rPr lang="ar-SA" b="1" dirty="0">
                <a:solidFill>
                  <a:schemeClr val="tx1"/>
                </a:solidFill>
                <a:ea typeface="Times New Roman"/>
                <a:cs typeface="Traditional Arabic"/>
              </a:rPr>
              <a:t>30</a:t>
            </a:r>
            <a:r>
              <a:rPr lang="fr-FR" b="1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%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ويبقى الخاضع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 70</a:t>
            </a:r>
            <a:r>
              <a:rPr lang="fr-FR" b="1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%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.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ü"/>
            </a:pP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فائض القيمة طويل المدى: </a:t>
            </a:r>
            <a:r>
              <a:rPr lang="ar-SA" dirty="0">
                <a:solidFill>
                  <a:schemeClr val="tx1"/>
                </a:solidFill>
                <a:ea typeface="Times New Roman"/>
                <a:cs typeface="Traditional Arabic"/>
              </a:rPr>
              <a:t>ينتج عن التنازل عن عناصر مكتسبة منذ أكثر من </a:t>
            </a:r>
            <a:r>
              <a:rPr lang="ar-SA" b="1" dirty="0">
                <a:solidFill>
                  <a:schemeClr val="tx1"/>
                </a:solidFill>
                <a:ea typeface="Times New Roman"/>
                <a:cs typeface="Traditional Arabic"/>
              </a:rPr>
              <a:t>03 </a:t>
            </a:r>
            <a:r>
              <a:rPr lang="ar-SA" dirty="0">
                <a:solidFill>
                  <a:schemeClr val="tx1"/>
                </a:solidFill>
                <a:ea typeface="Times New Roman"/>
                <a:cs typeface="Traditional Arabic"/>
              </a:rPr>
              <a:t>سنوات وتخفض بنسبة </a:t>
            </a:r>
            <a:r>
              <a:rPr lang="ar-SA" b="1" dirty="0">
                <a:solidFill>
                  <a:schemeClr val="tx1"/>
                </a:solidFill>
                <a:ea typeface="Times New Roman"/>
                <a:cs typeface="Traditional Arabic"/>
              </a:rPr>
              <a:t>65</a:t>
            </a:r>
            <a:r>
              <a:rPr lang="fr-FR" b="1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% </a:t>
            </a:r>
            <a:r>
              <a:rPr lang="ar-DZ" dirty="0">
                <a:solidFill>
                  <a:schemeClr val="tx1"/>
                </a:solidFill>
                <a:ea typeface="Times New Roman"/>
                <a:cs typeface="Traditional Arabic"/>
              </a:rPr>
              <a:t>ويبقى الخاضع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 35</a:t>
            </a:r>
            <a:r>
              <a:rPr lang="fr-FR" b="1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%</a:t>
            </a:r>
            <a:r>
              <a:rPr lang="ar-DZ" b="1" dirty="0">
                <a:solidFill>
                  <a:schemeClr val="tx1"/>
                </a:solidFill>
                <a:ea typeface="Times New Roman"/>
                <a:cs typeface="Traditional Arabic"/>
              </a:rPr>
              <a:t>.</a:t>
            </a:r>
            <a:endParaRPr lang="fr-FR" sz="2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ctr" rtl="1">
              <a:buNone/>
            </a:pPr>
            <a:endParaRPr lang="ar-DZ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13857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SA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مثال: </a:t>
            </a:r>
            <a:r>
              <a:rPr lang="ar-SA" sz="2400" dirty="0">
                <a:solidFill>
                  <a:schemeClr val="tx1"/>
                </a:solidFill>
                <a:ea typeface="Times New Roman"/>
                <a:cs typeface="Traditional Arabic"/>
              </a:rPr>
              <a:t>قامت شركة أسهم بالتنازل عن آلة بـ 7.000.000دج في 10/01/2016 كانت قد اشترتها في 01/01/2012 بـ 5.000.000دج حيث معدل </a:t>
            </a:r>
            <a:r>
              <a:rPr lang="ar-SA" sz="2400" dirty="0" err="1">
                <a:solidFill>
                  <a:schemeClr val="tx1"/>
                </a:solidFill>
                <a:ea typeface="Times New Roman"/>
                <a:cs typeface="Traditional Arabic"/>
              </a:rPr>
              <a:t>الاهتلاك</a:t>
            </a:r>
            <a:r>
              <a:rPr lang="ar-SA" sz="2400" dirty="0">
                <a:solidFill>
                  <a:schemeClr val="tx1"/>
                </a:solidFill>
                <a:ea typeface="Times New Roman"/>
                <a:cs typeface="Traditional Arabic"/>
              </a:rPr>
              <a:t> 10</a:t>
            </a:r>
            <a:r>
              <a:rPr lang="fr-FR" sz="2400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%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.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المطلوب: 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حساب فائض قيمة التنازل غير الخاضع للضريبة.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الحل: 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فائض التنازل = ثمن التنازل – القيمة المحاسبية الصافية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مجموع الأقساط المتراكمة = (5.000.000 * 0.1) 4 سنوات = </a:t>
            </a: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2.000.000دج.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القيمة المحاسبية الصافية = 5.000.000 – 2.000.000 = </a:t>
            </a: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3.000.000دج.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فائض قيمة التنازل= 7.000.000 – 3.000.000 = </a:t>
            </a: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4.000.000دج.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فائض قيمة التنازل غير الخاضع للضريبة: 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بما أنه مدة الاحتفاظ هي 04 سنوات فإن نسبة التخفيض تساوي 65</a:t>
            </a:r>
            <a:r>
              <a:rPr lang="fr-FR" sz="2400" dirty="0">
                <a:solidFill>
                  <a:schemeClr val="tx1"/>
                </a:solidFill>
                <a:latin typeface="Traditional Arabic"/>
                <a:ea typeface="Times New Roman"/>
                <a:cs typeface="Arial"/>
              </a:rPr>
              <a:t>%</a:t>
            </a:r>
            <a:endParaRPr lang="fr-FR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0" indent="0" algn="r" rtl="1">
              <a:buNone/>
            </a:pP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= 4.000.000 * 0.65 = </a:t>
            </a:r>
            <a:r>
              <a:rPr lang="ar-DZ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2.600.000دج.</a:t>
            </a:r>
            <a:endParaRPr lang="ar-DZ" sz="24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570385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SA" sz="4000" b="1" dirty="0">
                <a:latin typeface="Traditional Arabic" pitchFamily="18" charset="-78"/>
                <a:ea typeface="Calibri"/>
                <a:cs typeface="Traditional Arabic" pitchFamily="18" charset="-78"/>
              </a:rPr>
              <a:t>حساب الضريبة و معدلاتها</a:t>
            </a:r>
            <a:r>
              <a:rPr lang="ar-SA" sz="4000" dirty="0">
                <a:latin typeface="Traditional Arabic" pitchFamily="18" charset="-78"/>
                <a:ea typeface="Calibri"/>
                <a:cs typeface="Traditional Arabic" pitchFamily="18" charset="-78"/>
              </a:rPr>
              <a:t>: تحسب الضريبة على أرباح الشركات من خلال تطبيق العلاقة التالية:</a:t>
            </a:r>
            <a:endParaRPr lang="fr-FR" sz="40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marL="0" indent="0" algn="ctr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4000" b="1" dirty="0">
                <a:latin typeface="Traditional Arabic" pitchFamily="18" charset="-78"/>
                <a:ea typeface="Calibri"/>
                <a:cs typeface="Traditional Arabic" pitchFamily="18" charset="-78"/>
              </a:rPr>
              <a:t>IBS</a:t>
            </a:r>
            <a:r>
              <a:rPr lang="ar-DZ" sz="4000" b="1" dirty="0">
                <a:latin typeface="Traditional Arabic" pitchFamily="18" charset="-78"/>
                <a:ea typeface="Calibri"/>
                <a:cs typeface="Traditional Arabic" pitchFamily="18" charset="-78"/>
              </a:rPr>
              <a:t>= الربح الجبائي * معدل الضريبة</a:t>
            </a:r>
            <a:endParaRPr lang="fr-FR" sz="40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SA" sz="4000" dirty="0">
                <a:latin typeface="Traditional Arabic" pitchFamily="18" charset="-78"/>
                <a:ea typeface="Calibri"/>
                <a:cs typeface="Traditional Arabic" pitchFamily="18" charset="-78"/>
              </a:rPr>
              <a:t>ويحدد معدل الضريبة على أرباح الشركات كما يأتي:</a:t>
            </a:r>
            <a:endParaRPr lang="fr-FR" sz="40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Ø"/>
            </a:pPr>
            <a:r>
              <a:rPr lang="fr-FR" sz="4000" dirty="0">
                <a:latin typeface="Traditional Arabic" pitchFamily="18" charset="-78"/>
                <a:ea typeface="Calibri"/>
                <a:cs typeface="Traditional Arabic" pitchFamily="18" charset="-78"/>
              </a:rPr>
              <a:t>%19  </a:t>
            </a:r>
            <a:r>
              <a:rPr lang="ar-SA" sz="4000" dirty="0">
                <a:latin typeface="Traditional Arabic" pitchFamily="18" charset="-78"/>
                <a:ea typeface="Calibri"/>
                <a:cs typeface="Traditional Arabic" pitchFamily="18" charset="-78"/>
              </a:rPr>
              <a:t>بالنسبة لأنشطة إنتاج السلع.</a:t>
            </a:r>
            <a:endParaRPr lang="fr-FR" sz="40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Ø"/>
            </a:pPr>
            <a:r>
              <a:rPr lang="ar-SA" sz="4000" dirty="0">
                <a:latin typeface="Traditional Arabic" pitchFamily="18" charset="-78"/>
                <a:ea typeface="Calibri"/>
                <a:cs typeface="Traditional Arabic" pitchFamily="18" charset="-78"/>
              </a:rPr>
              <a:t>23</a:t>
            </a:r>
            <a:r>
              <a:rPr lang="fr-FR" sz="4000" dirty="0">
                <a:latin typeface="Traditional Arabic" pitchFamily="18" charset="-78"/>
                <a:ea typeface="Calibri"/>
                <a:cs typeface="Traditional Arabic" pitchFamily="18" charset="-78"/>
              </a:rPr>
              <a:t>%</a:t>
            </a:r>
            <a:r>
              <a:rPr lang="ar-SA" sz="4000" dirty="0">
                <a:latin typeface="Traditional Arabic" pitchFamily="18" charset="-78"/>
                <a:ea typeface="Calibri"/>
                <a:cs typeface="Traditional Arabic" pitchFamily="18" charset="-78"/>
              </a:rPr>
              <a:t> بالنسبة لأنشطة البناء والأشغال العمومية والري.</a:t>
            </a:r>
            <a:endParaRPr lang="fr-FR" sz="40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Ø"/>
            </a:pPr>
            <a:r>
              <a:rPr lang="ar-DZ" sz="4000" dirty="0">
                <a:latin typeface="Traditional Arabic" pitchFamily="18" charset="-78"/>
                <a:ea typeface="Calibri"/>
                <a:cs typeface="Traditional Arabic" pitchFamily="18" charset="-78"/>
              </a:rPr>
              <a:t>26</a:t>
            </a:r>
            <a:r>
              <a:rPr lang="fr-FR" sz="4000" dirty="0">
                <a:latin typeface="Traditional Arabic" pitchFamily="18" charset="-78"/>
                <a:ea typeface="Calibri"/>
                <a:cs typeface="Traditional Arabic" pitchFamily="18" charset="-78"/>
              </a:rPr>
              <a:t>% </a:t>
            </a:r>
            <a:r>
              <a:rPr lang="ar-SA" sz="4000" dirty="0">
                <a:latin typeface="Traditional Arabic" pitchFamily="18" charset="-78"/>
                <a:ea typeface="Calibri"/>
                <a:cs typeface="Traditional Arabic" pitchFamily="18" charset="-78"/>
              </a:rPr>
              <a:t>بالنسبة للأنشطة الأخرى.</a:t>
            </a:r>
            <a:endParaRPr lang="fr-FR" sz="40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endParaRPr lang="fr-FR" sz="4000" dirty="0">
              <a:latin typeface="Traditional Arabic" pitchFamily="18" charset="-78"/>
              <a:ea typeface="Calibri"/>
              <a:cs typeface="Traditional Arabic" pitchFamily="18" charset="-78"/>
            </a:endParaRPr>
          </a:p>
          <a:p>
            <a:pPr algn="ctr" rtl="1">
              <a:buNone/>
            </a:pPr>
            <a:endParaRPr lang="ar-DZ" sz="40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516962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ar-SA" sz="2400" b="1" dirty="0">
                <a:solidFill>
                  <a:schemeClr val="tx1"/>
                </a:solidFill>
                <a:ea typeface="Times New Roman"/>
                <a:cs typeface="Traditional Arabic"/>
              </a:rPr>
              <a:t>تسديد الضريبة: 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تسدد من خلال نظام التسبيقات وفق الجدول التالي:</a:t>
            </a:r>
          </a:p>
          <a:p>
            <a:pPr algn="just" rtl="1">
              <a:buNone/>
            </a:pPr>
            <a:endParaRPr lang="ar-DZ" sz="2400" dirty="0">
              <a:solidFill>
                <a:schemeClr val="tx1"/>
              </a:solidFill>
              <a:ea typeface="Times New Roman"/>
              <a:cs typeface="Traditional Arabic"/>
            </a:endParaRPr>
          </a:p>
          <a:p>
            <a:pPr algn="just" rtl="1">
              <a:buNone/>
            </a:pPr>
            <a:endParaRPr lang="ar-DZ" sz="2400" dirty="0">
              <a:solidFill>
                <a:schemeClr val="tx1"/>
              </a:solidFill>
              <a:ea typeface="Times New Roman"/>
              <a:cs typeface="Traditional Arabic"/>
            </a:endParaRPr>
          </a:p>
          <a:p>
            <a:pPr algn="just" rtl="1">
              <a:buNone/>
            </a:pPr>
            <a:endParaRPr lang="ar-DZ" sz="2400" dirty="0">
              <a:solidFill>
                <a:schemeClr val="tx1"/>
              </a:solidFill>
              <a:ea typeface="Times New Roman"/>
              <a:cs typeface="Traditional Arabic"/>
            </a:endParaRPr>
          </a:p>
          <a:p>
            <a:pPr algn="just" rtl="1">
              <a:buNone/>
            </a:pPr>
            <a:endParaRPr lang="ar-DZ" sz="2400" dirty="0">
              <a:solidFill>
                <a:schemeClr val="tx1"/>
              </a:solidFill>
              <a:ea typeface="Times New Roman"/>
              <a:cs typeface="Traditional Arabic"/>
            </a:endParaRPr>
          </a:p>
          <a:p>
            <a:pPr algn="just" rtl="1">
              <a:buNone/>
            </a:pPr>
            <a:endParaRPr lang="ar-DZ" sz="2400" dirty="0">
              <a:solidFill>
                <a:schemeClr val="tx1"/>
              </a:solidFill>
              <a:ea typeface="Times New Roman"/>
              <a:cs typeface="Traditional Arabic"/>
            </a:endParaRPr>
          </a:p>
          <a:p>
            <a:pPr algn="just" rtl="1">
              <a:buNone/>
            </a:pP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يتم تأدية و تسديد هذه التسبيقات الثلاث في السنة التي تلي السنة التي يتم فيها تحقيق الأرباح المعتمدة كأساس لحساب الضريبة، أما رصيد التصفية فإنه يصرح به و يسدد في اليوم الذي تقوم الشركة بتقديم التصريح السنوي </a:t>
            </a:r>
            <a:r>
              <a:rPr lang="fr-FR" sz="2400" dirty="0">
                <a:solidFill>
                  <a:schemeClr val="tx1"/>
                </a:solidFill>
                <a:latin typeface="Traditional Arabic"/>
                <a:ea typeface="Times New Roman"/>
              </a:rPr>
              <a:t>G4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. يكون بين 31 مارس و15 </a:t>
            </a:r>
            <a:r>
              <a:rPr lang="ar-DZ" sz="2400" dirty="0" err="1">
                <a:solidFill>
                  <a:schemeClr val="tx1"/>
                </a:solidFill>
                <a:ea typeface="Times New Roman"/>
                <a:cs typeface="Traditional Arabic"/>
              </a:rPr>
              <a:t>أفريل</a:t>
            </a:r>
            <a:r>
              <a:rPr lang="ar-DZ" sz="2400" dirty="0">
                <a:solidFill>
                  <a:schemeClr val="tx1"/>
                </a:solidFill>
                <a:ea typeface="Times New Roman"/>
                <a:cs typeface="Traditional Arabic"/>
              </a:rPr>
              <a:t> من السنة الموالية لسنة تحقيق الأرباح</a:t>
            </a:r>
            <a:r>
              <a:rPr lang="fr-FR" sz="2400" dirty="0">
                <a:solidFill>
                  <a:schemeClr val="tx1"/>
                </a:solidFill>
                <a:latin typeface="Traditional Arabic"/>
                <a:ea typeface="Times New Roman"/>
              </a:rPr>
              <a:t>.</a:t>
            </a:r>
            <a:endParaRPr lang="ar-DZ" sz="2400" dirty="0">
              <a:solidFill>
                <a:schemeClr val="tx1"/>
              </a:solidFill>
              <a:latin typeface="Traditional Arabic"/>
              <a:ea typeface="Times New Roman"/>
            </a:endParaRPr>
          </a:p>
          <a:p>
            <a:pPr marL="0" lvl="0" indent="0" algn="just" rtl="1">
              <a:lnSpc>
                <a:spcPct val="115000"/>
              </a:lnSpc>
              <a:buNone/>
              <a:tabLst>
                <a:tab pos="359410" algn="r"/>
                <a:tab pos="449580" algn="r"/>
              </a:tabLst>
            </a:pPr>
            <a:r>
              <a:rPr lang="ar-DZ" sz="2400" b="1" dirty="0">
                <a:solidFill>
                  <a:prstClr val="white"/>
                </a:solidFill>
                <a:ea typeface="Times New Roman"/>
                <a:cs typeface="Traditional Arabic"/>
              </a:rPr>
              <a:t>ملاحظة: </a:t>
            </a:r>
            <a:r>
              <a:rPr lang="ar-DZ" sz="2400" dirty="0">
                <a:solidFill>
                  <a:prstClr val="white"/>
                </a:solidFill>
                <a:ea typeface="Times New Roman"/>
                <a:cs typeface="Traditional Arabic"/>
              </a:rPr>
              <a:t>فيما يخص المؤسسات الحديثة النشأة يساوي كل تسبيق نسبة 30</a:t>
            </a:r>
            <a:r>
              <a:rPr lang="fr-FR" sz="2400" dirty="0">
                <a:solidFill>
                  <a:prstClr val="white"/>
                </a:solidFill>
                <a:latin typeface="Traditional Arabic"/>
                <a:ea typeface="Times New Roman"/>
                <a:cs typeface="Arial"/>
              </a:rPr>
              <a:t>% </a:t>
            </a:r>
            <a:r>
              <a:rPr lang="ar-DZ" sz="2400" dirty="0">
                <a:solidFill>
                  <a:prstClr val="white"/>
                </a:solidFill>
                <a:ea typeface="Times New Roman"/>
                <a:cs typeface="Traditional Arabic"/>
              </a:rPr>
              <a:t>من الضريبة التي تحسب على أساس ايراد 5</a:t>
            </a:r>
            <a:r>
              <a:rPr lang="fr-FR" sz="2400" dirty="0">
                <a:solidFill>
                  <a:prstClr val="white"/>
                </a:solidFill>
                <a:latin typeface="Traditional Arabic"/>
                <a:ea typeface="Times New Roman"/>
                <a:cs typeface="Arial"/>
              </a:rPr>
              <a:t>%</a:t>
            </a:r>
            <a:r>
              <a:rPr lang="ar-DZ" sz="2400" dirty="0">
                <a:solidFill>
                  <a:prstClr val="white"/>
                </a:solidFill>
                <a:ea typeface="Times New Roman"/>
                <a:cs typeface="Traditional Arabic"/>
              </a:rPr>
              <a:t> من رأسمال الشركة (رأسمال اجتماعي).</a:t>
            </a:r>
            <a:endParaRPr lang="fr-FR" sz="2400" dirty="0">
              <a:solidFill>
                <a:prstClr val="white"/>
              </a:solidFill>
              <a:ea typeface="Calibri"/>
              <a:cs typeface="Arial"/>
            </a:endParaRPr>
          </a:p>
          <a:p>
            <a:pPr algn="just" rtl="1">
              <a:buNone/>
            </a:pPr>
            <a:endParaRPr lang="ar-DZ" sz="2400" dirty="0">
              <a:solidFill>
                <a:schemeClr val="tx1"/>
              </a:solidFill>
              <a:latin typeface="Traditional Arabic"/>
              <a:ea typeface="Times New Roman"/>
            </a:endParaRPr>
          </a:p>
          <a:p>
            <a:pPr algn="just" rtl="1">
              <a:buNone/>
            </a:pPr>
            <a:endParaRPr lang="ar-DZ" sz="2400" dirty="0">
              <a:solidFill>
                <a:schemeClr val="tx1"/>
              </a:solidFill>
              <a:ea typeface="Times New Roman"/>
              <a:cs typeface="Traditional Arabic"/>
            </a:endParaRPr>
          </a:p>
          <a:p>
            <a:pPr algn="just" rtl="1">
              <a:buNone/>
            </a:pPr>
            <a:endParaRPr lang="ar-DZ" sz="24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971979"/>
              </p:ext>
            </p:extLst>
          </p:nvPr>
        </p:nvGraphicFramePr>
        <p:xfrm>
          <a:off x="971600" y="562429"/>
          <a:ext cx="7416824" cy="181276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08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7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1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التسبيق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قيمة التسبيق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أجال الدفع</a:t>
                      </a:r>
                      <a:endParaRPr lang="fr-FR" sz="240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1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التسبيق الأول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IBS</a:t>
                      </a:r>
                      <a:r>
                        <a:rPr lang="fr-FR" sz="2400" baseline="-250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N-1 </a:t>
                      </a:r>
                      <a:r>
                        <a:rPr lang="fr-FR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* 30%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20/02 </a:t>
                      </a:r>
                      <a:r>
                        <a:rPr lang="fr-FR" sz="240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-</a:t>
                      </a:r>
                      <a:r>
                        <a:rPr lang="ar-DZ" sz="240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 20/03 </a:t>
                      </a:r>
                      <a:r>
                        <a:rPr lang="fr-FR" sz="240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N </a:t>
                      </a:r>
                      <a:endParaRPr lang="fr-FR" sz="240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1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التسبيق الثاني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IBS</a:t>
                      </a:r>
                      <a:r>
                        <a:rPr lang="fr-FR" sz="2400" baseline="-250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N-1 </a:t>
                      </a:r>
                      <a:r>
                        <a:rPr lang="fr-FR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* 30%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20/05 – 20/06 </a:t>
                      </a:r>
                      <a:r>
                        <a:rPr lang="fr-FR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N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1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التسبيق الثالث</a:t>
                      </a:r>
                      <a:endParaRPr lang="fr-FR" sz="240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IBS</a:t>
                      </a:r>
                      <a:r>
                        <a:rPr lang="fr-FR" sz="2400" baseline="-250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N-1 </a:t>
                      </a:r>
                      <a:r>
                        <a:rPr lang="fr-FR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* 30%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20/10 – 20/11 </a:t>
                      </a:r>
                      <a:r>
                        <a:rPr lang="fr-FR" sz="2400" dirty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N</a:t>
                      </a:r>
                      <a:endParaRPr lang="fr-FR" sz="2400" dirty="0">
                        <a:effectLst/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6909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6698</TotalTime>
  <Words>1457</Words>
  <Application>Microsoft Office PowerPoint</Application>
  <PresentationFormat>Affichage à l'écran (4:3)</PresentationFormat>
  <Paragraphs>162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bensaada</dc:creator>
  <cp:lastModifiedBy>karima Bensaada</cp:lastModifiedBy>
  <cp:revision>128</cp:revision>
  <dcterms:created xsi:type="dcterms:W3CDTF">2015-11-23T09:21:53Z</dcterms:created>
  <dcterms:modified xsi:type="dcterms:W3CDTF">2021-02-24T17:57:40Z</dcterms:modified>
</cp:coreProperties>
</file>