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  <p:sldId id="266" r:id="rId17"/>
    <p:sldId id="267" r:id="rId18"/>
    <p:sldId id="273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DE01C-CBA6-44CA-B33E-ED3A0E27DDE9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612F-2EE9-4AE9-91D1-E0070B1CC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490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DE01C-CBA6-44CA-B33E-ED3A0E27DDE9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612F-2EE9-4AE9-91D1-E0070B1CC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918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DE01C-CBA6-44CA-B33E-ED3A0E27DDE9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612F-2EE9-4AE9-91D1-E0070B1CC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6204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DE01C-CBA6-44CA-B33E-ED3A0E27DDE9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612F-2EE9-4AE9-91D1-E0070B1CC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968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DE01C-CBA6-44CA-B33E-ED3A0E27DDE9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612F-2EE9-4AE9-91D1-E0070B1CC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4790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DE01C-CBA6-44CA-B33E-ED3A0E27DDE9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612F-2EE9-4AE9-91D1-E0070B1CC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922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DE01C-CBA6-44CA-B33E-ED3A0E27DDE9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612F-2EE9-4AE9-91D1-E0070B1CC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1066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DE01C-CBA6-44CA-B33E-ED3A0E27DDE9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612F-2EE9-4AE9-91D1-E0070B1CC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3453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DE01C-CBA6-44CA-B33E-ED3A0E27DDE9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612F-2EE9-4AE9-91D1-E0070B1CC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4281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DE01C-CBA6-44CA-B33E-ED3A0E27DDE9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612F-2EE9-4AE9-91D1-E0070B1CC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89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DE01C-CBA6-44CA-B33E-ED3A0E27DDE9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612F-2EE9-4AE9-91D1-E0070B1CC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419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DE01C-CBA6-44CA-B33E-ED3A0E27DDE9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B612F-2EE9-4AE9-91D1-E0070B1CC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903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venirhealth.org/software-spectrum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/>
              <a:t>برنامج الطيف الديموغرافي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Spectrum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1732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DZ" dirty="0" smtClean="0"/>
              <a:t>المعطيات الديموغرافية 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245" y="1690687"/>
            <a:ext cx="8007531" cy="4840741"/>
          </a:xfrm>
        </p:spPr>
      </p:pic>
    </p:spTree>
    <p:extLst>
      <p:ext uri="{BB962C8B-B14F-4D97-AF65-F5344CB8AC3E}">
        <p14:creationId xmlns:p14="http://schemas.microsoft.com/office/powerpoint/2010/main" val="2606414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503" y="1690688"/>
            <a:ext cx="7393577" cy="4762363"/>
          </a:xfrm>
        </p:spPr>
      </p:pic>
    </p:spTree>
    <p:extLst>
      <p:ext uri="{BB962C8B-B14F-4D97-AF65-F5344CB8AC3E}">
        <p14:creationId xmlns:p14="http://schemas.microsoft.com/office/powerpoint/2010/main" val="2989841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863" y="1690688"/>
            <a:ext cx="7746274" cy="4879929"/>
          </a:xfrm>
        </p:spPr>
      </p:pic>
    </p:spTree>
    <p:extLst>
      <p:ext uri="{BB962C8B-B14F-4D97-AF65-F5344CB8AC3E}">
        <p14:creationId xmlns:p14="http://schemas.microsoft.com/office/powerpoint/2010/main" val="1471809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177" y="1690688"/>
            <a:ext cx="8438606" cy="4697049"/>
          </a:xfrm>
        </p:spPr>
      </p:pic>
    </p:spTree>
    <p:extLst>
      <p:ext uri="{BB962C8B-B14F-4D97-AF65-F5344CB8AC3E}">
        <p14:creationId xmlns:p14="http://schemas.microsoft.com/office/powerpoint/2010/main" val="1048743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1234" y="1690688"/>
            <a:ext cx="8281852" cy="4892992"/>
          </a:xfrm>
        </p:spPr>
      </p:pic>
    </p:spTree>
    <p:extLst>
      <p:ext uri="{BB962C8B-B14F-4D97-AF65-F5344CB8AC3E}">
        <p14:creationId xmlns:p14="http://schemas.microsoft.com/office/powerpoint/2010/main" val="2176402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497" y="1690688"/>
            <a:ext cx="7955280" cy="4814615"/>
          </a:xfrm>
        </p:spPr>
      </p:pic>
    </p:spTree>
    <p:extLst>
      <p:ext uri="{BB962C8B-B14F-4D97-AF65-F5344CB8AC3E}">
        <p14:creationId xmlns:p14="http://schemas.microsoft.com/office/powerpoint/2010/main" val="1714448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تابع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DZ" dirty="0" smtClean="0"/>
              <a:t>ا</a:t>
            </a:r>
            <a:r>
              <a:rPr lang="ar-DZ" b="1" dirty="0" smtClean="0"/>
              <a:t>لنتائج</a:t>
            </a:r>
            <a:r>
              <a:rPr lang="ar-DZ" dirty="0" smtClean="0"/>
              <a:t> (</a:t>
            </a:r>
            <a:r>
              <a:rPr lang="fr-FR" dirty="0" err="1" smtClean="0"/>
              <a:t>Resultats</a:t>
            </a:r>
            <a:r>
              <a:rPr lang="ar-DZ" dirty="0" smtClean="0"/>
              <a:t>) : و بالضغط نحصل على</a:t>
            </a:r>
            <a:r>
              <a:rPr lang="fr-FR" dirty="0" smtClean="0"/>
              <a:t> </a:t>
            </a:r>
            <a:r>
              <a:rPr lang="ar-DZ" dirty="0" smtClean="0"/>
              <a:t> كل النتائج الخاصة بالسكان ، الخصوبة والوفيات و الاحداث الحيوية و النافذة الديموغرافية ,,,,,,</a:t>
            </a:r>
          </a:p>
          <a:p>
            <a:pPr marL="0" indent="0" algn="r" rtl="1">
              <a:buNone/>
            </a:pPr>
            <a:endParaRPr lang="ar-DZ" dirty="0"/>
          </a:p>
          <a:p>
            <a:pPr marL="0" indent="0" algn="r" rtl="1">
              <a:buNone/>
            </a:pPr>
            <a:endParaRPr lang="ar-DZ" dirty="0" smtClean="0"/>
          </a:p>
          <a:p>
            <a:pPr marL="0" indent="0" algn="r" rtl="1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5898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DZ" dirty="0" smtClean="0"/>
              <a:t>مثلا بالنسبة للسكان لدينا النافذة التالية 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497" y="1690688"/>
            <a:ext cx="7772400" cy="4840741"/>
          </a:xfrm>
        </p:spPr>
      </p:pic>
    </p:spTree>
    <p:extLst>
      <p:ext uri="{BB962C8B-B14F-4D97-AF65-F5344CB8AC3E}">
        <p14:creationId xmlns:p14="http://schemas.microsoft.com/office/powerpoint/2010/main" val="381211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بالضغط على الفئات العمرية للحصول على الهرم السكاني 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371" y="1690688"/>
            <a:ext cx="7824652" cy="4762363"/>
          </a:xfrm>
        </p:spPr>
      </p:pic>
    </p:spTree>
    <p:extLst>
      <p:ext uri="{BB962C8B-B14F-4D97-AF65-F5344CB8AC3E}">
        <p14:creationId xmlns:p14="http://schemas.microsoft.com/office/powerpoint/2010/main" val="2917896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تذكير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DZ" dirty="0"/>
              <a:t>هو برنامج حاسوبي يستخدم للقيام بالإسقاطات السكانية و يتكون من عدة برامج أهمها برنامج </a:t>
            </a:r>
            <a:r>
              <a:rPr lang="fr-FR" dirty="0" err="1"/>
              <a:t>Demproj</a:t>
            </a:r>
            <a:r>
              <a:rPr lang="fr-FR" dirty="0"/>
              <a:t>  </a:t>
            </a:r>
            <a:r>
              <a:rPr lang="ar-DZ" dirty="0"/>
              <a:t> حيث تعتمد على نتائجه باقي البرامج للقيان بمختلف الاسقاطات منها برنامج </a:t>
            </a:r>
            <a:r>
              <a:rPr lang="fr-FR" dirty="0"/>
              <a:t>RAPID  </a:t>
            </a:r>
            <a:r>
              <a:rPr lang="ar-DZ" dirty="0"/>
              <a:t>والذي يسمح بتحديد الاحتياجات المستقبلية للسكان.</a:t>
            </a:r>
            <a:endParaRPr lang="fr-FR" dirty="0"/>
          </a:p>
          <a:p>
            <a:pPr algn="just" rtl="1"/>
            <a:r>
              <a:rPr lang="ar-DZ" dirty="0"/>
              <a:t> و للقيام بعملية الاسقاطات، يجب فرض مجموعة من الفرضيات وفق سيناريوهات مختلفة لكل من الوفيات و الخصوبة </a:t>
            </a:r>
            <a:r>
              <a:rPr lang="ar-DZ" dirty="0" smtClean="0"/>
              <a:t>.</a:t>
            </a:r>
          </a:p>
          <a:p>
            <a:pPr algn="just" rtl="1"/>
            <a:r>
              <a:rPr lang="ar-DZ" dirty="0" smtClean="0"/>
              <a:t>يمكن تحميل البرنامج من الموقع التالي </a:t>
            </a:r>
            <a:endParaRPr lang="fr-FR" dirty="0" smtClean="0"/>
          </a:p>
          <a:p>
            <a:pPr marL="0" indent="0" algn="just" rtl="1">
              <a:buNone/>
            </a:pPr>
            <a:r>
              <a:rPr lang="fr-FR" dirty="0" smtClean="0">
                <a:hlinkClick r:id="rId2"/>
              </a:rPr>
              <a:t>https://www.avenirhealth.org/software-spectrum.php</a:t>
            </a:r>
            <a:endParaRPr lang="fr-FR" dirty="0" smtClean="0"/>
          </a:p>
          <a:p>
            <a:pPr marL="0" indent="0" algn="just" rtl="1">
              <a:buNone/>
            </a:pPr>
            <a:endParaRPr lang="fr-FR" dirty="0"/>
          </a:p>
          <a:p>
            <a:pPr marL="0" indent="0" algn="just" rtl="1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796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dirty="0" smtClean="0"/>
              <a:t>البيانات الضرورية للقيام بالإسقاطات بالبرنامج  </a:t>
            </a:r>
            <a:r>
              <a:rPr lang="fr-FR" dirty="0" err="1" smtClean="0"/>
              <a:t>Demproj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DZ" dirty="0" smtClean="0"/>
              <a:t>السكان : توزيع السكان حسب السن و الجنس لسنة الأساس بداية من الفئة العمرية 0-4 سنة إلى 80 سنة فأكثر</a:t>
            </a:r>
            <a:endParaRPr lang="fr-FR" dirty="0" smtClean="0"/>
          </a:p>
          <a:p>
            <a:pPr algn="just" rtl="1"/>
            <a:r>
              <a:rPr lang="ar-DZ" dirty="0" smtClean="0"/>
              <a:t>الخصوبة : ممثلة في المؤشر التركيبي للخصوبة </a:t>
            </a:r>
            <a:r>
              <a:rPr lang="fr-FR" dirty="0" smtClean="0"/>
              <a:t>ISF</a:t>
            </a:r>
          </a:p>
          <a:p>
            <a:pPr algn="just" rtl="1"/>
            <a:r>
              <a:rPr lang="ar-DZ" dirty="0" smtClean="0"/>
              <a:t>الوفيات : ممثلة في العمر المتوقع عند الولادة </a:t>
            </a:r>
            <a:r>
              <a:rPr lang="fr-FR" dirty="0" smtClean="0"/>
              <a:t>e0</a:t>
            </a:r>
            <a:r>
              <a:rPr lang="ar-DZ" dirty="0" smtClean="0"/>
              <a:t> و نماذج جداول الوفيات لمعدلات الوفيات حسب العمر</a:t>
            </a:r>
          </a:p>
          <a:p>
            <a:pPr algn="just" rtl="1"/>
            <a:r>
              <a:rPr lang="ar-DZ" dirty="0"/>
              <a:t> </a:t>
            </a:r>
            <a:r>
              <a:rPr lang="ar-DZ" dirty="0" smtClean="0"/>
              <a:t>الهجرة :معبر عنه بصافي الهجرة للذكور و الاناث</a:t>
            </a:r>
          </a:p>
          <a:p>
            <a:pPr algn="just" rtl="1"/>
            <a:r>
              <a:rPr lang="ar-DZ" dirty="0" smtClean="0"/>
              <a:t>نذكر أن البرنامج يحوي </a:t>
            </a:r>
            <a:r>
              <a:rPr lang="ar-DZ" dirty="0" err="1" smtClean="0"/>
              <a:t>معذيات</a:t>
            </a:r>
            <a:r>
              <a:rPr lang="ar-DZ" dirty="0" smtClean="0"/>
              <a:t> ديموغرافية  كاملة تستحدث باستمرار عن مجموعة كبيرة من الدول .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928411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/>
              <a:t>مثال تطبيقي لعملية اسقاط سكان الجزائر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DZ" dirty="0" smtClean="0"/>
              <a:t>2018-2038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8115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DZ" sz="4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نفتح البرنامج</a:t>
            </a:r>
            <a:r>
              <a:rPr lang="fr-FR" sz="4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(v5,761)</a:t>
            </a:r>
            <a:r>
              <a:rPr lang="ar-DZ" sz="4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فنحصل على النافذة التالية </a:t>
            </a:r>
            <a:r>
              <a:rPr lang="fr-FR" sz="4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fr-FR" sz="4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DZ" sz="4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 ننقر على اول مربع على اليسار : </a:t>
            </a:r>
            <a:r>
              <a:rPr lang="fr-FR" sz="4000" dirty="0" err="1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run</a:t>
            </a:r>
            <a:r>
              <a:rPr lang="fr-FR" sz="4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sz="4000" dirty="0" err="1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spectrum</a:t>
            </a:r>
            <a:r>
              <a:rPr lang="fr-FR" sz="4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endParaRPr lang="fr-FR" sz="4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1234" y="1825625"/>
            <a:ext cx="8908869" cy="4810306"/>
          </a:xfrm>
        </p:spPr>
      </p:pic>
    </p:spTree>
    <p:extLst>
      <p:ext uri="{BB962C8B-B14F-4D97-AF65-F5344CB8AC3E}">
        <p14:creationId xmlns:p14="http://schemas.microsoft.com/office/powerpoint/2010/main" val="1237696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لغة الاستخدام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DZ" dirty="0" smtClean="0"/>
              <a:t>يمكن تغيير لغة الاستخدام بالضغط على :</a:t>
            </a:r>
          </a:p>
          <a:p>
            <a:pPr marL="0" indent="0" algn="l">
              <a:buNone/>
            </a:pPr>
            <a:r>
              <a:rPr lang="fr-FR" dirty="0" smtClean="0"/>
              <a:t>File         Open         Options              Langues             OK</a:t>
            </a:r>
          </a:p>
          <a:p>
            <a:pPr marL="0" indent="0" algn="r" rtl="1">
              <a:buNone/>
            </a:pPr>
            <a:r>
              <a:rPr lang="ar-DZ" dirty="0" smtClean="0"/>
              <a:t>و يمكن اختيار أي لغة بما فيها العربية </a:t>
            </a: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1528354" y="2573383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3156857" y="2573383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5037908" y="2573383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7310845" y="2573383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2857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dirty="0" smtClean="0"/>
              <a:t>نعود للصفحة الرئيسية و ننقر على 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nouvelle</a:t>
            </a:r>
            <a:r>
              <a:rPr lang="fr-FR" dirty="0" smtClean="0"/>
              <a:t> </a:t>
            </a:r>
            <a:r>
              <a:rPr lang="fr-F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projection</a:t>
            </a:r>
            <a:r>
              <a:rPr lang="fr-FR" dirty="0" smtClean="0"/>
              <a:t> </a:t>
            </a:r>
            <a:r>
              <a:rPr lang="ar-DZ" dirty="0" smtClean="0"/>
              <a:t> فنحصل على النافذة التالية 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9" y="1690688"/>
            <a:ext cx="8739051" cy="4919117"/>
          </a:xfrm>
        </p:spPr>
      </p:pic>
    </p:spTree>
    <p:extLst>
      <p:ext uri="{BB962C8B-B14F-4D97-AF65-F5344CB8AC3E}">
        <p14:creationId xmlns:p14="http://schemas.microsoft.com/office/powerpoint/2010/main" val="948530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dirty="0" smtClean="0"/>
              <a:t>من خلال هذه النافذة نحدد ما يلي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نحدد اسم الملف بالضغط على </a:t>
            </a:r>
            <a:r>
              <a:rPr lang="fr-FR" sz="2400" dirty="0" smtClean="0"/>
              <a:t>nom de fichier de projection </a:t>
            </a:r>
            <a:r>
              <a:rPr lang="ar-DZ" sz="2400" dirty="0" smtClean="0"/>
              <a:t> </a:t>
            </a:r>
            <a:r>
              <a:rPr lang="ar-DZ" dirty="0" smtClean="0"/>
              <a:t>و ليكن مثلا : </a:t>
            </a:r>
            <a:r>
              <a:rPr lang="fr-FR" dirty="0" smtClean="0"/>
              <a:t>proj1</a:t>
            </a:r>
          </a:p>
          <a:p>
            <a:pPr algn="r" rtl="1"/>
            <a:r>
              <a:rPr lang="ar-DZ" dirty="0" smtClean="0"/>
              <a:t>نحدد سنة </a:t>
            </a:r>
            <a:r>
              <a:rPr lang="ar-DZ" dirty="0" err="1" smtClean="0"/>
              <a:t>البدأ</a:t>
            </a:r>
            <a:r>
              <a:rPr lang="fr-FR" dirty="0" smtClean="0"/>
              <a:t> </a:t>
            </a:r>
            <a:r>
              <a:rPr lang="ar-DZ" dirty="0" smtClean="0"/>
              <a:t>(</a:t>
            </a:r>
            <a:r>
              <a:rPr lang="fr-FR" sz="2400" dirty="0" smtClean="0"/>
              <a:t>première année</a:t>
            </a:r>
            <a:r>
              <a:rPr lang="ar-DZ" dirty="0" smtClean="0"/>
              <a:t>)و لتكن </a:t>
            </a:r>
            <a:r>
              <a:rPr lang="ar-DZ" sz="2400" dirty="0" smtClean="0"/>
              <a:t>2018</a:t>
            </a:r>
            <a:r>
              <a:rPr lang="ar-DZ" dirty="0" smtClean="0"/>
              <a:t> و سنة النهاية (</a:t>
            </a:r>
            <a:r>
              <a:rPr lang="fr-FR" sz="2400" dirty="0" smtClean="0"/>
              <a:t>année finale </a:t>
            </a:r>
            <a:r>
              <a:rPr lang="ar-DZ" dirty="0" smtClean="0"/>
              <a:t>) و لتكن </a:t>
            </a:r>
            <a:r>
              <a:rPr lang="ar-DZ" sz="2400" dirty="0" smtClean="0"/>
              <a:t>2038</a:t>
            </a:r>
          </a:p>
          <a:p>
            <a:pPr algn="r" rtl="1"/>
            <a:r>
              <a:rPr lang="ar-DZ" sz="2400" dirty="0" smtClean="0"/>
              <a:t>انقر في الأسفل على (</a:t>
            </a:r>
            <a:r>
              <a:rPr lang="fr-FR" sz="2400" dirty="0" smtClean="0"/>
              <a:t>données par défauts</a:t>
            </a:r>
            <a:r>
              <a:rPr lang="ar-DZ" sz="2400" dirty="0" smtClean="0"/>
              <a:t>) لتحديد الدولة  فتظهر قائمة من الدول مرتبة ابجديا ، نختار الجزائر (يجب الربط </a:t>
            </a:r>
            <a:r>
              <a:rPr lang="ar-DZ" sz="2400" dirty="0" err="1" smtClean="0"/>
              <a:t>بالانترنيت</a:t>
            </a:r>
            <a:r>
              <a:rPr lang="ar-DZ" sz="2400" dirty="0" smtClean="0"/>
              <a:t>)</a:t>
            </a:r>
            <a:endParaRPr lang="fr-FR" sz="2400" dirty="0" smtClean="0"/>
          </a:p>
          <a:p>
            <a:pPr algn="r" rtl="1"/>
            <a:r>
              <a:rPr lang="fr-FR" sz="2400" dirty="0" smtClean="0"/>
              <a:t>OK </a:t>
            </a:r>
            <a:endParaRPr lang="ar-DZ" sz="2400" dirty="0" smtClean="0"/>
          </a:p>
          <a:p>
            <a:pPr algn="r" rtl="1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099472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DZ" dirty="0" smtClean="0"/>
              <a:t> نعود إلى الصفحة الرئيسية </a:t>
            </a:r>
            <a:r>
              <a:rPr lang="ar-DZ" dirty="0" smtClean="0"/>
              <a:t>ننقر على </a:t>
            </a:r>
            <a:r>
              <a:rPr lang="fr-F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Modules</a:t>
            </a:r>
            <a:r>
              <a:rPr lang="fr-FR" dirty="0" smtClean="0"/>
              <a:t> </a:t>
            </a:r>
            <a:r>
              <a:rPr lang="ar-DZ" dirty="0" smtClean="0"/>
              <a:t> حيث تظهر  اسفلها فيظهر في الشريط ما يلي : </a:t>
            </a:r>
            <a:r>
              <a:rPr lang="fr-FR" dirty="0" smtClean="0"/>
              <a:t> </a:t>
            </a:r>
            <a:r>
              <a:rPr lang="fr-FR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Demproj</a:t>
            </a:r>
            <a:r>
              <a:rPr lang="fr-F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/>
              <a:t> 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ar-DZ" b="1" dirty="0" smtClean="0"/>
              <a:t>معالم</a:t>
            </a:r>
            <a:r>
              <a:rPr lang="ar-DZ" b="1" dirty="0" smtClean="0"/>
              <a:t> الاسقاط</a:t>
            </a:r>
            <a:r>
              <a:rPr lang="ar-DZ" dirty="0" smtClean="0"/>
              <a:t>  (</a:t>
            </a:r>
            <a:r>
              <a:rPr lang="fr-FR" dirty="0"/>
              <a:t>paramètres de projections</a:t>
            </a:r>
            <a:r>
              <a:rPr lang="ar-DZ" dirty="0" smtClean="0"/>
              <a:t>)، </a:t>
            </a:r>
            <a:r>
              <a:rPr lang="ar-DZ" b="1" dirty="0" smtClean="0"/>
              <a:t>معطيات ديموغرافية </a:t>
            </a:r>
            <a:r>
              <a:rPr lang="ar-DZ" dirty="0" smtClean="0"/>
              <a:t>(</a:t>
            </a:r>
            <a:r>
              <a:rPr lang="fr-FR" dirty="0"/>
              <a:t>données démographiques</a:t>
            </a:r>
            <a:r>
              <a:rPr lang="ar-DZ" dirty="0" smtClean="0"/>
              <a:t>) و </a:t>
            </a:r>
            <a:r>
              <a:rPr lang="ar-DZ" b="1" dirty="0" smtClean="0"/>
              <a:t>النتائج</a:t>
            </a:r>
            <a:r>
              <a:rPr lang="ar-DZ" dirty="0" smtClean="0"/>
              <a:t> (</a:t>
            </a:r>
            <a:r>
              <a:rPr lang="fr-FR" dirty="0" smtClean="0"/>
              <a:t>résultats</a:t>
            </a:r>
            <a:r>
              <a:rPr lang="ar-DZ" dirty="0" smtClean="0"/>
              <a:t>) </a:t>
            </a:r>
            <a:r>
              <a:rPr lang="ar-DZ" b="1" dirty="0" smtClean="0"/>
              <a:t> </a:t>
            </a:r>
          </a:p>
          <a:p>
            <a:pPr algn="r" rtl="1"/>
            <a:r>
              <a:rPr lang="ar-DZ" b="1" dirty="0" smtClean="0"/>
              <a:t>معالم الاسقاط  </a:t>
            </a:r>
            <a:r>
              <a:rPr lang="ar-DZ" dirty="0" smtClean="0"/>
              <a:t>(</a:t>
            </a:r>
            <a:r>
              <a:rPr lang="fr-FR" sz="2400" dirty="0" smtClean="0"/>
              <a:t>paramètres de projections</a:t>
            </a:r>
            <a:r>
              <a:rPr lang="ar-DZ" dirty="0" smtClean="0"/>
              <a:t>) و بالضغط عليها نلاحظ اسم الملف ، سنة و بدا الإسقاط (</a:t>
            </a:r>
            <a:r>
              <a:rPr lang="fr-FR" dirty="0" smtClean="0"/>
              <a:t>ok</a:t>
            </a:r>
            <a:r>
              <a:rPr lang="ar-DZ" dirty="0" smtClean="0"/>
              <a:t>) </a:t>
            </a:r>
            <a:endParaRPr lang="fr-FR" dirty="0"/>
          </a:p>
          <a:p>
            <a:pPr algn="r" rtl="1"/>
            <a:r>
              <a:rPr lang="ar-DZ" b="1" dirty="0" smtClean="0"/>
              <a:t>معطيات ديموغرافية </a:t>
            </a:r>
            <a:r>
              <a:rPr lang="ar-DZ" dirty="0" smtClean="0"/>
              <a:t>(</a:t>
            </a:r>
            <a:r>
              <a:rPr lang="fr-FR" sz="2400" dirty="0" smtClean="0"/>
              <a:t>données démographiques</a:t>
            </a:r>
            <a:r>
              <a:rPr lang="ar-DZ" dirty="0" smtClean="0"/>
              <a:t>) و فيها تظهر البيانات التالية :</a:t>
            </a:r>
          </a:p>
          <a:p>
            <a:pPr marL="0" indent="0" algn="r" rtl="1">
              <a:buNone/>
            </a:pPr>
            <a:r>
              <a:rPr lang="ar-DZ" dirty="0" smtClean="0"/>
              <a:t>-السكان حسب العمر و الجنس في سنة الأساس (</a:t>
            </a:r>
            <a:r>
              <a:rPr lang="fr-FR" dirty="0" smtClean="0"/>
              <a:t> (</a:t>
            </a:r>
            <a:r>
              <a:rPr lang="fr-FR" sz="2400" dirty="0" smtClean="0"/>
              <a:t>pop. Année de base</a:t>
            </a:r>
            <a:r>
              <a:rPr lang="ar-DZ" sz="2400" dirty="0" smtClean="0"/>
              <a:t>,</a:t>
            </a:r>
            <a:endParaRPr lang="fr-FR" sz="2400" dirty="0" smtClean="0"/>
          </a:p>
          <a:p>
            <a:pPr marL="0" indent="0" algn="r" rtl="1">
              <a:buNone/>
            </a:pPr>
            <a:r>
              <a:rPr lang="ar-DZ" dirty="0" smtClean="0"/>
              <a:t>-المؤشر التركيبي للخصوبة (</a:t>
            </a:r>
            <a:r>
              <a:rPr lang="fr-FR" dirty="0" smtClean="0"/>
              <a:t>ISF</a:t>
            </a:r>
            <a:r>
              <a:rPr lang="ar-DZ" dirty="0" smtClean="0"/>
              <a:t>)</a:t>
            </a:r>
          </a:p>
          <a:p>
            <a:pPr marL="0" indent="0" algn="r" rtl="1">
              <a:buNone/>
            </a:pPr>
            <a:r>
              <a:rPr lang="ar-DZ" dirty="0" smtClean="0"/>
              <a:t>معدل الذكورة عند الميلاد(</a:t>
            </a:r>
            <a:r>
              <a:rPr lang="fr-FR" sz="2400" dirty="0" smtClean="0"/>
              <a:t>taux de masculinité/</a:t>
            </a:r>
            <a:r>
              <a:rPr lang="fr-FR" sz="2400" dirty="0" err="1" smtClean="0"/>
              <a:t>naiss</a:t>
            </a:r>
            <a:r>
              <a:rPr lang="ar-DZ" dirty="0" smtClean="0"/>
              <a:t>)</a:t>
            </a:r>
          </a:p>
          <a:p>
            <a:pPr marL="0" indent="0" algn="r" rtl="1">
              <a:buNone/>
            </a:pPr>
            <a:r>
              <a:rPr lang="ar-DZ" dirty="0" smtClean="0"/>
              <a:t>نماذج جداول الوفيات ()</a:t>
            </a:r>
          </a:p>
          <a:p>
            <a:pPr marL="0" indent="0" algn="r" rtl="1">
              <a:buNone/>
            </a:pPr>
            <a:r>
              <a:rPr lang="ar-DZ" dirty="0" smtClean="0"/>
              <a:t>الهجرة الخارجية () </a:t>
            </a:r>
          </a:p>
          <a:p>
            <a:pPr marL="0" indent="0" algn="r" rtl="1">
              <a:buNone/>
            </a:pPr>
            <a:r>
              <a:rPr lang="ar-DZ" dirty="0" smtClean="0"/>
              <a:t>حيث تعطى هذه البيانات لكل السنوات بين 2018 و 2038  كما يمكن </a:t>
            </a:r>
            <a:r>
              <a:rPr lang="ar-DZ" dirty="0"/>
              <a:t>تغيير البيانات </a:t>
            </a:r>
            <a:r>
              <a:rPr lang="ar-DZ" dirty="0" smtClean="0"/>
              <a:t>يدويا حسب ما نريد</a:t>
            </a:r>
          </a:p>
          <a:p>
            <a:pPr marL="0" indent="0" algn="r" rtl="1">
              <a:buNone/>
            </a:pPr>
            <a:r>
              <a:rPr lang="ar-DZ" dirty="0" smtClean="0"/>
              <a:t>كما هو موضح في النافذة الموالية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74041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433</Words>
  <Application>Microsoft Office PowerPoint</Application>
  <PresentationFormat>Grand écran</PresentationFormat>
  <Paragraphs>43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Simplified Arabic</vt:lpstr>
      <vt:lpstr>Times New Roman</vt:lpstr>
      <vt:lpstr>Thème Office</vt:lpstr>
      <vt:lpstr>برنامج الطيف الديموغرافي </vt:lpstr>
      <vt:lpstr>تذكير </vt:lpstr>
      <vt:lpstr>البيانات الضرورية للقيام بالإسقاطات بالبرنامج  Demproj</vt:lpstr>
      <vt:lpstr>مثال تطبيقي لعملية اسقاط سكان الجزائر </vt:lpstr>
      <vt:lpstr>نفتح البرنامج(v5,761) فنحصل على النافذة التالية  و ننقر على اول مربع على اليسار : run spectrum </vt:lpstr>
      <vt:lpstr>لغة الاستخدام </vt:lpstr>
      <vt:lpstr>نعود للصفحة الرئيسية و ننقر على nouvelle projection  فنحصل على النافذة التالية </vt:lpstr>
      <vt:lpstr>من خلال هذه النافذة نحدد ما يلي :</vt:lpstr>
      <vt:lpstr> نعود إلى الصفحة الرئيسية ننقر على Modules  حيث تظهر  اسفلها فيظهر في الشريط ما يلي :  Demproj   </vt:lpstr>
      <vt:lpstr>المعطيات الديموغرافية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تابع</vt:lpstr>
      <vt:lpstr>مثلا بالنسبة للسكان لدينا النافذة التالية </vt:lpstr>
      <vt:lpstr>بالضغط على الفئات العمرية للحصول على الهرم السكاني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برنامج الطيف الديموغرافي </dc:title>
  <dc:creator>DELL_INS</dc:creator>
  <cp:lastModifiedBy>DELL_INS</cp:lastModifiedBy>
  <cp:revision>29</cp:revision>
  <dcterms:created xsi:type="dcterms:W3CDTF">2020-03-31T17:00:05Z</dcterms:created>
  <dcterms:modified xsi:type="dcterms:W3CDTF">2020-03-31T20:34:18Z</dcterms:modified>
</cp:coreProperties>
</file>