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C07A-D2B7-4DBD-B4FD-725D8CC70898}" type="datetimeFigureOut">
              <a:rPr lang="fr-FR" smtClean="0"/>
              <a:pPr/>
              <a:t>11/12/2020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1EDE-715C-416D-BD11-3B3F71F799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C07A-D2B7-4DBD-B4FD-725D8CC70898}" type="datetimeFigureOut">
              <a:rPr lang="fr-FR" smtClean="0"/>
              <a:pPr/>
              <a:t>11/12/2020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1EDE-715C-416D-BD11-3B3F71F799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C07A-D2B7-4DBD-B4FD-725D8CC70898}" type="datetimeFigureOut">
              <a:rPr lang="fr-FR" smtClean="0"/>
              <a:pPr/>
              <a:t>11/12/2020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1EDE-715C-416D-BD11-3B3F71F799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C07A-D2B7-4DBD-B4FD-725D8CC70898}" type="datetimeFigureOut">
              <a:rPr lang="fr-FR" smtClean="0"/>
              <a:pPr/>
              <a:t>11/12/2020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1EDE-715C-416D-BD11-3B3F71F799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C07A-D2B7-4DBD-B4FD-725D8CC70898}" type="datetimeFigureOut">
              <a:rPr lang="fr-FR" smtClean="0"/>
              <a:pPr/>
              <a:t>11/12/2020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1EDE-715C-416D-BD11-3B3F71F799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C07A-D2B7-4DBD-B4FD-725D8CC70898}" type="datetimeFigureOut">
              <a:rPr lang="fr-FR" smtClean="0"/>
              <a:pPr/>
              <a:t>11/12/2020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1EDE-715C-416D-BD11-3B3F71F799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C07A-D2B7-4DBD-B4FD-725D8CC70898}" type="datetimeFigureOut">
              <a:rPr lang="fr-FR" smtClean="0"/>
              <a:pPr/>
              <a:t>11/12/2020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1EDE-715C-416D-BD11-3B3F71F799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C07A-D2B7-4DBD-B4FD-725D8CC70898}" type="datetimeFigureOut">
              <a:rPr lang="fr-FR" smtClean="0"/>
              <a:pPr/>
              <a:t>11/12/2020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1EDE-715C-416D-BD11-3B3F71F799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C07A-D2B7-4DBD-B4FD-725D8CC70898}" type="datetimeFigureOut">
              <a:rPr lang="fr-FR" smtClean="0"/>
              <a:pPr/>
              <a:t>11/12/2020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1EDE-715C-416D-BD11-3B3F71F799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C07A-D2B7-4DBD-B4FD-725D8CC70898}" type="datetimeFigureOut">
              <a:rPr lang="fr-FR" smtClean="0"/>
              <a:pPr/>
              <a:t>11/12/2020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1EDE-715C-416D-BD11-3B3F71F799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C07A-D2B7-4DBD-B4FD-725D8CC70898}" type="datetimeFigureOut">
              <a:rPr lang="fr-FR" smtClean="0"/>
              <a:pPr/>
              <a:t>11/12/2020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DBB1EDE-715C-416D-BD11-3B3F71F7993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D2C07A-D2B7-4DBD-B4FD-725D8CC70898}" type="datetimeFigureOut">
              <a:rPr lang="fr-FR" smtClean="0"/>
              <a:pPr/>
              <a:t>11/12/2020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BB1EDE-715C-416D-BD11-3B3F71F79934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Syllabus design and </a:t>
            </a:r>
            <a:r>
              <a:rPr lang="fr-FR" dirty="0" err="1" smtClean="0"/>
              <a:t>Methodology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err="1" smtClean="0">
                <a:solidFill>
                  <a:srgbClr val="FF0000"/>
                </a:solidFill>
              </a:rPr>
              <a:t>Definitions</a:t>
            </a:r>
            <a:r>
              <a:rPr lang="fr-FR" dirty="0" smtClean="0">
                <a:solidFill>
                  <a:srgbClr val="FF0000"/>
                </a:solidFill>
              </a:rPr>
              <a:t> and </a:t>
            </a:r>
            <a:r>
              <a:rPr lang="fr-FR" dirty="0" err="1" smtClean="0">
                <a:solidFill>
                  <a:srgbClr val="FF0000"/>
                </a:solidFill>
              </a:rPr>
              <a:t>Examples</a:t>
            </a:r>
            <a:endParaRPr lang="fr-FR" dirty="0" smtClean="0">
              <a:solidFill>
                <a:srgbClr val="FF0000"/>
              </a:solidFill>
            </a:endParaRPr>
          </a:p>
          <a:p>
            <a:r>
              <a:rPr lang="fr-FR" dirty="0" smtClean="0">
                <a:solidFill>
                  <a:srgbClr val="FF0000"/>
                </a:solidFill>
              </a:rPr>
              <a:t>Pr </a:t>
            </a:r>
            <a:r>
              <a:rPr lang="fr-FR" dirty="0" err="1" smtClean="0">
                <a:solidFill>
                  <a:srgbClr val="FF0000"/>
                </a:solidFill>
              </a:rPr>
              <a:t>Djaileb.f</a:t>
            </a:r>
            <a:endParaRPr lang="fr-FR" dirty="0" smtClean="0">
              <a:solidFill>
                <a:srgbClr val="FF0000"/>
              </a:solidFill>
            </a:endParaRPr>
          </a:p>
          <a:p>
            <a:endParaRPr lang="fr-FR" dirty="0" smtClean="0">
              <a:solidFill>
                <a:srgbClr val="FF0000"/>
              </a:solidFill>
            </a:endParaRPr>
          </a:p>
          <a:p>
            <a:r>
              <a:rPr lang="fr-FR" dirty="0" smtClean="0">
                <a:solidFill>
                  <a:srgbClr val="FF0000"/>
                </a:solidFill>
              </a:rPr>
              <a:t> 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err="1" smtClean="0"/>
              <a:t>Criteria</a:t>
            </a:r>
            <a:r>
              <a:rPr lang="fr-FR" b="1" dirty="0" smtClean="0"/>
              <a:t> for </a:t>
            </a:r>
            <a:r>
              <a:rPr lang="fr-FR" b="1" dirty="0" err="1" smtClean="0"/>
              <a:t>Applying</a:t>
            </a:r>
            <a:r>
              <a:rPr lang="fr-FR" b="1" dirty="0" smtClean="0"/>
              <a:t> a Syllabus</a:t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fr-FR" b="1" dirty="0"/>
          </a:p>
          <a:p>
            <a:pPr>
              <a:lnSpc>
                <a:spcPct val="150000"/>
              </a:lnSpc>
            </a:pPr>
            <a:r>
              <a:rPr lang="en-US" dirty="0"/>
              <a:t>Some of the principles that can be applied in the organization of a syllabus are </a:t>
            </a:r>
            <a:r>
              <a:rPr lang="en-US" dirty="0" smtClean="0"/>
              <a:t>selection and </a:t>
            </a:r>
            <a:r>
              <a:rPr lang="en-US" dirty="0"/>
              <a:t>sequencing (grading). One of the main principles is subdivision, in the sense that </a:t>
            </a:r>
            <a:r>
              <a:rPr lang="en-US" dirty="0" smtClean="0"/>
              <a:t>the content </a:t>
            </a:r>
            <a:r>
              <a:rPr lang="en-US" dirty="0"/>
              <a:t>is subdivided and sequenced. This subdivision involves the division of </a:t>
            </a:r>
            <a:r>
              <a:rPr lang="en-US" dirty="0" smtClean="0"/>
              <a:t>the subject-matter </a:t>
            </a:r>
            <a:r>
              <a:rPr lang="en-US" dirty="0"/>
              <a:t>(structures, functions) into units (topics, situations and </a:t>
            </a:r>
            <a:r>
              <a:rPr lang="en-US" dirty="0" smtClean="0"/>
              <a:t>grammatical elements</a:t>
            </a:r>
            <a:r>
              <a:rPr lang="en-US" dirty="0"/>
              <a:t>). On the other hand; sequencing involves the development of the subject-matter.</a:t>
            </a:r>
          </a:p>
          <a:p>
            <a:pPr>
              <a:lnSpc>
                <a:spcPct val="150000"/>
              </a:lnSpc>
            </a:pPr>
            <a:r>
              <a:rPr lang="en-US" dirty="0"/>
              <a:t>It is important as designers to construct our plan according to the discipline; to </a:t>
            </a:r>
            <a:r>
              <a:rPr lang="en-US" dirty="0" smtClean="0"/>
              <a:t>the </a:t>
            </a:r>
            <a:r>
              <a:rPr lang="fr-FR" dirty="0" smtClean="0"/>
              <a:t>expectations of the </a:t>
            </a:r>
            <a:r>
              <a:rPr lang="fr-FR" dirty="0" err="1" smtClean="0"/>
              <a:t>subject</a:t>
            </a:r>
            <a:r>
              <a:rPr lang="fr-FR" dirty="0" smtClean="0"/>
              <a:t> </a:t>
            </a:r>
            <a:r>
              <a:rPr lang="fr-FR" dirty="0" err="1" smtClean="0"/>
              <a:t>matter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600" dirty="0"/>
              <a:t>Generally speaking, items of a syllabus should be ordered according to the </a:t>
            </a:r>
            <a:r>
              <a:rPr lang="en-US" sz="1600" dirty="0" smtClean="0"/>
              <a:t>following criteria</a:t>
            </a:r>
            <a:r>
              <a:rPr lang="en-US" sz="1600" dirty="0"/>
              <a:t>: simplicity, sequencing, frequency, utility and </a:t>
            </a:r>
            <a:r>
              <a:rPr lang="en-US" sz="1600" dirty="0" err="1"/>
              <a:t>teachability</a:t>
            </a:r>
            <a:r>
              <a:rPr lang="en-US" sz="1600" dirty="0"/>
              <a:t>. According to </a:t>
            </a:r>
            <a:r>
              <a:rPr lang="en-US" sz="1600" dirty="0" smtClean="0"/>
              <a:t>Harmer (2001:296</a:t>
            </a:r>
            <a:r>
              <a:rPr lang="en-US" sz="1600" dirty="0"/>
              <a:t>), a syllabus is based on the following principles:</a:t>
            </a:r>
          </a:p>
          <a:p>
            <a:pPr>
              <a:lnSpc>
                <a:spcPct val="150000"/>
              </a:lnSpc>
            </a:pPr>
            <a:r>
              <a:rPr lang="en-US" sz="1600" dirty="0"/>
              <a:t>*</a:t>
            </a:r>
            <a:r>
              <a:rPr lang="en-US" sz="1600" dirty="0" err="1"/>
              <a:t>Learnability</a:t>
            </a:r>
            <a:r>
              <a:rPr lang="en-US" sz="1600" dirty="0"/>
              <a:t>: to teach easier things first. We may start by teaching ‘is’ and ‘are’</a:t>
            </a:r>
          </a:p>
          <a:p>
            <a:pPr>
              <a:lnSpc>
                <a:spcPct val="150000"/>
              </a:lnSpc>
            </a:pPr>
            <a:r>
              <a:rPr lang="en-US" sz="1600" dirty="0"/>
              <a:t>*Frequency: to teach the most frequent items. For Harmer, the word see denotes </a:t>
            </a:r>
            <a:r>
              <a:rPr lang="en-US" sz="1600" dirty="0" smtClean="0"/>
              <a:t>vision first </a:t>
            </a:r>
            <a:r>
              <a:rPr lang="en-US" sz="1600" dirty="0"/>
              <a:t>for the non-natives; however, it denotes understanding for the natives.</a:t>
            </a:r>
          </a:p>
          <a:p>
            <a:pPr>
              <a:lnSpc>
                <a:spcPct val="150000"/>
              </a:lnSpc>
            </a:pPr>
            <a:r>
              <a:rPr lang="en-US" sz="1600" dirty="0"/>
              <a:t>*Coverage: there are some words that are more important than others (scope </a:t>
            </a:r>
            <a:r>
              <a:rPr lang="en-US" sz="1600" dirty="0" smtClean="0"/>
              <a:t>of use</a:t>
            </a:r>
            <a:r>
              <a:rPr lang="en-US" sz="1600" dirty="0"/>
              <a:t>).Teachers must decide which items should be introduced first, the case of ‘going’.</a:t>
            </a:r>
          </a:p>
          <a:p>
            <a:pPr>
              <a:lnSpc>
                <a:spcPct val="150000"/>
              </a:lnSpc>
            </a:pPr>
            <a:r>
              <a:rPr lang="en-US" sz="1600" dirty="0"/>
              <a:t>*Usefulness: to teach the most useful words; for instance, words such as mouse, </a:t>
            </a:r>
            <a:r>
              <a:rPr lang="en-US" sz="1600" dirty="0" smtClean="0"/>
              <a:t>keyboard, screen</a:t>
            </a:r>
            <a:r>
              <a:rPr lang="en-US" sz="1600" dirty="0"/>
              <a:t>, memory, processing which are useful in the classroom.</a:t>
            </a:r>
            <a:endParaRPr 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As a rule, we can say that a syllabus is a vital tool for mediating the </a:t>
            </a:r>
            <a:r>
              <a:rPr lang="en-US" sz="2400" dirty="0" smtClean="0"/>
              <a:t>expectations between </a:t>
            </a:r>
            <a:r>
              <a:rPr lang="en-US" sz="2400" dirty="0"/>
              <a:t>students and teachers as opposed to using a textbook which cannot fits </a:t>
            </a:r>
            <a:r>
              <a:rPr lang="en-US" sz="2400" dirty="0" smtClean="0"/>
              <a:t>the learners</a:t>
            </a:r>
            <a:r>
              <a:rPr lang="en-US" sz="2400" dirty="0"/>
              <a:t>’ needs in our case. The syllabus refers to a particular plan of a course study and </a:t>
            </a:r>
            <a:r>
              <a:rPr lang="en-US" sz="2400" dirty="0" smtClean="0"/>
              <a:t>a document </a:t>
            </a:r>
            <a:r>
              <a:rPr lang="en-US" sz="2400" dirty="0"/>
              <a:t>that details the structures of the classroom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Thank you </a:t>
            </a:r>
          </a:p>
          <a:p>
            <a:r>
              <a:rPr lang="en-US" sz="2400" dirty="0" smtClean="0"/>
              <a:t>References</a:t>
            </a:r>
          </a:p>
          <a:p>
            <a:pPr>
              <a:buNone/>
            </a:pPr>
            <a:r>
              <a:rPr lang="en-US" sz="2400" dirty="0" err="1" smtClean="0"/>
              <a:t>Widdowson</a:t>
            </a:r>
            <a:r>
              <a:rPr lang="en-US" sz="2400" dirty="0" smtClean="0"/>
              <a:t> (1990).Aspect of language teaching.cup</a:t>
            </a:r>
          </a:p>
          <a:p>
            <a:pPr>
              <a:buNone/>
            </a:pPr>
            <a:r>
              <a:rPr lang="en-US" sz="2400" dirty="0" smtClean="0"/>
              <a:t>Wilkins(1976</a:t>
            </a:r>
            <a:r>
              <a:rPr lang="en-US" sz="2400" dirty="0" smtClean="0"/>
              <a:t>).</a:t>
            </a:r>
          </a:p>
          <a:p>
            <a:pPr>
              <a:buNone/>
            </a:pPr>
            <a:r>
              <a:rPr lang="fr-FR" dirty="0" err="1" smtClean="0"/>
              <a:t>Prabhu</a:t>
            </a:r>
            <a:r>
              <a:rPr lang="fr-FR" dirty="0" smtClean="0"/>
              <a:t> (1987)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Syllabus :</a:t>
            </a:r>
            <a:r>
              <a:rPr lang="fr-FR" dirty="0" err="1" smtClean="0"/>
              <a:t>definition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     </a:t>
            </a:r>
          </a:p>
          <a:p>
            <a:pPr>
              <a:buNone/>
            </a:pPr>
            <a:r>
              <a:rPr lang="en-US" sz="3800" dirty="0" smtClean="0"/>
              <a:t> ‘</a:t>
            </a:r>
            <a:r>
              <a:rPr lang="en-US" sz="3800" b="1" i="1" dirty="0"/>
              <a:t>A</a:t>
            </a:r>
            <a:r>
              <a:rPr lang="en-US" sz="3800" b="1" i="1" dirty="0" smtClean="0"/>
              <a:t> </a:t>
            </a:r>
            <a:r>
              <a:rPr lang="en-US" sz="3800" b="1" i="1" dirty="0"/>
              <a:t>syllabus is inert and can be actualized </a:t>
            </a:r>
            <a:r>
              <a:rPr lang="en-US" sz="3800" b="1" i="1" dirty="0" smtClean="0"/>
              <a:t>through activities </a:t>
            </a:r>
            <a:r>
              <a:rPr lang="en-US" sz="3800" b="1" i="1" dirty="0"/>
              <a:t>in the classroom.’ </a:t>
            </a:r>
            <a:endParaRPr lang="en-US" sz="3800" b="1" i="1" dirty="0" smtClean="0"/>
          </a:p>
          <a:p>
            <a:pPr>
              <a:buNone/>
            </a:pPr>
            <a:r>
              <a:rPr lang="en-US" sz="3800" b="1" i="1" dirty="0" smtClean="0"/>
              <a:t>                            </a:t>
            </a:r>
            <a:r>
              <a:rPr lang="en-US" sz="3800" b="1" i="1" dirty="0" err="1" smtClean="0"/>
              <a:t>Widdowson</a:t>
            </a:r>
            <a:r>
              <a:rPr lang="en-US" sz="3800" b="1" i="1" dirty="0" smtClean="0"/>
              <a:t> (1990)</a:t>
            </a:r>
          </a:p>
          <a:p>
            <a:endParaRPr lang="en-US" sz="3800" i="1" dirty="0"/>
          </a:p>
          <a:p>
            <a:pPr>
              <a:lnSpc>
                <a:spcPct val="170000"/>
              </a:lnSpc>
              <a:buNone/>
            </a:pPr>
            <a:r>
              <a:rPr lang="en-US" sz="3800" i="1" dirty="0" smtClean="0"/>
              <a:t>     He </a:t>
            </a:r>
            <a:r>
              <a:rPr lang="en-US" sz="3800" i="1" dirty="0"/>
              <a:t>also argues that </a:t>
            </a:r>
            <a:r>
              <a:rPr lang="en-US" sz="3800" b="1" i="1" dirty="0"/>
              <a:t>‘It is concerned of as a collection </a:t>
            </a:r>
            <a:r>
              <a:rPr lang="en-US" sz="3800" b="1" i="1" dirty="0" smtClean="0"/>
              <a:t>of atomistic </a:t>
            </a:r>
            <a:r>
              <a:rPr lang="en-US" sz="3800" b="1" i="1" dirty="0"/>
              <a:t>linguistic elements which are functionally and formally defined.’</a:t>
            </a:r>
            <a:r>
              <a:rPr lang="en-US" sz="3800" i="1" dirty="0"/>
              <a:t> In addition, </a:t>
            </a:r>
            <a:r>
              <a:rPr lang="en-US" sz="3800" i="1" dirty="0" smtClean="0"/>
              <a:t>it </a:t>
            </a:r>
            <a:r>
              <a:rPr lang="en-US" sz="3800" dirty="0" smtClean="0"/>
              <a:t>is </a:t>
            </a:r>
            <a:r>
              <a:rPr lang="en-US" sz="3800" dirty="0"/>
              <a:t>seen as an organizational program, a plan of teaching. According to White (1988), </a:t>
            </a:r>
            <a:r>
              <a:rPr lang="en-US" sz="3800" dirty="0" smtClean="0"/>
              <a:t>there is </a:t>
            </a:r>
            <a:r>
              <a:rPr lang="en-US" sz="3800" dirty="0"/>
              <a:t>a distinction between a curriculum and a syllabus. The curriculum is ‘the totality </a:t>
            </a:r>
            <a:r>
              <a:rPr lang="en-US" sz="3800" dirty="0" smtClean="0"/>
              <a:t>of  content</a:t>
            </a:r>
            <a:r>
              <a:rPr lang="en-US" sz="3800" dirty="0"/>
              <a:t>’ to be taught, and realized within an educational system; whereas, a syllabus is </a:t>
            </a:r>
            <a:r>
              <a:rPr lang="en-US" sz="3800" dirty="0" smtClean="0"/>
              <a:t>the of </a:t>
            </a:r>
            <a:r>
              <a:rPr lang="en-US" sz="3800" dirty="0"/>
              <a:t>one subject area. Syllabus design refers to the planning of courses. Moreover, </a:t>
            </a:r>
            <a:r>
              <a:rPr lang="en-US" sz="3800" dirty="0" smtClean="0"/>
              <a:t>a syllabus </a:t>
            </a:r>
            <a:r>
              <a:rPr lang="en-US" sz="3800" dirty="0"/>
              <a:t>is a statement of content, methodology, aims and evaluation</a:t>
            </a:r>
            <a:endParaRPr lang="fr-FR" sz="3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What is important in fact is to understand really that </a:t>
            </a:r>
            <a:r>
              <a:rPr lang="en-US" sz="2400" dirty="0" smtClean="0"/>
              <a:t>a syllabus </a:t>
            </a:r>
            <a:r>
              <a:rPr lang="en-US" sz="2400" dirty="0"/>
              <a:t>is a guide that can help in the </a:t>
            </a:r>
            <a:r>
              <a:rPr lang="en-US" sz="2400" dirty="0" smtClean="0"/>
              <a:t>teaching process</a:t>
            </a:r>
            <a:r>
              <a:rPr lang="en-US" sz="2400" dirty="0"/>
              <a:t>; however, it is the task of </a:t>
            </a:r>
            <a:r>
              <a:rPr lang="en-US" sz="2400" dirty="0" smtClean="0"/>
              <a:t>the  teacher </a:t>
            </a:r>
            <a:r>
              <a:rPr lang="en-US" sz="2400" dirty="0"/>
              <a:t>to think about an appropriate methodology in order to make it alive. </a:t>
            </a:r>
            <a:r>
              <a:rPr lang="en-US" sz="2400" dirty="0" smtClean="0"/>
              <a:t>Hutchinson and </a:t>
            </a:r>
            <a:r>
              <a:rPr lang="en-US" sz="2400" dirty="0"/>
              <a:t>Waters (1987:80) say </a:t>
            </a:r>
            <a:r>
              <a:rPr lang="en-US" sz="2400" dirty="0" smtClean="0"/>
              <a:t>that a syllabus </a:t>
            </a:r>
            <a:r>
              <a:rPr lang="en-US" sz="2400" dirty="0"/>
              <a:t>can be described </a:t>
            </a:r>
            <a:r>
              <a:rPr lang="en-US" sz="2400" b="1" i="1" dirty="0"/>
              <a:t>‘as a statement of what is to </a:t>
            </a:r>
            <a:r>
              <a:rPr lang="en-US" sz="2400" b="1" i="1" dirty="0" smtClean="0"/>
              <a:t>be taught .’ </a:t>
            </a:r>
            <a:r>
              <a:rPr lang="en-US" sz="2400" i="1" dirty="0"/>
              <a:t>Moreover, </a:t>
            </a:r>
            <a:r>
              <a:rPr lang="en-US" sz="2400" i="1" dirty="0" err="1"/>
              <a:t>Yalden</a:t>
            </a:r>
            <a:r>
              <a:rPr lang="en-US" sz="2400" i="1" dirty="0"/>
              <a:t> (1987:87) argues that a syllabus is seen </a:t>
            </a:r>
            <a:r>
              <a:rPr lang="en-US" sz="2400" b="1" i="1" dirty="0"/>
              <a:t>as ‘an </a:t>
            </a:r>
            <a:r>
              <a:rPr lang="en-US" sz="2400" b="1" i="1" dirty="0" smtClean="0"/>
              <a:t>approximation of </a:t>
            </a:r>
            <a:r>
              <a:rPr lang="en-US" sz="2400" b="1" i="1" dirty="0"/>
              <a:t>what will be taught and that it cannot accurately predict what we will be learnt.’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en-US" dirty="0"/>
              <a:t>In the case of ESP, syllabus design is based on needs analysis. Bell (1981:36) </a:t>
            </a:r>
            <a:r>
              <a:rPr lang="en-US" dirty="0" smtClean="0"/>
              <a:t>comes up </a:t>
            </a:r>
            <a:r>
              <a:rPr lang="en-US" dirty="0"/>
              <a:t>with the following points which are crucial in the design of a syllabus: needs </a:t>
            </a:r>
            <a:r>
              <a:rPr lang="en-US" dirty="0" smtClean="0"/>
              <a:t>analysis, specification </a:t>
            </a:r>
            <a:r>
              <a:rPr lang="en-US" dirty="0"/>
              <a:t>of skills, and the selection of teaching strategies, feedback and </a:t>
            </a:r>
            <a:r>
              <a:rPr lang="en-US" dirty="0" smtClean="0"/>
              <a:t>evaluation. We </a:t>
            </a:r>
            <a:r>
              <a:rPr lang="en-US" dirty="0"/>
              <a:t>will tackle all these in the following discussion. It is of paramount importance to </a:t>
            </a:r>
            <a:r>
              <a:rPr lang="en-US" dirty="0" smtClean="0"/>
              <a:t>see that </a:t>
            </a:r>
            <a:r>
              <a:rPr lang="en-US" dirty="0"/>
              <a:t>both syllabus design and methodology are necessary components in the </a:t>
            </a:r>
            <a:r>
              <a:rPr lang="en-US" dirty="0" smtClean="0"/>
              <a:t>teaching process</a:t>
            </a:r>
            <a:r>
              <a:rPr lang="en-US" dirty="0"/>
              <a:t>. The syllabus specifies what to be learned and methodology tells how to </a:t>
            </a:r>
            <a:r>
              <a:rPr lang="en-US" dirty="0" smtClean="0"/>
              <a:t>be learned</a:t>
            </a:r>
            <a:r>
              <a:rPr lang="en-US" dirty="0"/>
              <a:t>. Methodology is simply a way to transmit the content of a syllabus. For </a:t>
            </a:r>
            <a:r>
              <a:rPr lang="en-US" dirty="0" err="1" smtClean="0"/>
              <a:t>example,learners</a:t>
            </a:r>
            <a:r>
              <a:rPr lang="en-US" dirty="0" smtClean="0"/>
              <a:t> </a:t>
            </a:r>
            <a:r>
              <a:rPr lang="en-US" dirty="0"/>
              <a:t>learn a language by using it to achieve meaning.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What is important in the teaching process is the way to determine the </a:t>
            </a:r>
            <a:r>
              <a:rPr lang="en-US" sz="2400" dirty="0" smtClean="0"/>
              <a:t>main elements </a:t>
            </a:r>
            <a:r>
              <a:rPr lang="en-US" sz="2400" dirty="0"/>
              <a:t>in choosing a syllabus. In ESP, it is of paramount importance to ask </a:t>
            </a:r>
            <a:r>
              <a:rPr lang="en-US" sz="2400" dirty="0" smtClean="0"/>
              <a:t>ourselves the </a:t>
            </a:r>
            <a:r>
              <a:rPr lang="en-US" sz="2400" dirty="0"/>
              <a:t>following question: ‘what type of syllabus we can present to our ESP students? </a:t>
            </a:r>
            <a:r>
              <a:rPr lang="en-US" sz="2400" dirty="0" smtClean="0"/>
              <a:t>Can we </a:t>
            </a:r>
            <a:r>
              <a:rPr lang="en-US" sz="2400" dirty="0"/>
              <a:t>neglect the grammatical syllabus as such? Can we think about a </a:t>
            </a:r>
            <a:r>
              <a:rPr lang="en-US" sz="2400" dirty="0" smtClean="0"/>
              <a:t>multi-dimensional </a:t>
            </a:r>
            <a:r>
              <a:rPr lang="fr-FR" sz="2400" dirty="0" smtClean="0"/>
              <a:t>syllabus? </a:t>
            </a:r>
            <a:r>
              <a:rPr lang="en-US" sz="2400" dirty="0" smtClean="0"/>
              <a:t>In </a:t>
            </a:r>
            <a:r>
              <a:rPr lang="en-US" sz="2400" dirty="0"/>
              <a:t>the context of language program in the ESP context, it is crucial to take the needs </a:t>
            </a:r>
            <a:r>
              <a:rPr lang="en-US" sz="2400" dirty="0" smtClean="0"/>
              <a:t>of the </a:t>
            </a:r>
            <a:r>
              <a:rPr lang="en-US" sz="2400" dirty="0"/>
              <a:t>learners into consideration, and the context in which the language program is to </a:t>
            </a:r>
            <a:r>
              <a:rPr lang="en-US" sz="2400" dirty="0" smtClean="0"/>
              <a:t>be </a:t>
            </a:r>
            <a:r>
              <a:rPr lang="fr-FR" sz="2400" dirty="0" err="1" smtClean="0"/>
              <a:t>implemented</a:t>
            </a:r>
            <a:r>
              <a:rPr lang="fr-FR"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Types of </a:t>
            </a:r>
            <a:r>
              <a:rPr lang="fr-FR" dirty="0" err="1" smtClean="0"/>
              <a:t>syllabuses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The purpose of this distinction is to introduce the main different types of </a:t>
            </a:r>
            <a:r>
              <a:rPr lang="en-US" sz="2400" dirty="0" smtClean="0"/>
              <a:t>syllabuses applied </a:t>
            </a:r>
            <a:r>
              <a:rPr lang="en-US" sz="2400" dirty="0"/>
              <a:t>in the domain of ELT. To begin with, it seems of great importance to define </a:t>
            </a:r>
            <a:r>
              <a:rPr lang="en-US" sz="2400" dirty="0" smtClean="0"/>
              <a:t>the term </a:t>
            </a:r>
            <a:r>
              <a:rPr lang="en-US" sz="2400" dirty="0"/>
              <a:t>syllabus in order to have a better understanding of what it actually means and </a:t>
            </a:r>
            <a:r>
              <a:rPr lang="en-US" sz="2400" dirty="0" smtClean="0"/>
              <a:t>to which </a:t>
            </a:r>
            <a:r>
              <a:rPr lang="en-US" sz="2400" dirty="0"/>
              <a:t>aspects of ELT it is related. For example, in recent years, the focus of </a:t>
            </a:r>
            <a:r>
              <a:rPr lang="en-US" sz="2400" dirty="0" smtClean="0"/>
              <a:t>syllabuses has </a:t>
            </a:r>
            <a:r>
              <a:rPr lang="en-US" sz="2400" dirty="0"/>
              <a:t>shifted from structures to situations; functions and notions to topics and tasks.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/>
              <a:t> The Structural Syllabus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383087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fr-FR" sz="1800" b="1" dirty="0" smtClean="0">
              <a:latin typeface="+mj-lt"/>
            </a:endParaRPr>
          </a:p>
          <a:p>
            <a:endParaRPr lang="fr-FR" sz="1800" b="1" dirty="0">
              <a:latin typeface="+mj-lt"/>
            </a:endParaRPr>
          </a:p>
          <a:p>
            <a:pPr>
              <a:lnSpc>
                <a:spcPct val="170000"/>
              </a:lnSpc>
              <a:buNone/>
            </a:pPr>
            <a:r>
              <a:rPr lang="en-US" sz="2400" b="1" dirty="0" smtClean="0">
                <a:latin typeface="+mj-lt"/>
              </a:rPr>
              <a:t>    In </a:t>
            </a:r>
            <a:r>
              <a:rPr lang="en-US" sz="2400" b="1" dirty="0">
                <a:latin typeface="+mj-lt"/>
              </a:rPr>
              <a:t>this syllabus, units are constructed in terms of structures (how to order items).</a:t>
            </a:r>
          </a:p>
          <a:p>
            <a:pPr>
              <a:lnSpc>
                <a:spcPct val="170000"/>
              </a:lnSpc>
            </a:pPr>
            <a:r>
              <a:rPr lang="en-US" sz="2400" b="1" dirty="0">
                <a:latin typeface="+mj-lt"/>
              </a:rPr>
              <a:t>-Simplicity: from the simple to the complex structures.</a:t>
            </a:r>
          </a:p>
          <a:p>
            <a:pPr>
              <a:lnSpc>
                <a:spcPct val="170000"/>
              </a:lnSpc>
            </a:pPr>
            <a:r>
              <a:rPr lang="en-US" sz="2400" b="1" dirty="0">
                <a:latin typeface="+mj-lt"/>
              </a:rPr>
              <a:t>-Sequencing: Putting things together (some and any)</a:t>
            </a:r>
          </a:p>
          <a:p>
            <a:pPr>
              <a:lnSpc>
                <a:spcPct val="170000"/>
              </a:lnSpc>
            </a:pPr>
            <a:r>
              <a:rPr lang="en-US" sz="2400" b="1" dirty="0">
                <a:latin typeface="+mj-lt"/>
              </a:rPr>
              <a:t>-Frequency: to teach the most frequent used forms (words with different meanings </a:t>
            </a:r>
            <a:r>
              <a:rPr lang="en-US" sz="2400" b="1" dirty="0" smtClean="0">
                <a:latin typeface="+mj-lt"/>
              </a:rPr>
              <a:t>or </a:t>
            </a:r>
            <a:r>
              <a:rPr lang="fr-FR" sz="2400" b="1" dirty="0" smtClean="0">
                <a:latin typeface="+mj-lt"/>
              </a:rPr>
              <a:t>structures</a:t>
            </a:r>
            <a:r>
              <a:rPr lang="fr-FR" sz="2400" b="1" dirty="0">
                <a:latin typeface="+mj-lt"/>
              </a:rPr>
              <a:t>.</a:t>
            </a:r>
          </a:p>
          <a:p>
            <a:pPr>
              <a:lnSpc>
                <a:spcPct val="170000"/>
              </a:lnSpc>
            </a:pPr>
            <a:r>
              <a:rPr lang="en-US" sz="2400" b="1" dirty="0">
                <a:latin typeface="+mj-lt"/>
              </a:rPr>
              <a:t>-Utility: to teach the most useful items first.</a:t>
            </a:r>
          </a:p>
          <a:p>
            <a:pPr>
              <a:lnSpc>
                <a:spcPct val="170000"/>
              </a:lnSpc>
            </a:pPr>
            <a:r>
              <a:rPr lang="en-US" sz="2400" b="1" dirty="0">
                <a:latin typeface="+mj-lt"/>
              </a:rPr>
              <a:t>-</a:t>
            </a:r>
            <a:r>
              <a:rPr lang="en-US" sz="2400" b="1" dirty="0" err="1">
                <a:latin typeface="+mj-lt"/>
              </a:rPr>
              <a:t>Teachability</a:t>
            </a:r>
            <a:r>
              <a:rPr lang="en-US" sz="2400" b="1" dirty="0">
                <a:latin typeface="+mj-lt"/>
              </a:rPr>
              <a:t>: to teach easy things before difficult things.</a:t>
            </a:r>
          </a:p>
          <a:p>
            <a:pPr>
              <a:lnSpc>
                <a:spcPct val="170000"/>
              </a:lnSpc>
              <a:buNone/>
            </a:pPr>
            <a:r>
              <a:rPr lang="fr-FR" sz="2400" b="1" dirty="0" smtClean="0">
                <a:latin typeface="+mj-lt"/>
              </a:rPr>
              <a:t>                        (</a:t>
            </a:r>
            <a:r>
              <a:rPr lang="fr-FR" sz="2400" b="1" dirty="0">
                <a:latin typeface="+mj-lt"/>
              </a:rPr>
              <a:t>Wilkins 1976:98)</a:t>
            </a:r>
          </a:p>
          <a:p>
            <a:pPr>
              <a:lnSpc>
                <a:spcPct val="170000"/>
              </a:lnSpc>
              <a:buNone/>
            </a:pPr>
            <a:r>
              <a:rPr lang="en-US" sz="2400" b="1" dirty="0" smtClean="0">
                <a:latin typeface="+mj-lt"/>
              </a:rPr>
              <a:t>    Moreover</a:t>
            </a:r>
            <a:r>
              <a:rPr lang="en-US" sz="2400" b="1" dirty="0">
                <a:latin typeface="+mj-lt"/>
              </a:rPr>
              <a:t>, the content of the structural syllabus is formal and the consequence is</a:t>
            </a:r>
          </a:p>
          <a:p>
            <a:pPr>
              <a:lnSpc>
                <a:spcPct val="170000"/>
              </a:lnSpc>
              <a:buNone/>
            </a:pPr>
            <a:r>
              <a:rPr lang="en-US" sz="2400" b="1" dirty="0">
                <a:latin typeface="+mj-lt"/>
              </a:rPr>
              <a:t>linguistic competence. According to Wilkins (1976), a structural syllabus is ‘</a:t>
            </a:r>
            <a:r>
              <a:rPr lang="en-US" sz="2400" b="1" dirty="0" smtClean="0">
                <a:latin typeface="+mj-lt"/>
              </a:rPr>
              <a:t>constrained to ordered items </a:t>
            </a:r>
            <a:r>
              <a:rPr lang="en-US" sz="2400" b="1" dirty="0">
                <a:latin typeface="+mj-lt"/>
              </a:rPr>
              <a:t>to be synthesized in the learners’ mind as knowledge</a:t>
            </a:r>
            <a:r>
              <a:rPr lang="en-US" sz="2400" b="1" dirty="0" smtClean="0">
                <a:latin typeface="+mj-lt"/>
              </a:rPr>
              <a:t>.’</a:t>
            </a:r>
            <a:r>
              <a:rPr lang="fr-FR" sz="2400" b="1" dirty="0" smtClean="0"/>
              <a:t> The Structural Syllabus</a:t>
            </a:r>
          </a:p>
          <a:p>
            <a:pPr>
              <a:lnSpc>
                <a:spcPct val="170000"/>
              </a:lnSpc>
              <a:buNone/>
            </a:pPr>
            <a:endParaRPr lang="fr-FR" sz="18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The </a:t>
            </a:r>
            <a:r>
              <a:rPr lang="fr-FR" b="1" dirty="0" err="1" smtClean="0"/>
              <a:t>Notional</a:t>
            </a:r>
            <a:r>
              <a:rPr lang="fr-FR" b="1" dirty="0" smtClean="0"/>
              <a:t>/ </a:t>
            </a:r>
            <a:r>
              <a:rPr lang="fr-FR" b="1" dirty="0" err="1" smtClean="0"/>
              <a:t>Functional</a:t>
            </a:r>
            <a:r>
              <a:rPr lang="fr-FR" b="1" dirty="0" smtClean="0"/>
              <a:t> Syllabus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  </a:t>
            </a:r>
            <a:r>
              <a:rPr lang="en-US" sz="2400" dirty="0" smtClean="0"/>
              <a:t>Wilkins </a:t>
            </a:r>
            <a:r>
              <a:rPr lang="en-US" sz="2400" dirty="0"/>
              <a:t>(1976) includes in his book categories </a:t>
            </a:r>
            <a:r>
              <a:rPr lang="en-US" sz="2400" dirty="0" smtClean="0"/>
              <a:t>of communicative </a:t>
            </a:r>
            <a:r>
              <a:rPr lang="en-US" sz="2400" dirty="0"/>
              <a:t>function doing </a:t>
            </a:r>
            <a:r>
              <a:rPr lang="en-US" sz="2400" dirty="0" smtClean="0"/>
              <a:t>things such a promising</a:t>
            </a:r>
            <a:r>
              <a:rPr lang="en-US" sz="2400" dirty="0"/>
              <a:t>. A functional syllabus may take the following form:</a:t>
            </a:r>
          </a:p>
          <a:p>
            <a:pPr>
              <a:lnSpc>
                <a:spcPct val="150000"/>
              </a:lnSpc>
              <a:buNone/>
            </a:pPr>
            <a:r>
              <a:rPr lang="fr-FR" sz="2400" dirty="0" smtClean="0"/>
              <a:t> -</a:t>
            </a:r>
            <a:r>
              <a:rPr lang="fr-FR" sz="2400" dirty="0" err="1"/>
              <a:t>Requesting</a:t>
            </a:r>
            <a:endParaRPr lang="fr-FR" sz="2400" dirty="0"/>
          </a:p>
          <a:p>
            <a:pPr>
              <a:lnSpc>
                <a:spcPct val="150000"/>
              </a:lnSpc>
              <a:buNone/>
            </a:pPr>
            <a:r>
              <a:rPr lang="en-US" sz="2400" dirty="0"/>
              <a:t>-Offering (would you like me to...)</a:t>
            </a:r>
          </a:p>
          <a:p>
            <a:pPr>
              <a:lnSpc>
                <a:spcPct val="150000"/>
              </a:lnSpc>
              <a:buNone/>
            </a:pPr>
            <a:r>
              <a:rPr lang="fr-FR" sz="2400" dirty="0"/>
              <a:t>-</a:t>
            </a:r>
            <a:r>
              <a:rPr lang="fr-FR" sz="2400" dirty="0" err="1"/>
              <a:t>Inviting</a:t>
            </a:r>
            <a:endParaRPr lang="fr-FR" sz="2400" dirty="0"/>
          </a:p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   In </a:t>
            </a:r>
            <a:r>
              <a:rPr lang="en-US" sz="2400" dirty="0"/>
              <a:t>fact, teaching functions is not enough. One should add other things for a </a:t>
            </a:r>
            <a:r>
              <a:rPr lang="en-US" sz="2400" dirty="0" smtClean="0"/>
              <a:t>wider syllabus</a:t>
            </a:r>
            <a:r>
              <a:rPr lang="en-US" sz="2400" dirty="0"/>
              <a:t>. The notional/ functional syllabus implies that the subject is to be taught as </a:t>
            </a:r>
            <a:r>
              <a:rPr lang="en-US" sz="2400" dirty="0" smtClean="0"/>
              <a:t>units </a:t>
            </a:r>
            <a:r>
              <a:rPr lang="fr-FR" sz="2400" dirty="0" smtClean="0"/>
              <a:t>of </a:t>
            </a:r>
            <a:r>
              <a:rPr lang="fr-FR" sz="2400" dirty="0"/>
              <a:t>communicative performance.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Task-based Syllabus/ the procedural approach</a:t>
            </a:r>
            <a:br>
              <a:rPr lang="en-US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b="1" dirty="0"/>
          </a:p>
          <a:p>
            <a:pPr>
              <a:lnSpc>
                <a:spcPct val="170000"/>
              </a:lnSpc>
            </a:pPr>
            <a:r>
              <a:rPr lang="en-US" sz="6400" dirty="0"/>
              <a:t>The procedural approach is associated with the work of </a:t>
            </a:r>
            <a:r>
              <a:rPr lang="en-US" sz="6400" dirty="0" err="1"/>
              <a:t>Prabhu</a:t>
            </a:r>
            <a:r>
              <a:rPr lang="en-US" sz="6400" dirty="0"/>
              <a:t> (1987). He </a:t>
            </a:r>
            <a:r>
              <a:rPr lang="en-US" sz="6400" dirty="0" smtClean="0"/>
              <a:t>organized in </a:t>
            </a:r>
            <a:r>
              <a:rPr lang="en-US" sz="6400" dirty="0"/>
              <a:t>Bangalore a </a:t>
            </a:r>
            <a:r>
              <a:rPr lang="en-US" sz="6400" dirty="0" err="1"/>
              <a:t>programme</a:t>
            </a:r>
            <a:r>
              <a:rPr lang="en-US" sz="6400" dirty="0"/>
              <a:t> named ‘procedural syllabuses’. According to him, the best </a:t>
            </a:r>
            <a:r>
              <a:rPr lang="en-US" sz="6400" dirty="0" smtClean="0"/>
              <a:t>way of </a:t>
            </a:r>
            <a:r>
              <a:rPr lang="en-US" sz="6400" dirty="0"/>
              <a:t>teaching grammatical structures is to focus on the meaning or the message rather than</a:t>
            </a:r>
          </a:p>
          <a:p>
            <a:pPr>
              <a:lnSpc>
                <a:spcPct val="170000"/>
              </a:lnSpc>
              <a:buNone/>
            </a:pPr>
            <a:r>
              <a:rPr lang="en-US" sz="6400" dirty="0" smtClean="0"/>
              <a:t>     the </a:t>
            </a:r>
            <a:r>
              <a:rPr lang="en-US" sz="6400" dirty="0"/>
              <a:t>structures themselves. The focus is on what is being said rather than on how it is </a:t>
            </a:r>
            <a:r>
              <a:rPr lang="en-US" sz="6400" dirty="0" smtClean="0"/>
              <a:t>said, or </a:t>
            </a:r>
            <a:r>
              <a:rPr lang="en-US" sz="6400" dirty="0"/>
              <a:t>to pretend asking about the message when you are interested in form. This </a:t>
            </a:r>
            <a:r>
              <a:rPr lang="en-US" sz="6400" dirty="0" smtClean="0"/>
              <a:t>process analytic </a:t>
            </a:r>
            <a:r>
              <a:rPr lang="en-US" sz="6400" dirty="0"/>
              <a:t>syllabus is based on tasks, information gap and reasoning. In the classroom, </a:t>
            </a:r>
            <a:r>
              <a:rPr lang="en-US" sz="6400" dirty="0" smtClean="0"/>
              <a:t>the focus </a:t>
            </a:r>
            <a:r>
              <a:rPr lang="en-US" sz="6400" dirty="0"/>
              <a:t>is on the performance of tasks such as the interpretation of timetables, map </a:t>
            </a:r>
            <a:r>
              <a:rPr lang="en-US" sz="6400" dirty="0" smtClean="0"/>
              <a:t>readings and </a:t>
            </a:r>
            <a:r>
              <a:rPr lang="en-US" sz="6400" dirty="0"/>
              <a:t>the translation of charts and tables.</a:t>
            </a:r>
            <a:endParaRPr lang="fr-FR" sz="6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123</TotalTime>
  <Words>1254</Words>
  <Application>Microsoft Office PowerPoint</Application>
  <PresentationFormat>Affichage à l'écran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Débit</vt:lpstr>
      <vt:lpstr>Syllabus design and Methodology</vt:lpstr>
      <vt:lpstr>Syllabus :definition</vt:lpstr>
      <vt:lpstr>Diapositive 3</vt:lpstr>
      <vt:lpstr>Diapositive 4</vt:lpstr>
      <vt:lpstr>Diapositive 5</vt:lpstr>
      <vt:lpstr>Types of syllabuses</vt:lpstr>
      <vt:lpstr> The Structural Syllabus</vt:lpstr>
      <vt:lpstr>The Notional/ Functional Syllabus</vt:lpstr>
      <vt:lpstr>The Task-based Syllabus/ the procedural approach </vt:lpstr>
      <vt:lpstr>Criteria for Applying a Syllabus </vt:lpstr>
      <vt:lpstr>Diapositive 11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Syllabus design and methodology</dc:title>
  <dc:creator>hp</dc:creator>
  <cp:lastModifiedBy>hp</cp:lastModifiedBy>
  <cp:revision>12</cp:revision>
  <dcterms:created xsi:type="dcterms:W3CDTF">2020-03-25T11:55:52Z</dcterms:created>
  <dcterms:modified xsi:type="dcterms:W3CDTF">2020-12-11T15:53:21Z</dcterms:modified>
</cp:coreProperties>
</file>