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18/03/2021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18/03/2021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571480"/>
            <a:ext cx="7772400" cy="1470025"/>
          </a:xfrm>
        </p:spPr>
        <p:style>
          <a:lnRef idx="2">
            <a:schemeClr val="accent3">
              <a:shade val="50000"/>
            </a:schemeClr>
          </a:lnRef>
          <a:fillRef idx="1">
            <a:schemeClr val="accent3"/>
          </a:fillRef>
          <a:effectRef idx="0">
            <a:schemeClr val="accent3"/>
          </a:effectRef>
          <a:fontRef idx="minor">
            <a:schemeClr val="lt1"/>
          </a:fontRef>
        </p:style>
        <p:txBody>
          <a:bodyPr/>
          <a:lstStyle/>
          <a:p>
            <a:r>
              <a:rPr lang="fr-FR" dirty="0" err="1" smtClean="0"/>
              <a:t>Elements</a:t>
            </a:r>
            <a:r>
              <a:rPr lang="fr-FR" dirty="0" smtClean="0"/>
              <a:t> of a short story</a:t>
            </a:r>
            <a:br>
              <a:rPr lang="fr-FR" dirty="0" smtClean="0"/>
            </a:br>
            <a:r>
              <a:rPr lang="fr-FR" dirty="0" err="1" smtClean="0"/>
              <a:t>Elements</a:t>
            </a:r>
            <a:r>
              <a:rPr lang="fr-FR" dirty="0" smtClean="0"/>
              <a:t> of fiction</a:t>
            </a:r>
            <a:endParaRPr lang="fr-FR" dirty="0"/>
          </a:p>
        </p:txBody>
      </p:sp>
      <p:sp>
        <p:nvSpPr>
          <p:cNvPr id="3" name="Sous-titre 2"/>
          <p:cNvSpPr>
            <a:spLocks noGrp="1"/>
          </p:cNvSpPr>
          <p:nvPr>
            <p:ph type="subTitle" idx="1"/>
          </p:nvPr>
        </p:nvSpPr>
        <p:spPr>
          <a:xfrm>
            <a:off x="1371600" y="2143116"/>
            <a:ext cx="6400800" cy="3500462"/>
          </a:xfrm>
        </p:spPr>
        <p:txBody>
          <a:bodyPr>
            <a:normAutofit lnSpcReduction="10000"/>
          </a:bodyPr>
          <a:lstStyle/>
          <a:p>
            <a:pPr>
              <a:buFont typeface="Wingdings" pitchFamily="2" charset="2"/>
              <a:buChar char="Ø"/>
            </a:pPr>
            <a:r>
              <a:rPr lang="fr-FR" dirty="0" smtClean="0">
                <a:solidFill>
                  <a:srgbClr val="00B050"/>
                </a:solidFill>
              </a:rPr>
              <a:t>Setting</a:t>
            </a:r>
          </a:p>
          <a:p>
            <a:pPr>
              <a:buFont typeface="Wingdings" pitchFamily="2" charset="2"/>
              <a:buChar char="Ø"/>
            </a:pPr>
            <a:r>
              <a:rPr lang="fr-FR" dirty="0" err="1" smtClean="0">
                <a:solidFill>
                  <a:srgbClr val="00B050"/>
                </a:solidFill>
              </a:rPr>
              <a:t>Characters</a:t>
            </a:r>
            <a:endParaRPr lang="fr-FR" dirty="0" smtClean="0">
              <a:solidFill>
                <a:srgbClr val="00B050"/>
              </a:solidFill>
            </a:endParaRPr>
          </a:p>
          <a:p>
            <a:pPr>
              <a:buFont typeface="Wingdings" pitchFamily="2" charset="2"/>
              <a:buChar char="Ø"/>
            </a:pPr>
            <a:r>
              <a:rPr lang="fr-FR" dirty="0" smtClean="0">
                <a:solidFill>
                  <a:srgbClr val="00B050"/>
                </a:solidFill>
              </a:rPr>
              <a:t>Point of </a:t>
            </a:r>
            <a:r>
              <a:rPr lang="fr-FR" dirty="0" err="1" smtClean="0">
                <a:solidFill>
                  <a:srgbClr val="00B050"/>
                </a:solidFill>
              </a:rPr>
              <a:t>view</a:t>
            </a:r>
            <a:endParaRPr lang="fr-FR" dirty="0" smtClean="0">
              <a:solidFill>
                <a:srgbClr val="00B050"/>
              </a:solidFill>
            </a:endParaRPr>
          </a:p>
          <a:p>
            <a:pPr>
              <a:buFont typeface="Wingdings" pitchFamily="2" charset="2"/>
              <a:buChar char="Ø"/>
            </a:pPr>
            <a:r>
              <a:rPr lang="fr-FR" dirty="0" smtClean="0">
                <a:solidFill>
                  <a:srgbClr val="00B050"/>
                </a:solidFill>
              </a:rPr>
              <a:t>Plot</a:t>
            </a:r>
            <a:endParaRPr lang="fr-FR" dirty="0" smtClean="0">
              <a:solidFill>
                <a:srgbClr val="00B050"/>
              </a:solidFill>
            </a:endParaRPr>
          </a:p>
          <a:p>
            <a:pPr>
              <a:buFont typeface="Wingdings" pitchFamily="2" charset="2"/>
              <a:buChar char="Ø"/>
            </a:pPr>
            <a:r>
              <a:rPr lang="fr-FR" dirty="0" err="1" smtClean="0">
                <a:solidFill>
                  <a:srgbClr val="00B050"/>
                </a:solidFill>
              </a:rPr>
              <a:t>confilict</a:t>
            </a:r>
            <a:endParaRPr lang="fr-FR" dirty="0" smtClean="0">
              <a:solidFill>
                <a:srgbClr val="00B050"/>
              </a:solidFill>
            </a:endParaRPr>
          </a:p>
          <a:p>
            <a:pPr>
              <a:buFont typeface="Wingdings" pitchFamily="2" charset="2"/>
              <a:buChar char="Ø"/>
            </a:pPr>
            <a:r>
              <a:rPr lang="fr-FR" dirty="0" err="1" smtClean="0">
                <a:solidFill>
                  <a:srgbClr val="00B050"/>
                </a:solidFill>
              </a:rPr>
              <a:t>Theme</a:t>
            </a:r>
            <a:r>
              <a:rPr lang="fr-FR" dirty="0" smtClean="0">
                <a:solidFill>
                  <a:srgbClr val="00B050"/>
                </a:solidFill>
              </a:rPr>
              <a:t>/ </a:t>
            </a:r>
            <a:r>
              <a:rPr lang="fr-FR" dirty="0" err="1" smtClean="0">
                <a:solidFill>
                  <a:srgbClr val="00B050"/>
                </a:solidFill>
              </a:rPr>
              <a:t>themes</a:t>
            </a:r>
            <a:endParaRPr lang="fr-FR" dirty="0" smtClean="0">
              <a:solidFill>
                <a:srgbClr val="00B050"/>
              </a:solidFill>
            </a:endParaRPr>
          </a:p>
          <a:p>
            <a:pPr>
              <a:buFont typeface="Wingdings" pitchFamily="2" charset="2"/>
              <a:buChar char="Ø"/>
            </a:pP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r-FR" dirty="0" smtClean="0"/>
              <a:t>SUMMARY</a:t>
            </a:r>
            <a:endParaRPr lang="fr-FR" dirty="0"/>
          </a:p>
        </p:txBody>
      </p:sp>
      <p:sp>
        <p:nvSpPr>
          <p:cNvPr id="3" name="Espace réservé du contenu 2"/>
          <p:cNvSpPr>
            <a:spLocks noGrp="1"/>
          </p:cNvSpPr>
          <p:nvPr>
            <p:ph idx="1"/>
          </p:nvPr>
        </p:nvSpPr>
        <p:spPr/>
        <p:txBody>
          <a:bodyPr>
            <a:normAutofit lnSpcReduction="10000"/>
          </a:bodyPr>
          <a:lstStyle/>
          <a:p>
            <a:pPr>
              <a:buNone/>
            </a:pPr>
            <a:r>
              <a:rPr lang="en-US" sz="2800" dirty="0" smtClean="0"/>
              <a:t>The major elements of a narrative are as follows:</a:t>
            </a:r>
            <a:r>
              <a:rPr lang="en-US" sz="2800" dirty="0" smtClean="0"/>
              <a:t></a:t>
            </a:r>
          </a:p>
          <a:p>
            <a:pPr>
              <a:buFont typeface="Wingdings" pitchFamily="2" charset="2"/>
              <a:buChar char="Ø"/>
            </a:pPr>
            <a:r>
              <a:rPr lang="en-US" sz="2800" dirty="0" smtClean="0"/>
              <a:t>Setting </a:t>
            </a:r>
            <a:r>
              <a:rPr lang="en-US" sz="2800" dirty="0" smtClean="0"/>
              <a:t>is the "where" and 'when" of the story or novel. </a:t>
            </a:r>
            <a:endParaRPr lang="en-US" sz="2800" dirty="0" smtClean="0"/>
          </a:p>
          <a:p>
            <a:pPr>
              <a:buNone/>
            </a:pPr>
            <a:r>
              <a:rPr lang="en-US" sz="2800" dirty="0" smtClean="0"/>
              <a:t>Characters </a:t>
            </a:r>
            <a:r>
              <a:rPr lang="en-US" sz="2800" dirty="0" smtClean="0"/>
              <a:t>are the "who</a:t>
            </a:r>
            <a:r>
              <a:rPr lang="en-US" sz="2800" dirty="0" smtClean="0"/>
              <a:t>.</a:t>
            </a:r>
            <a:endParaRPr lang="en-US" sz="2800" dirty="0" smtClean="0"/>
          </a:p>
          <a:p>
            <a:pPr>
              <a:buFont typeface="Wingdings" pitchFamily="2" charset="2"/>
              <a:buChar char="Ø"/>
            </a:pPr>
            <a:r>
              <a:rPr lang="en-US" sz="2800" dirty="0" smtClean="0"/>
              <a:t> </a:t>
            </a:r>
            <a:r>
              <a:rPr lang="en-US" sz="2800" dirty="0" smtClean="0"/>
              <a:t>Conflict </a:t>
            </a:r>
            <a:r>
              <a:rPr lang="en-US" sz="2800" dirty="0" smtClean="0"/>
              <a:t>is the </a:t>
            </a:r>
            <a:r>
              <a:rPr lang="en-US" sz="2800" dirty="0" smtClean="0"/>
              <a:t>"what." (What is the problem?) </a:t>
            </a:r>
            <a:endParaRPr lang="en-US" sz="2800" dirty="0" smtClean="0"/>
          </a:p>
          <a:p>
            <a:pPr>
              <a:buFont typeface="Wingdings" pitchFamily="2" charset="2"/>
              <a:buChar char="Ø"/>
            </a:pPr>
            <a:r>
              <a:rPr lang="en-US" sz="2800" dirty="0" smtClean="0"/>
              <a:t>Plot </a:t>
            </a:r>
            <a:r>
              <a:rPr lang="en-US" sz="2800" dirty="0" smtClean="0"/>
              <a:t>is the "how." (How is the conflict developed and resolved (also known as the resolution</a:t>
            </a:r>
            <a:r>
              <a:rPr lang="en-US" sz="2800" dirty="0" smtClean="0"/>
              <a:t>)?</a:t>
            </a:r>
          </a:p>
          <a:p>
            <a:pPr>
              <a:buFont typeface="Wingdings" pitchFamily="2" charset="2"/>
              <a:buChar char="Ø"/>
            </a:pPr>
            <a:r>
              <a:rPr lang="en-US" sz="2800" dirty="0" smtClean="0"/>
              <a:t>Theme </a:t>
            </a:r>
            <a:r>
              <a:rPr lang="en-US" sz="2800" dirty="0" smtClean="0"/>
              <a:t>is the "why." (The author's message and one of the reasons why the author wrote the story or novel.)</a:t>
            </a:r>
            <a:endParaRPr lang="en-US" sz="2800" dirty="0" smtClean="0"/>
          </a:p>
          <a:p>
            <a:endParaRPr lang="fr-F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fontScale="90000"/>
          </a:bodyPr>
          <a:lstStyle/>
          <a:p>
            <a:r>
              <a:rPr lang="fr-FR" dirty="0" smtClean="0"/>
              <a:t>Common </a:t>
            </a:r>
            <a:r>
              <a:rPr lang="fr-FR" dirty="0" err="1" smtClean="0"/>
              <a:t>themes</a:t>
            </a:r>
            <a:r>
              <a:rPr lang="fr-FR" dirty="0" smtClean="0"/>
              <a:t> in short stories and films</a:t>
            </a:r>
            <a:endParaRPr lang="fr-FR" dirty="0"/>
          </a:p>
        </p:txBody>
      </p:sp>
      <p:sp>
        <p:nvSpPr>
          <p:cNvPr id="3" name="Espace réservé du contenu 2"/>
          <p:cNvSpPr>
            <a:spLocks noGrp="1"/>
          </p:cNvSpPr>
          <p:nvPr>
            <p:ph idx="1"/>
          </p:nvPr>
        </p:nvSpPr>
        <p:spPr/>
        <p:txBody>
          <a:bodyPr/>
          <a:lstStyle/>
          <a:p>
            <a:r>
              <a:rPr lang="en-US" dirty="0" smtClean="0"/>
              <a:t>Things are not always as they appear to </a:t>
            </a:r>
            <a:r>
              <a:rPr lang="en-US" dirty="0" smtClean="0"/>
              <a:t>be</a:t>
            </a:r>
          </a:p>
          <a:p>
            <a:r>
              <a:rPr lang="en-US" dirty="0" smtClean="0"/>
              <a:t> Love </a:t>
            </a:r>
            <a:r>
              <a:rPr lang="en-US" dirty="0" smtClean="0"/>
              <a:t>is </a:t>
            </a:r>
            <a:r>
              <a:rPr lang="en-US" dirty="0" smtClean="0"/>
              <a:t>blind</a:t>
            </a:r>
          </a:p>
          <a:p>
            <a:r>
              <a:rPr lang="en-US" dirty="0" smtClean="0"/>
              <a:t> Believe </a:t>
            </a:r>
            <a:r>
              <a:rPr lang="en-US" dirty="0" smtClean="0"/>
              <a:t>in </a:t>
            </a:r>
            <a:r>
              <a:rPr lang="en-US" dirty="0" smtClean="0"/>
              <a:t>yourself</a:t>
            </a:r>
          </a:p>
          <a:p>
            <a:r>
              <a:rPr lang="en-US" dirty="0" smtClean="0"/>
              <a:t> People </a:t>
            </a:r>
            <a:r>
              <a:rPr lang="en-US" dirty="0" smtClean="0"/>
              <a:t>are afraid of </a:t>
            </a:r>
            <a:r>
              <a:rPr lang="en-US" dirty="0" smtClean="0"/>
              <a:t>change-</a:t>
            </a:r>
          </a:p>
          <a:p>
            <a:r>
              <a:rPr lang="en-US" dirty="0" smtClean="0"/>
              <a:t>Don't </a:t>
            </a:r>
            <a:r>
              <a:rPr lang="en-US" dirty="0" smtClean="0"/>
              <a:t>judge a book by its cover</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fr-FR" dirty="0" smtClean="0"/>
              <a:t>Setting</a:t>
            </a:r>
            <a:endParaRPr lang="fr-FR" dirty="0"/>
          </a:p>
        </p:txBody>
      </p:sp>
      <p:sp>
        <p:nvSpPr>
          <p:cNvPr id="3" name="Espace réservé du contenu 2"/>
          <p:cNvSpPr>
            <a:spLocks noGrp="1"/>
          </p:cNvSpPr>
          <p:nvPr>
            <p:ph idx="1"/>
          </p:nvPr>
        </p:nvSpPr>
        <p:spPr>
          <a:xfrm>
            <a:off x="457200" y="1600200"/>
            <a:ext cx="8229600" cy="5257800"/>
          </a:xfrm>
        </p:spPr>
        <p:txBody>
          <a:bodyPr>
            <a:noAutofit/>
          </a:bodyPr>
          <a:lstStyle/>
          <a:p>
            <a:pPr>
              <a:buNone/>
            </a:pPr>
            <a:r>
              <a:rPr lang="en-US" sz="2400" dirty="0" err="1" smtClean="0"/>
              <a:t>Setting:The</a:t>
            </a:r>
            <a:r>
              <a:rPr lang="en-US" sz="2400" dirty="0" smtClean="0"/>
              <a:t> time and location in which a story takes place..There are several aspects of a story's setting to consider when examining how setting contributes to a story:</a:t>
            </a:r>
          </a:p>
          <a:p>
            <a:r>
              <a:rPr lang="en-US" sz="2400" dirty="0" smtClean="0"/>
              <a:t>a)Place-geographical location. Where is the action of the story taking place?</a:t>
            </a:r>
          </a:p>
          <a:p>
            <a:r>
              <a:rPr lang="en-US" sz="2400" dirty="0" smtClean="0"/>
              <a:t> b)Time-When is the story taking place? (Historical period, time of day, year, etc)</a:t>
            </a:r>
          </a:p>
          <a:p>
            <a:r>
              <a:rPr lang="en-US" sz="2400" dirty="0" smtClean="0"/>
              <a:t>c)Weather conditions-Is it rainy, sunny, stormy, etc? </a:t>
            </a:r>
          </a:p>
          <a:p>
            <a:r>
              <a:rPr lang="en-US" sz="2400" dirty="0" smtClean="0"/>
              <a:t>d)Social conditions -What is the daily life of the characters like? Does the story contain local </a:t>
            </a:r>
            <a:r>
              <a:rPr lang="en-US" sz="2400" dirty="0" err="1" smtClean="0"/>
              <a:t>colour</a:t>
            </a:r>
            <a:r>
              <a:rPr lang="en-US" sz="2400" dirty="0" smtClean="0"/>
              <a:t> (writing that focuses on the speech, dress, mannerisms, customs, etc. of a particular place)? e)Mood or atmosphere-What feeling is created at the beginning of the </a:t>
            </a:r>
            <a:r>
              <a:rPr lang="en-US" sz="2400" dirty="0" err="1" smtClean="0"/>
              <a:t>story?Is</a:t>
            </a:r>
            <a:r>
              <a:rPr lang="en-US" sz="2400" dirty="0" smtClean="0"/>
              <a:t> it</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fr-FR" dirty="0" err="1" smtClean="0"/>
              <a:t>Characters</a:t>
            </a:r>
            <a:r>
              <a:rPr lang="fr-FR" dirty="0" smtClean="0"/>
              <a:t> </a:t>
            </a:r>
            <a:endParaRPr lang="fr-FR"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fr-FR" dirty="0" err="1" smtClean="0">
                <a:latin typeface="Times New Roman" pitchFamily="18" charset="0"/>
                <a:cs typeface="Times New Roman" pitchFamily="18" charset="0"/>
              </a:rPr>
              <a:t>Characters</a:t>
            </a:r>
            <a:r>
              <a:rPr lang="fr-FR" dirty="0" smtClean="0">
                <a:latin typeface="Times New Roman" pitchFamily="18" charset="0"/>
                <a:cs typeface="Times New Roman" pitchFamily="18" charset="0"/>
              </a:rPr>
              <a:t>: The </a:t>
            </a:r>
            <a:r>
              <a:rPr lang="fr-FR" dirty="0" err="1" smtClean="0">
                <a:latin typeface="Times New Roman" pitchFamily="18" charset="0"/>
                <a:cs typeface="Times New Roman" pitchFamily="18" charset="0"/>
              </a:rPr>
              <a:t>persons</a:t>
            </a:r>
            <a:r>
              <a:rPr lang="fr-FR" dirty="0" smtClean="0">
                <a:latin typeface="Times New Roman" pitchFamily="18" charset="0"/>
                <a:cs typeface="Times New Roman" pitchFamily="18" charset="0"/>
              </a:rPr>
              <a:t> in a short story.</a:t>
            </a:r>
          </a:p>
          <a:p>
            <a:pPr>
              <a:buFont typeface="Wingdings" pitchFamily="2" charset="2"/>
              <a:buChar char="Ø"/>
            </a:pPr>
            <a:r>
              <a:rPr lang="fr-FR" sz="3800" dirty="0" smtClean="0">
                <a:latin typeface="Times New Roman" pitchFamily="18" charset="0"/>
                <a:cs typeface="Times New Roman" pitchFamily="18" charset="0"/>
              </a:rPr>
              <a:t>Major/main </a:t>
            </a:r>
            <a:r>
              <a:rPr lang="fr-FR" sz="3800" dirty="0" err="1" smtClean="0">
                <a:latin typeface="Times New Roman" pitchFamily="18" charset="0"/>
                <a:cs typeface="Times New Roman" pitchFamily="18" charset="0"/>
              </a:rPr>
              <a:t>characters</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he</a:t>
            </a:r>
            <a:r>
              <a:rPr lang="fr-FR" sz="3800" dirty="0" smtClean="0">
                <a:latin typeface="Times New Roman" pitchFamily="18" charset="0"/>
                <a:cs typeface="Times New Roman" pitchFamily="18" charset="0"/>
              </a:rPr>
              <a:t>/</a:t>
            </a:r>
            <a:r>
              <a:rPr lang="fr-FR" sz="3800" dirty="0" err="1" smtClean="0">
                <a:latin typeface="Times New Roman" pitchFamily="18" charset="0"/>
                <a:cs typeface="Times New Roman" pitchFamily="18" charset="0"/>
              </a:rPr>
              <a:t>she</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is</a:t>
            </a:r>
            <a:r>
              <a:rPr lang="fr-FR" sz="3800" dirty="0" smtClean="0">
                <a:latin typeface="Times New Roman" pitchFamily="18" charset="0"/>
                <a:cs typeface="Times New Roman" pitchFamily="18" charset="0"/>
              </a:rPr>
              <a:t> central to the short story and </a:t>
            </a:r>
            <a:r>
              <a:rPr lang="fr-FR" sz="3800" dirty="0" err="1" smtClean="0">
                <a:latin typeface="Times New Roman" pitchFamily="18" charset="0"/>
                <a:cs typeface="Times New Roman" pitchFamily="18" charset="0"/>
              </a:rPr>
              <a:t>makes</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events</a:t>
            </a:r>
            <a:r>
              <a:rPr lang="fr-FR" sz="3800" dirty="0" smtClean="0">
                <a:latin typeface="Times New Roman" pitchFamily="18" charset="0"/>
                <a:cs typeface="Times New Roman" pitchFamily="18" charset="0"/>
              </a:rPr>
              <a:t> move. He/</a:t>
            </a:r>
            <a:r>
              <a:rPr lang="fr-FR" sz="3800" dirty="0" err="1" smtClean="0">
                <a:latin typeface="Times New Roman" pitchFamily="18" charset="0"/>
                <a:cs typeface="Times New Roman" pitchFamily="18" charset="0"/>
              </a:rPr>
              <a:t>she</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is</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called</a:t>
            </a:r>
            <a:r>
              <a:rPr lang="fr-FR" sz="3800" dirty="0" smtClean="0">
                <a:latin typeface="Times New Roman" pitchFamily="18" charset="0"/>
                <a:cs typeface="Times New Roman" pitchFamily="18" charset="0"/>
              </a:rPr>
              <a:t> the </a:t>
            </a:r>
            <a:r>
              <a:rPr lang="fr-FR" sz="3800" b="1" dirty="0" err="1" smtClean="0">
                <a:latin typeface="Times New Roman" pitchFamily="18" charset="0"/>
                <a:cs typeface="Times New Roman" pitchFamily="18" charset="0"/>
              </a:rPr>
              <a:t>protagonist</a:t>
            </a:r>
            <a:r>
              <a:rPr lang="fr-FR" sz="3800" dirty="0" smtClean="0">
                <a:latin typeface="Times New Roman" pitchFamily="18" charset="0"/>
                <a:cs typeface="Times New Roman" pitchFamily="18" charset="0"/>
              </a:rPr>
              <a:t>  or </a:t>
            </a:r>
            <a:r>
              <a:rPr lang="fr-FR" sz="3800" dirty="0" err="1" smtClean="0">
                <a:latin typeface="Times New Roman" pitchFamily="18" charset="0"/>
                <a:cs typeface="Times New Roman" pitchFamily="18" charset="0"/>
              </a:rPr>
              <a:t>hero</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heroine</a:t>
            </a:r>
            <a:r>
              <a:rPr lang="fr-FR" sz="3800" dirty="0" smtClean="0">
                <a:latin typeface="Times New Roman" pitchFamily="18" charset="0"/>
                <a:cs typeface="Times New Roman" pitchFamily="18" charset="0"/>
              </a:rPr>
              <a:t> in </a:t>
            </a:r>
            <a:r>
              <a:rPr lang="fr-FR" sz="3800" dirty="0" err="1" smtClean="0">
                <a:latin typeface="Times New Roman" pitchFamily="18" charset="0"/>
                <a:cs typeface="Times New Roman" pitchFamily="18" charset="0"/>
              </a:rPr>
              <a:t>some</a:t>
            </a:r>
            <a:r>
              <a:rPr lang="fr-FR" sz="3800" dirty="0" smtClean="0">
                <a:latin typeface="Times New Roman" pitchFamily="18" charset="0"/>
                <a:cs typeface="Times New Roman" pitchFamily="18" charset="0"/>
              </a:rPr>
              <a:t> cases. The opposer </a:t>
            </a:r>
            <a:r>
              <a:rPr lang="fr-FR" sz="3800" dirty="0" err="1" smtClean="0">
                <a:latin typeface="Times New Roman" pitchFamily="18" charset="0"/>
                <a:cs typeface="Times New Roman" pitchFamily="18" charset="0"/>
              </a:rPr>
              <a:t>is</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called</a:t>
            </a:r>
            <a:r>
              <a:rPr lang="fr-FR" sz="3800" dirty="0" smtClean="0">
                <a:latin typeface="Times New Roman" pitchFamily="18" charset="0"/>
                <a:cs typeface="Times New Roman" pitchFamily="18" charset="0"/>
              </a:rPr>
              <a:t> the</a:t>
            </a:r>
            <a:r>
              <a:rPr lang="fr-FR" sz="3800" b="1" dirty="0" smtClean="0">
                <a:latin typeface="Times New Roman" pitchFamily="18" charset="0"/>
                <a:cs typeface="Times New Roman" pitchFamily="18" charset="0"/>
              </a:rPr>
              <a:t> </a:t>
            </a:r>
            <a:r>
              <a:rPr lang="fr-FR" sz="3800" b="1" dirty="0" err="1" smtClean="0">
                <a:latin typeface="Times New Roman" pitchFamily="18" charset="0"/>
                <a:cs typeface="Times New Roman" pitchFamily="18" charset="0"/>
              </a:rPr>
              <a:t>Antagonist</a:t>
            </a:r>
            <a:r>
              <a:rPr lang="fr-FR" sz="3800" dirty="0" smtClean="0">
                <a:latin typeface="Times New Roman" pitchFamily="18" charset="0"/>
                <a:cs typeface="Times New Roman" pitchFamily="18" charset="0"/>
              </a:rPr>
              <a:t> ( </a:t>
            </a:r>
            <a:r>
              <a:rPr lang="fr-FR" sz="3800" dirty="0" err="1" smtClean="0">
                <a:latin typeface="Times New Roman" pitchFamily="18" charset="0"/>
                <a:cs typeface="Times New Roman" pitchFamily="18" charset="0"/>
              </a:rPr>
              <a:t>They</a:t>
            </a:r>
            <a:r>
              <a:rPr lang="fr-FR" sz="3800" dirty="0" smtClean="0">
                <a:latin typeface="Times New Roman" pitchFamily="18" charset="0"/>
                <a:cs typeface="Times New Roman" pitchFamily="18" charset="0"/>
              </a:rPr>
              <a:t> </a:t>
            </a:r>
            <a:r>
              <a:rPr lang="fr-FR" sz="2600" dirty="0" smtClean="0">
                <a:latin typeface="Times New Roman" pitchFamily="18" charset="0"/>
                <a:cs typeface="Times New Roman" pitchFamily="18" charset="0"/>
              </a:rPr>
              <a:t>an </a:t>
            </a:r>
            <a:r>
              <a:rPr lang="fr-FR" sz="2600" dirty="0" err="1" smtClean="0">
                <a:latin typeface="Times New Roman" pitchFamily="18" charset="0"/>
                <a:cs typeface="Times New Roman" pitchFamily="18" charset="0"/>
              </a:rPr>
              <a:t>be</a:t>
            </a:r>
            <a:r>
              <a:rPr lang="fr-FR" sz="2600" dirty="0" smtClean="0">
                <a:latin typeface="Times New Roman" pitchFamily="18" charset="0"/>
                <a:cs typeface="Times New Roman" pitchFamily="18" charset="0"/>
              </a:rPr>
              <a:t> </a:t>
            </a:r>
            <a:r>
              <a:rPr lang="fr-FR" sz="2600" dirty="0" err="1" smtClean="0">
                <a:latin typeface="Times New Roman" pitchFamily="18" charset="0"/>
                <a:cs typeface="Times New Roman" pitchFamily="18" charset="0"/>
              </a:rPr>
              <a:t>animete</a:t>
            </a:r>
            <a:r>
              <a:rPr lang="fr-FR" sz="2600" dirty="0" smtClean="0">
                <a:latin typeface="Times New Roman" pitchFamily="18" charset="0"/>
                <a:cs typeface="Times New Roman" pitchFamily="18" charset="0"/>
              </a:rPr>
              <a:t> or </a:t>
            </a:r>
            <a:r>
              <a:rPr lang="fr-FR" sz="2600" dirty="0" err="1" smtClean="0">
                <a:latin typeface="Times New Roman" pitchFamily="18" charset="0"/>
                <a:cs typeface="Times New Roman" pitchFamily="18" charset="0"/>
              </a:rPr>
              <a:t>inanimate</a:t>
            </a:r>
            <a:r>
              <a:rPr lang="fr-FR" sz="2600" dirty="0" smtClean="0">
                <a:latin typeface="Times New Roman" pitchFamily="18" charset="0"/>
                <a:cs typeface="Times New Roman" pitchFamily="18" charset="0"/>
              </a:rPr>
              <a:t>: </a:t>
            </a:r>
            <a:r>
              <a:rPr lang="fr-FR" sz="2600" dirty="0" err="1" smtClean="0">
                <a:latin typeface="Times New Roman" pitchFamily="18" charset="0"/>
                <a:cs typeface="Times New Roman" pitchFamily="18" charset="0"/>
              </a:rPr>
              <a:t>animals</a:t>
            </a:r>
            <a:r>
              <a:rPr lang="fr-FR" sz="2600" dirty="0" smtClean="0">
                <a:latin typeface="Times New Roman" pitchFamily="18" charset="0"/>
                <a:cs typeface="Times New Roman" pitchFamily="18" charset="0"/>
              </a:rPr>
              <a:t>, </a:t>
            </a:r>
            <a:r>
              <a:rPr lang="fr-FR" sz="2600" dirty="0" err="1" smtClean="0">
                <a:latin typeface="Times New Roman" pitchFamily="18" charset="0"/>
                <a:cs typeface="Times New Roman" pitchFamily="18" charset="0"/>
              </a:rPr>
              <a:t>objects</a:t>
            </a:r>
            <a:r>
              <a:rPr lang="fr-FR" sz="2600" dirty="0" smtClean="0">
                <a:latin typeface="Times New Roman" pitchFamily="18" charset="0"/>
                <a:cs typeface="Times New Roman" pitchFamily="18" charset="0"/>
              </a:rPr>
              <a:t>)</a:t>
            </a:r>
          </a:p>
          <a:p>
            <a:pPr>
              <a:buFont typeface="Wingdings" pitchFamily="2" charset="2"/>
              <a:buChar char="Ø"/>
            </a:pPr>
            <a:r>
              <a:rPr lang="fr-FR" sz="3800" dirty="0" err="1" smtClean="0">
                <a:latin typeface="Times New Roman" pitchFamily="18" charset="0"/>
                <a:cs typeface="Times New Roman" pitchFamily="18" charset="0"/>
              </a:rPr>
              <a:t>Minor</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secondary</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charcters:They</a:t>
            </a:r>
            <a:r>
              <a:rPr lang="fr-FR" sz="3800" dirty="0" smtClean="0">
                <a:latin typeface="Times New Roman" pitchFamily="18" charset="0"/>
                <a:cs typeface="Times New Roman" pitchFamily="18" charset="0"/>
              </a:rPr>
              <a:t> are not central to the story, but are </a:t>
            </a:r>
            <a:r>
              <a:rPr lang="fr-FR" sz="3800" dirty="0" err="1" smtClean="0">
                <a:latin typeface="Times New Roman" pitchFamily="18" charset="0"/>
                <a:cs typeface="Times New Roman" pitchFamily="18" charset="0"/>
              </a:rPr>
              <a:t>there</a:t>
            </a:r>
            <a:r>
              <a:rPr lang="fr-FR" sz="3800" dirty="0" smtClean="0">
                <a:latin typeface="Times New Roman" pitchFamily="18" charset="0"/>
                <a:cs typeface="Times New Roman" pitchFamily="18" charset="0"/>
              </a:rPr>
              <a:t> to help or tell </a:t>
            </a:r>
            <a:r>
              <a:rPr lang="fr-FR" sz="3800" dirty="0" err="1" smtClean="0">
                <a:latin typeface="Times New Roman" pitchFamily="18" charset="0"/>
                <a:cs typeface="Times New Roman" pitchFamily="18" charset="0"/>
              </a:rPr>
              <a:t>something</a:t>
            </a:r>
            <a:r>
              <a:rPr lang="fr-FR" sz="3800" dirty="0" smtClean="0">
                <a:latin typeface="Times New Roman" pitchFamily="18" charset="0"/>
                <a:cs typeface="Times New Roman" pitchFamily="18" charset="0"/>
              </a:rPr>
              <a:t> about the main </a:t>
            </a:r>
            <a:r>
              <a:rPr lang="fr-FR" sz="3800" dirty="0" err="1" smtClean="0">
                <a:latin typeface="Times New Roman" pitchFamily="18" charset="0"/>
                <a:cs typeface="Times New Roman" pitchFamily="18" charset="0"/>
              </a:rPr>
              <a:t>characters</a:t>
            </a:r>
            <a:r>
              <a:rPr lang="fr-FR" sz="3800" dirty="0" smtClean="0">
                <a:latin typeface="Times New Roman" pitchFamily="18" charset="0"/>
                <a:cs typeface="Times New Roman" pitchFamily="18" charset="0"/>
              </a:rPr>
              <a:t> . ( for </a:t>
            </a:r>
            <a:r>
              <a:rPr lang="fr-FR" sz="3800" dirty="0" err="1" smtClean="0">
                <a:latin typeface="Times New Roman" pitchFamily="18" charset="0"/>
                <a:cs typeface="Times New Roman" pitchFamily="18" charset="0"/>
              </a:rPr>
              <a:t>example</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Eveline’s</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father</a:t>
            </a:r>
            <a:r>
              <a:rPr lang="fr-FR" sz="3800" dirty="0" smtClean="0">
                <a:latin typeface="Times New Roman" pitchFamily="18" charset="0"/>
                <a:cs typeface="Times New Roman" pitchFamily="18" charset="0"/>
              </a:rPr>
              <a:t> and </a:t>
            </a:r>
            <a:r>
              <a:rPr lang="fr-FR" sz="3800" dirty="0" err="1" smtClean="0">
                <a:latin typeface="Times New Roman" pitchFamily="18" charset="0"/>
                <a:cs typeface="Times New Roman" pitchFamily="18" charset="0"/>
              </a:rPr>
              <a:t>dead</a:t>
            </a:r>
            <a:r>
              <a:rPr lang="fr-FR" sz="3800" dirty="0" smtClean="0">
                <a:latin typeface="Times New Roman" pitchFamily="18" charset="0"/>
                <a:cs typeface="Times New Roman" pitchFamily="18" charset="0"/>
              </a:rPr>
              <a:t> </a:t>
            </a:r>
            <a:r>
              <a:rPr lang="fr-FR" sz="3800" dirty="0" err="1" smtClean="0">
                <a:latin typeface="Times New Roman" pitchFamily="18" charset="0"/>
                <a:cs typeface="Times New Roman" pitchFamily="18" charset="0"/>
              </a:rPr>
              <a:t>mother</a:t>
            </a:r>
            <a:r>
              <a:rPr lang="fr-FR" sz="3800" dirty="0" smtClean="0">
                <a:latin typeface="Times New Roman" pitchFamily="18" charset="0"/>
                <a:cs typeface="Times New Roman" pitchFamily="18" charset="0"/>
              </a:rPr>
              <a:t>, The </a:t>
            </a:r>
            <a:r>
              <a:rPr lang="fr-FR" sz="3800" dirty="0" err="1" smtClean="0">
                <a:latin typeface="Times New Roman" pitchFamily="18" charset="0"/>
                <a:cs typeface="Times New Roman" pitchFamily="18" charset="0"/>
              </a:rPr>
              <a:t>mayor</a:t>
            </a:r>
            <a:r>
              <a:rPr lang="fr-FR" sz="3800" dirty="0" smtClean="0">
                <a:latin typeface="Times New Roman" pitchFamily="18" charset="0"/>
                <a:cs typeface="Times New Roman" pitchFamily="18" charset="0"/>
              </a:rPr>
              <a:t> and </a:t>
            </a:r>
            <a:r>
              <a:rPr lang="fr-FR" sz="3800" dirty="0" err="1" smtClean="0">
                <a:latin typeface="Times New Roman" pitchFamily="18" charset="0"/>
                <a:cs typeface="Times New Roman" pitchFamily="18" charset="0"/>
              </a:rPr>
              <a:t>councillors</a:t>
            </a:r>
            <a:r>
              <a:rPr lang="fr-FR" sz="3800" dirty="0" smtClean="0">
                <a:latin typeface="Times New Roman" pitchFamily="18" charset="0"/>
                <a:cs typeface="Times New Roman" pitchFamily="18" charset="0"/>
              </a:rPr>
              <a:t> in The Happy Prince. </a:t>
            </a:r>
            <a:r>
              <a:rPr lang="fr-FR" sz="3800" dirty="0" err="1" smtClean="0">
                <a:latin typeface="Times New Roman" pitchFamily="18" charset="0"/>
                <a:cs typeface="Times New Roman" pitchFamily="18" charset="0"/>
              </a:rPr>
              <a:t>Josephine</a:t>
            </a:r>
            <a:r>
              <a:rPr lang="fr-FR" sz="3800" dirty="0" smtClean="0">
                <a:latin typeface="Times New Roman" pitchFamily="18" charset="0"/>
                <a:cs typeface="Times New Roman" pitchFamily="18" charset="0"/>
              </a:rPr>
              <a:t>, Richard and Mr. Mallard  in the Story of an </a:t>
            </a:r>
            <a:r>
              <a:rPr lang="fr-FR" sz="3800" dirty="0" err="1" smtClean="0">
                <a:latin typeface="Times New Roman" pitchFamily="18" charset="0"/>
                <a:cs typeface="Times New Roman" pitchFamily="18" charset="0"/>
              </a:rPr>
              <a:t>Hour</a:t>
            </a:r>
            <a:r>
              <a:rPr lang="fr-FR" sz="3800" dirty="0" smtClean="0">
                <a:latin typeface="Times New Roman" pitchFamily="18" charset="0"/>
                <a:cs typeface="Times New Roman" pitchFamily="18" charset="0"/>
              </a:rPr>
              <a:t>)            </a:t>
            </a:r>
            <a:r>
              <a:rPr lang="fr-FR" sz="3800" dirty="0" smtClean="0"/>
              <a:t>    </a:t>
            </a:r>
          </a:p>
          <a:p>
            <a:pPr>
              <a:buNone/>
            </a:pPr>
            <a:r>
              <a:rPr lang="fr-FR" sz="2600" dirty="0" smtClean="0"/>
              <a:t> </a:t>
            </a:r>
            <a:endParaRPr lang="fr-FR"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fr-FR" dirty="0" smtClean="0"/>
              <a:t>Point of </a:t>
            </a:r>
            <a:r>
              <a:rPr lang="fr-FR" dirty="0" err="1" smtClean="0"/>
              <a:t>view</a:t>
            </a:r>
            <a:endParaRPr lang="fr-FR"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dirty="0" smtClean="0"/>
              <a:t>Point of view is defined as the angle from which the story is told. It can be:</a:t>
            </a:r>
          </a:p>
          <a:p>
            <a:pPr>
              <a:buFont typeface="Wingdings" pitchFamily="2" charset="2"/>
              <a:buChar char="Ø"/>
            </a:pPr>
            <a:r>
              <a:rPr lang="en-US" dirty="0" smtClean="0"/>
              <a:t>First Person: The story is told by the protagonist or one of the characters who interacts closely with the protagonist or other characters (using pronouns I, me, we, etc).The reader sees the story through this person's eyes as he/she experiences it and only knows what he/she knows or feels. It is called a subjective point of view.</a:t>
            </a:r>
          </a:p>
          <a:p>
            <a:pPr>
              <a:buFont typeface="Wingdings" pitchFamily="2" charset="2"/>
              <a:buChar char="Ø"/>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buFont typeface="Wingdings" pitchFamily="2" charset="2"/>
              <a:buChar char="Ø"/>
            </a:pPr>
            <a:r>
              <a:rPr lang="en-US" dirty="0" smtClean="0"/>
              <a:t>Third person Objective point of view: The author tells the story in the third </a:t>
            </a:r>
            <a:r>
              <a:rPr lang="en-US" dirty="0" err="1" smtClean="0"/>
              <a:t>person.It</a:t>
            </a:r>
            <a:r>
              <a:rPr lang="en-US" dirty="0" smtClean="0"/>
              <a:t> appears as though a camera is following the characters, going anywhere, and recording only what is seen and</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4290"/>
            <a:ext cx="7772400" cy="1000132"/>
          </a:xfrm>
        </p:spPr>
        <p:style>
          <a:lnRef idx="3">
            <a:schemeClr val="lt1"/>
          </a:lnRef>
          <a:fillRef idx="1">
            <a:schemeClr val="accent3"/>
          </a:fillRef>
          <a:effectRef idx="1">
            <a:schemeClr val="accent3"/>
          </a:effectRef>
          <a:fontRef idx="minor">
            <a:schemeClr val="lt1"/>
          </a:fontRef>
        </p:style>
        <p:txBody>
          <a:bodyPr>
            <a:normAutofit/>
          </a:bodyPr>
          <a:lstStyle/>
          <a:p>
            <a:r>
              <a:rPr lang="fr-FR" dirty="0" smtClean="0"/>
              <a:t>Plot</a:t>
            </a:r>
            <a:endParaRPr lang="fr-FR" dirty="0"/>
          </a:p>
        </p:txBody>
      </p:sp>
      <p:sp>
        <p:nvSpPr>
          <p:cNvPr id="3" name="Sous-titre 2"/>
          <p:cNvSpPr>
            <a:spLocks noGrp="1"/>
          </p:cNvSpPr>
          <p:nvPr>
            <p:ph type="subTitle" idx="1"/>
          </p:nvPr>
        </p:nvSpPr>
        <p:spPr>
          <a:xfrm>
            <a:off x="428596" y="1428736"/>
            <a:ext cx="8501122" cy="4643470"/>
          </a:xfrm>
        </p:spPr>
        <p:txBody>
          <a:bodyPr>
            <a:normAutofit fontScale="92500" lnSpcReduction="20000"/>
          </a:bodyPr>
          <a:lstStyle/>
          <a:p>
            <a:pPr algn="l"/>
            <a:r>
              <a:rPr lang="fr-FR" sz="2800" b="1" dirty="0" smtClean="0"/>
              <a:t>Plot </a:t>
            </a:r>
            <a:r>
              <a:rPr lang="fr-FR" sz="2800" b="1" dirty="0" err="1" smtClean="0"/>
              <a:t>is</a:t>
            </a:r>
            <a:r>
              <a:rPr lang="fr-FR" sz="2800" b="1" dirty="0" smtClean="0"/>
              <a:t> the </a:t>
            </a:r>
            <a:r>
              <a:rPr lang="fr-FR" sz="2800" b="1" dirty="0" err="1" smtClean="0"/>
              <a:t>way</a:t>
            </a:r>
            <a:r>
              <a:rPr lang="fr-FR" sz="2800" b="1" dirty="0" smtClean="0"/>
              <a:t> the </a:t>
            </a:r>
            <a:r>
              <a:rPr lang="fr-FR" sz="2800" b="1" dirty="0" err="1" smtClean="0"/>
              <a:t>author</a:t>
            </a:r>
            <a:r>
              <a:rPr lang="fr-FR" sz="2800" b="1" dirty="0" smtClean="0"/>
              <a:t> </a:t>
            </a:r>
            <a:r>
              <a:rPr lang="fr-FR" sz="2800" b="1" dirty="0" smtClean="0"/>
              <a:t>has </a:t>
            </a:r>
            <a:r>
              <a:rPr lang="fr-FR" sz="2800" b="1" dirty="0" err="1" smtClean="0"/>
              <a:t>arranged</a:t>
            </a:r>
            <a:r>
              <a:rPr lang="fr-FR" sz="2800" b="1" dirty="0" smtClean="0"/>
              <a:t> </a:t>
            </a:r>
            <a:r>
              <a:rPr lang="fr-FR" sz="2800" b="1" dirty="0" err="1" smtClean="0"/>
              <a:t>events</a:t>
            </a:r>
            <a:r>
              <a:rPr lang="fr-FR" sz="2800" b="1" dirty="0" smtClean="0"/>
              <a:t> in the short story to </a:t>
            </a:r>
            <a:r>
              <a:rPr lang="fr-FR" sz="2800" b="1" dirty="0" err="1" smtClean="0"/>
              <a:t>develop</a:t>
            </a:r>
            <a:r>
              <a:rPr lang="fr-FR" sz="2800" b="1" dirty="0" smtClean="0"/>
              <a:t> </a:t>
            </a:r>
            <a:r>
              <a:rPr lang="fr-FR" sz="2800" b="1" dirty="0" err="1" smtClean="0"/>
              <a:t>his</a:t>
            </a:r>
            <a:r>
              <a:rPr lang="fr-FR" sz="2800" b="1" dirty="0" smtClean="0"/>
              <a:t> </a:t>
            </a:r>
            <a:r>
              <a:rPr lang="fr-FR" sz="2800" b="1" dirty="0" err="1" smtClean="0"/>
              <a:t>idea</a:t>
            </a:r>
            <a:r>
              <a:rPr lang="fr-FR" sz="2800" b="1" dirty="0" smtClean="0"/>
              <a:t>. It </a:t>
            </a:r>
            <a:r>
              <a:rPr lang="fr-FR" sz="2800" b="1" dirty="0" err="1" smtClean="0"/>
              <a:t>is</a:t>
            </a:r>
            <a:r>
              <a:rPr lang="fr-FR" sz="2800" b="1" dirty="0" smtClean="0"/>
              <a:t> a </a:t>
            </a:r>
            <a:r>
              <a:rPr lang="fr-FR" sz="2800" b="1" dirty="0" err="1" smtClean="0"/>
              <a:t>plannaed</a:t>
            </a:r>
            <a:r>
              <a:rPr lang="fr-FR" sz="2800" b="1" dirty="0" smtClean="0"/>
              <a:t> </a:t>
            </a:r>
            <a:r>
              <a:rPr lang="fr-FR" sz="2800" b="1" dirty="0" err="1" smtClean="0"/>
              <a:t>logical</a:t>
            </a:r>
            <a:r>
              <a:rPr lang="fr-FR" sz="2800" b="1" dirty="0" smtClean="0"/>
              <a:t> </a:t>
            </a:r>
            <a:r>
              <a:rPr lang="fr-FR" sz="2800" b="1" dirty="0" err="1" smtClean="0"/>
              <a:t>series</a:t>
            </a:r>
            <a:r>
              <a:rPr lang="fr-FR" sz="2800" b="1" dirty="0" smtClean="0"/>
              <a:t> of </a:t>
            </a:r>
            <a:r>
              <a:rPr lang="fr-FR" sz="2800" b="1" dirty="0" err="1" smtClean="0"/>
              <a:t>events</a:t>
            </a:r>
            <a:r>
              <a:rPr lang="fr-FR" sz="2800" b="1" dirty="0" smtClean="0"/>
              <a:t> . There are five essential parts of plot:</a:t>
            </a:r>
          </a:p>
          <a:p>
            <a:pPr algn="l">
              <a:buFont typeface="Wingdings" pitchFamily="2" charset="2"/>
              <a:buChar char="Ø"/>
            </a:pPr>
            <a:r>
              <a:rPr lang="fr-FR" sz="2800" b="1" dirty="0" smtClean="0">
                <a:solidFill>
                  <a:schemeClr val="accent2">
                    <a:lumMod val="75000"/>
                  </a:schemeClr>
                </a:solidFill>
              </a:rPr>
              <a:t>a)Background</a:t>
            </a:r>
            <a:r>
              <a:rPr lang="fr-FR" sz="2800" b="1" dirty="0" smtClean="0"/>
              <a:t> </a:t>
            </a:r>
            <a:r>
              <a:rPr lang="fr-FR" sz="2800" b="1" dirty="0" err="1" smtClean="0">
                <a:solidFill>
                  <a:schemeClr val="accent2">
                    <a:lumMod val="75000"/>
                  </a:schemeClr>
                </a:solidFill>
              </a:rPr>
              <a:t>events</a:t>
            </a:r>
            <a:r>
              <a:rPr lang="fr-FR" sz="2800" b="1" dirty="0" smtClean="0">
                <a:solidFill>
                  <a:schemeClr val="accent2">
                    <a:lumMod val="75000"/>
                  </a:schemeClr>
                </a:solidFill>
              </a:rPr>
              <a:t>:</a:t>
            </a:r>
            <a:r>
              <a:rPr lang="en-US" sz="2800" b="1" dirty="0" smtClean="0"/>
              <a:t>the beginning of the story where the characters and the setting </a:t>
            </a:r>
            <a:r>
              <a:rPr lang="fr-FR" sz="2800" b="1" dirty="0" smtClean="0"/>
              <a:t>are </a:t>
            </a:r>
            <a:r>
              <a:rPr lang="fr-FR" sz="2800" b="1" dirty="0" err="1" smtClean="0"/>
              <a:t>introduced</a:t>
            </a:r>
            <a:r>
              <a:rPr lang="fr-FR" sz="2800" b="1" dirty="0" smtClean="0"/>
              <a:t>.</a:t>
            </a:r>
          </a:p>
          <a:p>
            <a:pPr algn="l">
              <a:buFont typeface="Wingdings" pitchFamily="2" charset="2"/>
              <a:buChar char="Ø"/>
            </a:pPr>
            <a:r>
              <a:rPr lang="en-US" sz="2800" b="1" dirty="0" smtClean="0">
                <a:solidFill>
                  <a:schemeClr val="tx2">
                    <a:lumMod val="60000"/>
                    <a:lumOff val="40000"/>
                  </a:schemeClr>
                </a:solidFill>
              </a:rPr>
              <a:t> </a:t>
            </a:r>
            <a:r>
              <a:rPr lang="en-US" sz="2800" b="1" dirty="0" smtClean="0">
                <a:solidFill>
                  <a:schemeClr val="tx2">
                    <a:lumMod val="60000"/>
                    <a:lumOff val="40000"/>
                  </a:schemeClr>
                </a:solidFill>
              </a:rPr>
              <a:t>b) Rising Action</a:t>
            </a:r>
            <a:r>
              <a:rPr lang="en-US" sz="2800" b="1" dirty="0" smtClean="0"/>
              <a:t>-This is where the events in the story become complicated and the conflict in the story is revealed (events between the introduction and climax</a:t>
            </a:r>
            <a:r>
              <a:rPr lang="en-US" sz="2800" b="1" dirty="0" smtClean="0"/>
              <a:t>).</a:t>
            </a:r>
          </a:p>
          <a:p>
            <a:pPr algn="l">
              <a:buFont typeface="Wingdings" pitchFamily="2" charset="2"/>
              <a:buChar char="Ø"/>
            </a:pPr>
            <a:r>
              <a:rPr lang="en-US" sz="2800" b="1" dirty="0" smtClean="0">
                <a:solidFill>
                  <a:srgbClr val="FF0000"/>
                </a:solidFill>
              </a:rPr>
              <a:t>C)</a:t>
            </a:r>
            <a:r>
              <a:rPr lang="en-US" sz="2800" b="1" dirty="0" smtClean="0">
                <a:solidFill>
                  <a:srgbClr val="FF0000"/>
                </a:solidFill>
              </a:rPr>
              <a:t> Climax</a:t>
            </a:r>
            <a:r>
              <a:rPr lang="en-US" sz="2800" b="1" dirty="0" smtClean="0"/>
              <a:t> -This is the highest point of interest and the turning point of the </a:t>
            </a:r>
            <a:r>
              <a:rPr lang="en-US" sz="2800" b="1" dirty="0" err="1" smtClean="0"/>
              <a:t>story.The</a:t>
            </a:r>
            <a:r>
              <a:rPr lang="en-US" sz="2800" b="1" dirty="0" smtClean="0"/>
              <a:t> reader wonders what will happen next; will the conflict be resolved or not? d)Falling action-The events and complications begin to resolve themselves</a:t>
            </a:r>
            <a:endParaRPr lang="fr-FR" sz="2800" b="1" dirty="0" smtClean="0"/>
          </a:p>
          <a:p>
            <a:pPr algn="l">
              <a:buFont typeface="Wingdings" pitchFamily="2" charset="2"/>
              <a:buChar char="Ø"/>
            </a:pPr>
            <a:endParaRPr lang="fr-FR" sz="2800" dirty="0" smtClean="0"/>
          </a:p>
          <a:p>
            <a:pPr algn="l">
              <a:buFont typeface="Wingdings" pitchFamily="2" charset="2"/>
              <a:buChar char="Ø"/>
            </a:pPr>
            <a:endParaRPr lang="fr-FR" sz="2800" dirty="0" smtClean="0"/>
          </a:p>
          <a:p>
            <a:pPr algn="l">
              <a:buFont typeface="Wingdings" pitchFamily="2" charset="2"/>
              <a:buChar char="Ø"/>
            </a:pPr>
            <a:endParaRPr lang="fr-F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3966"/>
          </a:xfrm>
        </p:spPr>
        <p:txBody>
          <a:bodyPr>
            <a:normAutofit fontScale="90000"/>
          </a:bodyPr>
          <a:lstStyle/>
          <a:p>
            <a:endParaRPr lang="fr-FR" dirty="0"/>
          </a:p>
        </p:txBody>
      </p:sp>
      <p:sp>
        <p:nvSpPr>
          <p:cNvPr id="3" name="Espace réservé du contenu 2"/>
          <p:cNvSpPr>
            <a:spLocks noGrp="1"/>
          </p:cNvSpPr>
          <p:nvPr>
            <p:ph idx="1"/>
          </p:nvPr>
        </p:nvSpPr>
        <p:spPr>
          <a:xfrm>
            <a:off x="457200" y="285728"/>
            <a:ext cx="8229600" cy="5840435"/>
          </a:xfrm>
        </p:spPr>
        <p:txBody>
          <a:bodyPr>
            <a:normAutofit fontScale="92500" lnSpcReduction="20000"/>
          </a:bodyPr>
          <a:lstStyle/>
          <a:p>
            <a:endParaRPr lang="fr-FR" dirty="0" smtClean="0"/>
          </a:p>
          <a:p>
            <a:pPr>
              <a:buFont typeface="Wingdings" pitchFamily="2" charset="2"/>
              <a:buChar char="Ø"/>
            </a:pPr>
            <a:r>
              <a:rPr lang="en-US" b="1" dirty="0" smtClean="0">
                <a:solidFill>
                  <a:srgbClr val="92D050"/>
                </a:solidFill>
              </a:rPr>
              <a:t>d)Falling action</a:t>
            </a:r>
            <a:r>
              <a:rPr lang="en-US" b="1" dirty="0" smtClean="0"/>
              <a:t>-The events and complications begin to resolve </a:t>
            </a:r>
            <a:r>
              <a:rPr lang="en-US" b="1" dirty="0" err="1" smtClean="0"/>
              <a:t>themselves.The</a:t>
            </a:r>
            <a:r>
              <a:rPr lang="en-US" b="1" dirty="0" smtClean="0"/>
              <a:t> reader knows what has happened next and if the conflict was resolved or not (events between climax and denouement</a:t>
            </a:r>
            <a:r>
              <a:rPr lang="en-US" b="1" dirty="0" smtClean="0"/>
              <a:t>)</a:t>
            </a:r>
          </a:p>
          <a:p>
            <a:pPr>
              <a:buFont typeface="Wingdings" pitchFamily="2" charset="2"/>
              <a:buChar char="Ø"/>
            </a:pPr>
            <a:r>
              <a:rPr lang="en-US" b="1" dirty="0" smtClean="0">
                <a:solidFill>
                  <a:srgbClr val="FFC000"/>
                </a:solidFill>
              </a:rPr>
              <a:t>e)Denouement-</a:t>
            </a:r>
            <a:r>
              <a:rPr lang="en-US" b="1" dirty="0" smtClean="0"/>
              <a:t>This is the final outcome or untangling of events in the story</a:t>
            </a:r>
            <a:r>
              <a:rPr lang="en-US" b="1" dirty="0" smtClean="0"/>
              <a:t>.</a:t>
            </a:r>
          </a:p>
          <a:p>
            <a:pPr>
              <a:buNone/>
            </a:pPr>
            <a:endParaRPr lang="en-US" b="1" dirty="0" smtClean="0"/>
          </a:p>
          <a:p>
            <a:pPr>
              <a:buNone/>
            </a:pPr>
            <a:r>
              <a:rPr lang="en-US" sz="2400" b="1" dirty="0" smtClean="0"/>
              <a:t>N.B: </a:t>
            </a:r>
            <a:r>
              <a:rPr lang="en-US" sz="2400" dirty="0" smtClean="0"/>
              <a:t>It is helpful to consider climax as a three-fold phenomenon:1)the main character receives new information2)accepts this information (realizes it but does not necessarily agree with it) 3)acts on this information (makes a choice that will determine whether or </a:t>
            </a:r>
            <a:r>
              <a:rPr lang="en-US" sz="2400" dirty="0" smtClean="0"/>
              <a:t>not he/she </a:t>
            </a:r>
            <a:r>
              <a:rPr lang="en-US" sz="2400" dirty="0" smtClean="0"/>
              <a:t>gains his objective). </a:t>
            </a:r>
            <a:endParaRPr lang="fr-FR" sz="2400" dirty="0" smtClean="0"/>
          </a:p>
          <a:p>
            <a:pPr>
              <a:buNone/>
            </a:pPr>
            <a:r>
              <a:rPr lang="en-US" sz="2400" dirty="0" smtClean="0"/>
              <a:t> </a:t>
            </a: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dirty="0" err="1" smtClean="0"/>
              <a:t>Conflict</a:t>
            </a:r>
            <a:endParaRPr lang="fr-FR" dirty="0"/>
          </a:p>
        </p:txBody>
      </p:sp>
      <p:sp>
        <p:nvSpPr>
          <p:cNvPr id="3" name="Espace réservé du contenu 2"/>
          <p:cNvSpPr>
            <a:spLocks noGrp="1"/>
          </p:cNvSpPr>
          <p:nvPr>
            <p:ph idx="1"/>
          </p:nvPr>
        </p:nvSpPr>
        <p:spPr>
          <a:ln>
            <a:solidFill>
              <a:srgbClr val="FF0000"/>
            </a:solidFill>
          </a:ln>
        </p:spPr>
        <p:txBody>
          <a:bodyPr>
            <a:normAutofit fontScale="85000" lnSpcReduction="20000"/>
          </a:bodyPr>
          <a:lstStyle/>
          <a:p>
            <a:pPr>
              <a:buNone/>
            </a:pPr>
            <a:r>
              <a:rPr lang="en-US" dirty="0" smtClean="0"/>
              <a:t>   Conflict </a:t>
            </a:r>
            <a:r>
              <a:rPr lang="en-US" dirty="0" smtClean="0"/>
              <a:t>is essential to </a:t>
            </a:r>
            <a:r>
              <a:rPr lang="en-US" dirty="0" err="1" smtClean="0"/>
              <a:t>plot.Without</a:t>
            </a:r>
            <a:r>
              <a:rPr lang="en-US" dirty="0" smtClean="0"/>
              <a:t> conflict </a:t>
            </a:r>
            <a:r>
              <a:rPr lang="en-US" dirty="0" smtClean="0"/>
              <a:t>there is </a:t>
            </a:r>
            <a:r>
              <a:rPr lang="en-US" dirty="0" smtClean="0"/>
              <a:t>no </a:t>
            </a:r>
            <a:r>
              <a:rPr lang="en-US" dirty="0" err="1" smtClean="0"/>
              <a:t>plot.It</a:t>
            </a:r>
            <a:r>
              <a:rPr lang="en-US" dirty="0" smtClean="0"/>
              <a:t> is the opposition of forces which ties one incident to another and makes the plot move</a:t>
            </a:r>
            <a:r>
              <a:rPr lang="en-US" dirty="0" smtClean="0"/>
              <a:t>. Conflict </a:t>
            </a:r>
            <a:r>
              <a:rPr lang="en-US" dirty="0" smtClean="0"/>
              <a:t>is not merely limited to open arguments; rather it is any form of opposition that faces the main character. Within a short story there may </a:t>
            </a:r>
            <a:r>
              <a:rPr lang="en-US" dirty="0" smtClean="0"/>
              <a:t>be only </a:t>
            </a:r>
            <a:r>
              <a:rPr lang="en-US" dirty="0" smtClean="0"/>
              <a:t>one central struggle, or there may be one dominant struggle with many minor ones. There are two types of conflict: 1)</a:t>
            </a:r>
            <a:r>
              <a:rPr lang="en-US" dirty="0" smtClean="0">
                <a:solidFill>
                  <a:srgbClr val="0070C0"/>
                </a:solidFill>
              </a:rPr>
              <a:t>External</a:t>
            </a:r>
            <a:r>
              <a:rPr lang="en-US" dirty="0" smtClean="0"/>
              <a:t>-A struggle with a force outside one's self</a:t>
            </a:r>
            <a:r>
              <a:rPr lang="en-US" dirty="0" smtClean="0"/>
              <a:t>.</a:t>
            </a:r>
          </a:p>
          <a:p>
            <a:pPr>
              <a:buNone/>
            </a:pPr>
            <a:r>
              <a:rPr lang="en-US" dirty="0" smtClean="0"/>
              <a:t>   2)</a:t>
            </a:r>
            <a:r>
              <a:rPr lang="en-US" dirty="0" smtClean="0">
                <a:solidFill>
                  <a:srgbClr val="FF0000"/>
                </a:solidFill>
              </a:rPr>
              <a:t>Internal</a:t>
            </a:r>
            <a:r>
              <a:rPr lang="en-US" dirty="0" smtClean="0"/>
              <a:t>-A </a:t>
            </a:r>
            <a:r>
              <a:rPr lang="en-US" dirty="0" smtClean="0"/>
              <a:t>struggle within one's self; a person must make some decision, overcome pain, quiet his/her temper, resist an urge, etc.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r-FR" dirty="0" err="1" smtClean="0"/>
              <a:t>Theme</a:t>
            </a: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smtClean="0"/>
              <a:t>The theme in a piece of fiction is its controlling idea or its central insight</a:t>
            </a:r>
            <a:r>
              <a:rPr lang="en-US" dirty="0" smtClean="0"/>
              <a:t>. It </a:t>
            </a:r>
            <a:r>
              <a:rPr lang="en-US" dirty="0" smtClean="0"/>
              <a:t>is </a:t>
            </a:r>
            <a:r>
              <a:rPr lang="en-US" dirty="0" smtClean="0"/>
              <a:t>the author's </a:t>
            </a:r>
            <a:r>
              <a:rPr lang="en-US" dirty="0" smtClean="0"/>
              <a:t>underlying meaning or main idea that he is trying to convey</a:t>
            </a:r>
            <a:r>
              <a:rPr lang="en-US" dirty="0" smtClean="0"/>
              <a:t>. The </a:t>
            </a:r>
            <a:r>
              <a:rPr lang="en-US" dirty="0" smtClean="0"/>
              <a:t>theme may be the author's thoughts about a topic or view of human </a:t>
            </a:r>
            <a:r>
              <a:rPr lang="en-US" dirty="0" smtClean="0"/>
              <a:t>nature.</a:t>
            </a:r>
          </a:p>
          <a:p>
            <a:r>
              <a:rPr lang="en-US" dirty="0" smtClean="0"/>
              <a:t>The author may </a:t>
            </a:r>
            <a:r>
              <a:rPr lang="en-US" dirty="0" smtClean="0"/>
              <a:t>use various figures of speech to emphasize his theme, such as: symbol, allusion, simile, metaphor, hyperbole, or irony. Some simple examples of common themes from literature, TV, and </a:t>
            </a:r>
            <a:r>
              <a:rPr lang="en-US" dirty="0" smtClean="0"/>
              <a:t>films are</a:t>
            </a:r>
          </a:p>
          <a:p>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936</Words>
  <PresentationFormat>Affichage à l'écran (4:3)</PresentationFormat>
  <Paragraphs>53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Elements of a short story Elements of fiction</vt:lpstr>
      <vt:lpstr>Setting</vt:lpstr>
      <vt:lpstr>Characters </vt:lpstr>
      <vt:lpstr>Point of view</vt:lpstr>
      <vt:lpstr>Diapositive 5</vt:lpstr>
      <vt:lpstr>Plot</vt:lpstr>
      <vt:lpstr>Diapositive 7</vt:lpstr>
      <vt:lpstr>Conflict</vt:lpstr>
      <vt:lpstr>Theme</vt:lpstr>
      <vt:lpstr>SUMMARY</vt:lpstr>
      <vt:lpstr>Common themes in short stories and films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a short story Elements of fiction</dc:title>
  <dc:creator>IDD</dc:creator>
  <cp:lastModifiedBy>IDD</cp:lastModifiedBy>
  <cp:revision>45</cp:revision>
  <dcterms:created xsi:type="dcterms:W3CDTF">2020-09-05T17:46:34Z</dcterms:created>
  <dcterms:modified xsi:type="dcterms:W3CDTF">2021-03-18T10:28:18Z</dcterms:modified>
</cp:coreProperties>
</file>