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59" r:id="rId5"/>
    <p:sldId id="261" r:id="rId6"/>
    <p:sldId id="262"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4" d="100"/>
          <a:sy n="64" d="100"/>
        </p:scale>
        <p:origin x="-1566" y="-13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AA309A6D-C09C-4548-B29A-6CF363A7E532}" type="datetimeFigureOut">
              <a:rPr lang="fr-FR" smtClean="0"/>
              <a:pPr/>
              <a:t>01/02/2021</a:t>
            </a:fld>
            <a:endParaRPr lang="fr-BE"/>
          </a:p>
        </p:txBody>
      </p:sp>
      <p:sp>
        <p:nvSpPr>
          <p:cNvPr id="2" name="Espace réservé du pied de page 1"/>
          <p:cNvSpPr>
            <a:spLocks noGrp="1"/>
          </p:cNvSpPr>
          <p:nvPr>
            <p:ph type="ftr" sz="quarter" idx="11"/>
          </p:nvPr>
        </p:nvSpPr>
        <p:spPr/>
        <p:txBody>
          <a:bodyPr/>
          <a:lstStyle/>
          <a:p>
            <a:endParaRPr lang="fr-BE"/>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01/02/2021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01/02/2021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AA309A6D-C09C-4548-B29A-6CF363A7E532}" type="datetimeFigureOut">
              <a:rPr lang="fr-FR" smtClean="0"/>
              <a:pPr/>
              <a:t>01/02/2021</a:t>
            </a:fld>
            <a:endParaRPr lang="fr-BE"/>
          </a:p>
        </p:txBody>
      </p:sp>
      <p:sp>
        <p:nvSpPr>
          <p:cNvPr id="19" name="Espace réservé du pied de page 18"/>
          <p:cNvSpPr>
            <a:spLocks noGrp="1"/>
          </p:cNvSpPr>
          <p:nvPr>
            <p:ph type="ftr" sz="quarter" idx="11"/>
          </p:nvPr>
        </p:nvSpPr>
        <p:spPr>
          <a:xfrm>
            <a:off x="3581400" y="76200"/>
            <a:ext cx="2895600" cy="288925"/>
          </a:xfrm>
        </p:spPr>
        <p:txBody>
          <a:bodyPr/>
          <a:lstStyle/>
          <a:p>
            <a:endParaRPr lang="fr-BE"/>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AA309A6D-C09C-4548-B29A-6CF363A7E532}" type="datetimeFigureOut">
              <a:rPr lang="fr-FR" smtClean="0"/>
              <a:pPr/>
              <a:t>01/02/2021</a:t>
            </a:fld>
            <a:endParaRPr lang="fr-BE"/>
          </a:p>
        </p:txBody>
      </p:sp>
      <p:sp>
        <p:nvSpPr>
          <p:cNvPr id="11" name="Espace réservé du pied de page 10"/>
          <p:cNvSpPr>
            <a:spLocks noGrp="1"/>
          </p:cNvSpPr>
          <p:nvPr>
            <p:ph type="ftr" sz="quarter" idx="11"/>
          </p:nvPr>
        </p:nvSpPr>
        <p:spPr/>
        <p:txBody>
          <a:bodyPr/>
          <a:lstStyle/>
          <a:p>
            <a:endParaRPr lang="fr-BE"/>
          </a:p>
        </p:txBody>
      </p:sp>
      <p:sp>
        <p:nvSpPr>
          <p:cNvPr id="16" name="Espace réservé du numéro de diapositive 15"/>
          <p:cNvSpPr>
            <a:spLocks noGrp="1"/>
          </p:cNvSpPr>
          <p:nvPr>
            <p:ph type="sldNum" sz="quarter" idx="12"/>
          </p:nvPr>
        </p:nvSpPr>
        <p:spPr/>
        <p:txBody>
          <a:bodyPr/>
          <a:lstStyle/>
          <a:p>
            <a:fld id="{CF4668DC-857F-487D-BFFA-8C0CA5037977}" type="slidenum">
              <a:rPr lang="fr-BE" smtClean="0"/>
              <a:pPr/>
              <a:t>‹N°›</a:t>
            </a:fld>
            <a:endParaRPr lang="fr-BE"/>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AA309A6D-C09C-4548-B29A-6CF363A7E532}" type="datetimeFigureOut">
              <a:rPr lang="fr-FR" smtClean="0"/>
              <a:pPr/>
              <a:t>01/02/2021</a:t>
            </a:fld>
            <a:endParaRPr lang="fr-BE"/>
          </a:p>
        </p:txBody>
      </p:sp>
      <p:sp>
        <p:nvSpPr>
          <p:cNvPr id="10" name="Espace réservé du pied de page 9"/>
          <p:cNvSpPr>
            <a:spLocks noGrp="1"/>
          </p:cNvSpPr>
          <p:nvPr>
            <p:ph type="ftr" sz="quarter" idx="11"/>
          </p:nvPr>
        </p:nvSpPr>
        <p:spPr/>
        <p:txBody>
          <a:bodyPr/>
          <a:lstStyle/>
          <a:p>
            <a:endParaRPr lang="fr-BE"/>
          </a:p>
        </p:txBody>
      </p:sp>
      <p:sp>
        <p:nvSpPr>
          <p:cNvPr id="31" name="Espace réservé du numéro de diapositive 30"/>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AA309A6D-C09C-4548-B29A-6CF363A7E532}" type="datetimeFigureOut">
              <a:rPr lang="fr-FR" smtClean="0"/>
              <a:pPr/>
              <a:t>01/02/2021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a:xfrm>
            <a:off x="8229600" y="6477000"/>
            <a:ext cx="762000" cy="246888"/>
          </a:xfrm>
        </p:spPr>
        <p:txBody>
          <a:bodyPr/>
          <a:lstStyle/>
          <a:p>
            <a:fld id="{CF4668DC-857F-487D-BFFA-8C0CA5037977}" type="slidenum">
              <a:rPr lang="fr-BE" smtClean="0"/>
              <a:pPr/>
              <a:t>‹N°›</a:t>
            </a:fld>
            <a:endParaRPr lang="fr-BE"/>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AA309A6D-C09C-4548-B29A-6CF363A7E532}" type="datetimeFigureOut">
              <a:rPr lang="fr-FR" smtClean="0"/>
              <a:pPr/>
              <a:t>01/02/2021</a:t>
            </a:fld>
            <a:endParaRPr lang="fr-BE"/>
          </a:p>
        </p:txBody>
      </p:sp>
      <p:sp>
        <p:nvSpPr>
          <p:cNvPr id="21" name="Espace réservé du pied de page 20"/>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AA309A6D-C09C-4548-B29A-6CF363A7E532}" type="datetimeFigureOut">
              <a:rPr lang="fr-FR" smtClean="0"/>
              <a:pPr/>
              <a:t>01/02/2021</a:t>
            </a:fld>
            <a:endParaRPr lang="fr-BE"/>
          </a:p>
        </p:txBody>
      </p:sp>
      <p:sp>
        <p:nvSpPr>
          <p:cNvPr id="24" name="Espace réservé du pied de page 23"/>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AA309A6D-C09C-4548-B29A-6CF363A7E532}" type="datetimeFigureOut">
              <a:rPr lang="fr-FR" smtClean="0"/>
              <a:pPr/>
              <a:t>01/02/2021</a:t>
            </a:fld>
            <a:endParaRPr lang="fr-BE"/>
          </a:p>
        </p:txBody>
      </p:sp>
      <p:sp>
        <p:nvSpPr>
          <p:cNvPr id="29" name="Espace réservé du pied de page 28"/>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01/02/2021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31" name="Espace réservé du numéro de diapositive 30"/>
          <p:cNvSpPr>
            <a:spLocks noGrp="1"/>
          </p:cNvSpPr>
          <p:nvPr>
            <p:ph type="sldNum" sz="quarter" idx="12"/>
          </p:nvPr>
        </p:nvSpPr>
        <p:spPr/>
        <p:txBody>
          <a:bodyPr/>
          <a:lstStyle/>
          <a:p>
            <a:fld id="{CF4668DC-857F-487D-BFFA-8C0CA5037977}" type="slidenum">
              <a:rPr lang="fr-BE" smtClean="0"/>
              <a:pPr/>
              <a:t>‹N°›</a:t>
            </a:fld>
            <a:endParaRPr lang="fr-BE"/>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AA309A6D-C09C-4548-B29A-6CF363A7E532}" type="datetimeFigureOut">
              <a:rPr lang="fr-FR" smtClean="0"/>
              <a:pPr/>
              <a:t>01/02/2021</a:t>
            </a:fld>
            <a:endParaRPr lang="fr-BE"/>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BE"/>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F4668DC-857F-487D-BFFA-8C0CA5037977}" type="slidenum">
              <a:rPr lang="fr-BE" smtClean="0"/>
              <a:pPr/>
              <a:t>‹N°›</a:t>
            </a:fld>
            <a:endParaRPr lang="fr-BE"/>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3212976"/>
            <a:ext cx="8075240" cy="3105528"/>
          </a:xfrm>
        </p:spPr>
        <p:txBody>
          <a:bodyPr>
            <a:normAutofit/>
          </a:bodyPr>
          <a:lstStyle/>
          <a:p>
            <a:r>
              <a:rPr lang="fr-FR" sz="7200" dirty="0" smtClean="0"/>
              <a:t>Modélisation hydraulique</a:t>
            </a:r>
            <a:endParaRPr lang="ar-DZ" sz="7200" dirty="0"/>
          </a:p>
        </p:txBody>
      </p:sp>
      <p:sp>
        <p:nvSpPr>
          <p:cNvPr id="3" name="Sous-titre 2"/>
          <p:cNvSpPr>
            <a:spLocks noGrp="1"/>
          </p:cNvSpPr>
          <p:nvPr>
            <p:ph type="subTitle" idx="1"/>
          </p:nvPr>
        </p:nvSpPr>
        <p:spPr>
          <a:xfrm>
            <a:off x="914400" y="836712"/>
            <a:ext cx="7772400" cy="1368152"/>
          </a:xfrm>
        </p:spPr>
        <p:txBody>
          <a:bodyPr>
            <a:normAutofit/>
          </a:bodyPr>
          <a:lstStyle/>
          <a:p>
            <a:r>
              <a:rPr lang="fr-FR" sz="6600" dirty="0" smtClean="0"/>
              <a:t>Leçon  6</a:t>
            </a:r>
            <a:endParaRPr lang="ar-DZ" sz="6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889844"/>
            <a:ext cx="7920880" cy="4626331"/>
          </a:xfrm>
          <a:prstGeom prst="rect">
            <a:avLst/>
          </a:prstGeom>
        </p:spPr>
        <p:txBody>
          <a:bodyPr wrap="square">
            <a:spAutoFit/>
          </a:bodyPr>
          <a:lstStyle/>
          <a:p>
            <a:r>
              <a:rPr lang="fr-FR" sz="2800" b="1" dirty="0" smtClean="0"/>
              <a:t>. </a:t>
            </a:r>
            <a:r>
              <a:rPr lang="fr-FR" sz="2800" b="1" dirty="0" smtClean="0"/>
              <a:t>Les modèles hydrauliques </a:t>
            </a:r>
            <a:r>
              <a:rPr lang="fr-FR" sz="2800" b="1" dirty="0" smtClean="0"/>
              <a:t>:</a:t>
            </a:r>
          </a:p>
          <a:p>
            <a:pPr>
              <a:lnSpc>
                <a:spcPct val="150000"/>
              </a:lnSpc>
            </a:pPr>
            <a:r>
              <a:rPr lang="fr-FR" dirty="0" smtClean="0"/>
              <a:t>Un </a:t>
            </a:r>
            <a:r>
              <a:rPr lang="fr-FR" dirty="0" smtClean="0"/>
              <a:t>modèle hydraulique permet de modéliser les caractéristiques d’une crue se propageant, sur tout le linéaire du cours d’eau d’intérêt, telles que les débits, vitesses, hauteurs d’eau atteintes, et les surfaces inondées dans le cas d’un évènement débordant. Ce type de modèle est basé sur les équations de Saint-Venant, </a:t>
            </a:r>
            <a:r>
              <a:rPr lang="fr-FR" dirty="0" smtClean="0"/>
              <a:t> </a:t>
            </a:r>
            <a:r>
              <a:rPr lang="fr-FR" dirty="0" smtClean="0"/>
              <a:t>ou sur des simplifications de celles-ci (onde cinématique, onde diffusante</a:t>
            </a:r>
            <a:r>
              <a:rPr lang="fr-FR" dirty="0" smtClean="0"/>
              <a:t>).</a:t>
            </a:r>
          </a:p>
          <a:p>
            <a:pPr>
              <a:lnSpc>
                <a:spcPct val="150000"/>
              </a:lnSpc>
            </a:pPr>
            <a:r>
              <a:rPr lang="fr-FR" dirty="0" smtClean="0"/>
              <a:t> </a:t>
            </a:r>
            <a:r>
              <a:rPr lang="fr-FR" dirty="0" smtClean="0"/>
              <a:t>Ces équations sont remplacées localement par des lois d’ouvrages lorsqu’un ouvrage hydraulique (seuil, barrage) est présent, et sont complétées par des pertes de charge additionnelles lorsque la section du cours d’eau varie brusquement (en présence d’un pont, de gorges…).</a:t>
            </a:r>
            <a:endParaRPr lang="ar-D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548680"/>
            <a:ext cx="6390456" cy="4708981"/>
          </a:xfrm>
          <a:prstGeom prst="rect">
            <a:avLst/>
          </a:prstGeom>
        </p:spPr>
        <p:txBody>
          <a:bodyPr wrap="square">
            <a:spAutoFit/>
          </a:bodyPr>
          <a:lstStyle/>
          <a:p>
            <a:pPr>
              <a:lnSpc>
                <a:spcPct val="150000"/>
              </a:lnSpc>
            </a:pPr>
            <a:r>
              <a:rPr lang="fr-FR" sz="2000" b="1" dirty="0" smtClean="0"/>
              <a:t>L’objectif</a:t>
            </a:r>
            <a:r>
              <a:rPr lang="fr-FR" dirty="0" smtClean="0"/>
              <a:t> </a:t>
            </a:r>
            <a:r>
              <a:rPr lang="fr-FR" dirty="0" smtClean="0"/>
              <a:t>:</a:t>
            </a:r>
          </a:p>
          <a:p>
            <a:pPr>
              <a:lnSpc>
                <a:spcPct val="150000"/>
              </a:lnSpc>
            </a:pPr>
            <a:r>
              <a:rPr lang="fr-FR" dirty="0" smtClean="0"/>
              <a:t>est </a:t>
            </a:r>
            <a:r>
              <a:rPr lang="fr-FR" dirty="0" smtClean="0"/>
              <a:t>de pouvoir simuler un événement naturel comme une inondation afin d’en évaluer les effets, principalement pour identifier les zones qui seront inondées. En règle générale, le modèle hydraulique permet d’évaluer </a:t>
            </a:r>
            <a:r>
              <a:rPr lang="fr-FR" dirty="0" smtClean="0"/>
              <a:t>:</a:t>
            </a:r>
          </a:p>
          <a:p>
            <a:pPr>
              <a:lnSpc>
                <a:spcPct val="150000"/>
              </a:lnSpc>
            </a:pPr>
            <a:endParaRPr lang="fr-FR" dirty="0" smtClean="0"/>
          </a:p>
          <a:p>
            <a:pPr>
              <a:lnSpc>
                <a:spcPct val="150000"/>
              </a:lnSpc>
              <a:buFont typeface="Wingdings" pitchFamily="2" charset="2"/>
              <a:buChar char="Ø"/>
            </a:pPr>
            <a:r>
              <a:rPr lang="fr-FR" dirty="0" smtClean="0"/>
              <a:t>     la </a:t>
            </a:r>
            <a:r>
              <a:rPr lang="fr-FR" dirty="0" smtClean="0"/>
              <a:t>hauteur d’eau atteinte à différents endroits du </a:t>
            </a:r>
            <a:r>
              <a:rPr lang="fr-FR" dirty="0" smtClean="0"/>
              <a:t>modèle ;</a:t>
            </a:r>
          </a:p>
          <a:p>
            <a:pPr>
              <a:lnSpc>
                <a:spcPct val="150000"/>
              </a:lnSpc>
              <a:buFont typeface="Wingdings" pitchFamily="2" charset="2"/>
              <a:buChar char="Ø"/>
            </a:pPr>
            <a:endParaRPr lang="fr-FR" dirty="0" smtClean="0"/>
          </a:p>
          <a:p>
            <a:pPr>
              <a:lnSpc>
                <a:spcPct val="150000"/>
              </a:lnSpc>
              <a:buFont typeface="Wingdings" pitchFamily="2" charset="2"/>
              <a:buChar char="Ø"/>
            </a:pPr>
            <a:r>
              <a:rPr lang="fr-FR" dirty="0" smtClean="0"/>
              <a:t>     les vitesses d’écoulement qui seront plus ou moins rapides en fonction de l’endroit où l’on se trouve (sur une zone urbanisée ou sur une zone plus végétale).</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23528" y="476672"/>
            <a:ext cx="6534472" cy="2077492"/>
          </a:xfrm>
          <a:prstGeom prst="rect">
            <a:avLst/>
          </a:prstGeom>
        </p:spPr>
        <p:txBody>
          <a:bodyPr wrap="square">
            <a:spAutoFit/>
          </a:bodyPr>
          <a:lstStyle/>
          <a:p>
            <a:r>
              <a:rPr lang="fr-FR" sz="2400" b="1" dirty="0" smtClean="0"/>
              <a:t>Modèles </a:t>
            </a:r>
            <a:r>
              <a:rPr lang="fr-FR" sz="2400" b="1" dirty="0" err="1" smtClean="0"/>
              <a:t>hydraulques</a:t>
            </a:r>
            <a:r>
              <a:rPr lang="fr-FR" sz="2400" b="1" dirty="0" smtClean="0"/>
              <a:t> 1D</a:t>
            </a:r>
            <a:r>
              <a:rPr lang="fr-FR" sz="2400" b="1" dirty="0" smtClean="0"/>
              <a:t>, 2D, </a:t>
            </a:r>
            <a:r>
              <a:rPr lang="fr-FR" sz="2400" b="1" dirty="0" smtClean="0"/>
              <a:t>3D</a:t>
            </a:r>
          </a:p>
          <a:p>
            <a:r>
              <a:rPr lang="fr-FR" sz="2400" b="1" dirty="0" smtClean="0"/>
              <a:t> </a:t>
            </a:r>
          </a:p>
          <a:p>
            <a:pPr>
              <a:lnSpc>
                <a:spcPct val="150000"/>
              </a:lnSpc>
              <a:buFont typeface="Wingdings" pitchFamily="2" charset="2"/>
              <a:buChar char="Ø"/>
            </a:pPr>
            <a:r>
              <a:rPr lang="fr-FR" b="1" dirty="0" smtClean="0"/>
              <a:t>Modèle </a:t>
            </a:r>
            <a:r>
              <a:rPr lang="fr-FR" b="1" dirty="0" smtClean="0"/>
              <a:t>1D</a:t>
            </a:r>
            <a:r>
              <a:rPr lang="fr-FR" dirty="0" smtClean="0"/>
              <a:t>: - on privilégie une dimension </a:t>
            </a:r>
            <a:r>
              <a:rPr lang="fr-FR" dirty="0" smtClean="0"/>
              <a:t>d’espace (x) </a:t>
            </a:r>
            <a:r>
              <a:rPr lang="fr-FR" dirty="0" smtClean="0"/>
              <a:t>par rapport aux deux </a:t>
            </a:r>
            <a:r>
              <a:rPr lang="fr-FR" dirty="0" smtClean="0"/>
              <a:t>autres</a:t>
            </a:r>
          </a:p>
          <a:p>
            <a:pPr>
              <a:lnSpc>
                <a:spcPct val="150000"/>
              </a:lnSpc>
            </a:pPr>
            <a:r>
              <a:rPr lang="fr-FR" dirty="0" smtClean="0"/>
              <a:t> </a:t>
            </a:r>
            <a:r>
              <a:rPr lang="fr-FR" dirty="0" smtClean="0"/>
              <a:t>(Ex: modèles de rivière, de réseaux de conduites) </a:t>
            </a:r>
            <a:r>
              <a:rPr lang="fr-FR" dirty="0" smtClean="0"/>
              <a:t> </a:t>
            </a:r>
            <a:endParaRPr lang="ar-DZ" dirty="0"/>
          </a:p>
        </p:txBody>
      </p:sp>
      <p:sp>
        <p:nvSpPr>
          <p:cNvPr id="8" name="Rectangle 7"/>
          <p:cNvSpPr/>
          <p:nvPr/>
        </p:nvSpPr>
        <p:spPr>
          <a:xfrm>
            <a:off x="395536" y="2492896"/>
            <a:ext cx="7632848" cy="1754326"/>
          </a:xfrm>
          <a:prstGeom prst="rect">
            <a:avLst/>
          </a:prstGeom>
        </p:spPr>
        <p:txBody>
          <a:bodyPr wrap="square">
            <a:spAutoFit/>
          </a:bodyPr>
          <a:lstStyle/>
          <a:p>
            <a:pPr>
              <a:lnSpc>
                <a:spcPct val="150000"/>
              </a:lnSpc>
              <a:buFont typeface="Wingdings" pitchFamily="2" charset="2"/>
              <a:buChar char="Ø"/>
            </a:pPr>
            <a:r>
              <a:rPr lang="fr-FR" b="1" dirty="0" smtClean="0"/>
              <a:t>Modèle 2D: </a:t>
            </a:r>
            <a:endParaRPr lang="fr-FR" b="1" dirty="0" smtClean="0"/>
          </a:p>
          <a:p>
            <a:pPr>
              <a:lnSpc>
                <a:spcPct val="150000"/>
              </a:lnSpc>
              <a:buFontTx/>
              <a:buChar char="-"/>
            </a:pPr>
            <a:r>
              <a:rPr lang="fr-FR" dirty="0" smtClean="0"/>
              <a:t>on </a:t>
            </a:r>
            <a:r>
              <a:rPr lang="fr-FR" dirty="0" smtClean="0"/>
              <a:t>privilégie deux dimension </a:t>
            </a:r>
            <a:r>
              <a:rPr lang="fr-FR" dirty="0" smtClean="0"/>
              <a:t>d’espace (x , y)</a:t>
            </a:r>
          </a:p>
          <a:p>
            <a:pPr>
              <a:lnSpc>
                <a:spcPct val="150000"/>
              </a:lnSpc>
              <a:buFontTx/>
              <a:buChar char="-"/>
            </a:pPr>
            <a:r>
              <a:rPr lang="fr-FR" dirty="0" smtClean="0"/>
              <a:t> </a:t>
            </a:r>
            <a:r>
              <a:rPr lang="fr-FR" dirty="0" smtClean="0"/>
              <a:t>(Ex: plaines d’inondation, modèles maritimes</a:t>
            </a:r>
            <a:r>
              <a:rPr lang="fr-FR" dirty="0" smtClean="0"/>
              <a:t>)</a:t>
            </a:r>
          </a:p>
          <a:p>
            <a:pPr>
              <a:lnSpc>
                <a:spcPct val="150000"/>
              </a:lnSpc>
              <a:buFontTx/>
              <a:buChar char="-"/>
            </a:pPr>
            <a:endParaRPr lang="ar-DZ" dirty="0"/>
          </a:p>
        </p:txBody>
      </p:sp>
      <p:sp>
        <p:nvSpPr>
          <p:cNvPr id="9" name="Rectangle 8"/>
          <p:cNvSpPr/>
          <p:nvPr/>
        </p:nvSpPr>
        <p:spPr>
          <a:xfrm>
            <a:off x="323528" y="4077072"/>
            <a:ext cx="8208912" cy="2169825"/>
          </a:xfrm>
          <a:prstGeom prst="rect">
            <a:avLst/>
          </a:prstGeom>
        </p:spPr>
        <p:txBody>
          <a:bodyPr wrap="square">
            <a:spAutoFit/>
          </a:bodyPr>
          <a:lstStyle/>
          <a:p>
            <a:pPr>
              <a:lnSpc>
                <a:spcPct val="150000"/>
              </a:lnSpc>
              <a:buFont typeface="Wingdings" pitchFamily="2" charset="2"/>
              <a:buChar char="Ø"/>
            </a:pPr>
            <a:r>
              <a:rPr lang="fr-FR" b="1" dirty="0" smtClean="0"/>
              <a:t>Modèle 3D</a:t>
            </a:r>
            <a:r>
              <a:rPr lang="fr-FR" b="1" dirty="0" smtClean="0"/>
              <a:t>:</a:t>
            </a:r>
          </a:p>
          <a:p>
            <a:pPr>
              <a:lnSpc>
                <a:spcPct val="150000"/>
              </a:lnSpc>
            </a:pPr>
            <a:r>
              <a:rPr lang="fr-FR" dirty="0" smtClean="0"/>
              <a:t> </a:t>
            </a:r>
            <a:r>
              <a:rPr lang="fr-FR" dirty="0" smtClean="0"/>
              <a:t>- les paramètres et les variables sont des fonctions des 3 directions de </a:t>
            </a:r>
            <a:r>
              <a:rPr lang="fr-FR" dirty="0" smtClean="0"/>
              <a:t>l’espace </a:t>
            </a:r>
            <a:r>
              <a:rPr lang="fr-FR" dirty="0" smtClean="0"/>
              <a:t>(</a:t>
            </a:r>
            <a:r>
              <a:rPr lang="fr-FR" dirty="0" err="1" smtClean="0"/>
              <a:t>x,y,z</a:t>
            </a:r>
            <a:r>
              <a:rPr lang="fr-FR" dirty="0" smtClean="0"/>
              <a:t>) </a:t>
            </a:r>
            <a:r>
              <a:rPr lang="fr-FR" dirty="0" smtClean="0"/>
              <a:t>(Ex: plaines d’inondation, modèles maritimes, modèles détaillés de circuits hydrauliques</a:t>
            </a:r>
            <a:r>
              <a:rPr lang="fr-FR" dirty="0" smtClean="0"/>
              <a:t>)</a:t>
            </a:r>
          </a:p>
          <a:p>
            <a:pPr>
              <a:lnSpc>
                <a:spcPct val="150000"/>
              </a:lnSpc>
            </a:pPr>
            <a:r>
              <a:rPr lang="fr-FR" dirty="0" smtClean="0"/>
              <a:t> </a:t>
            </a:r>
            <a:r>
              <a:rPr lang="fr-FR" dirty="0" smtClean="0"/>
              <a:t>- Très peu de lois empiriques (par rapport au 1D et 2D)</a:t>
            </a:r>
            <a:endParaRPr lang="ar-D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764704"/>
            <a:ext cx="7200800" cy="4524315"/>
          </a:xfrm>
          <a:prstGeom prst="rect">
            <a:avLst/>
          </a:prstGeom>
        </p:spPr>
        <p:txBody>
          <a:bodyPr wrap="square">
            <a:spAutoFit/>
          </a:bodyPr>
          <a:lstStyle/>
          <a:p>
            <a:r>
              <a:rPr lang="fr-FR" b="1" dirty="0" smtClean="0"/>
              <a:t>Modèle couplé</a:t>
            </a:r>
            <a:r>
              <a:rPr lang="fr-FR" dirty="0" smtClean="0"/>
              <a:t>: </a:t>
            </a:r>
          </a:p>
          <a:p>
            <a:pPr>
              <a:lnSpc>
                <a:spcPct val="150000"/>
              </a:lnSpc>
            </a:pPr>
            <a:r>
              <a:rPr lang="fr-FR" dirty="0" smtClean="0"/>
              <a:t>Modèle </a:t>
            </a:r>
            <a:r>
              <a:rPr lang="fr-FR" dirty="0" smtClean="0"/>
              <a:t>calculant les </a:t>
            </a:r>
            <a:r>
              <a:rPr lang="fr-FR" dirty="0" smtClean="0"/>
              <a:t>débits </a:t>
            </a:r>
            <a:r>
              <a:rPr lang="fr-FR" dirty="0" smtClean="0"/>
              <a:t>sur toute la longueur du </a:t>
            </a:r>
            <a:r>
              <a:rPr lang="fr-FR" dirty="0" smtClean="0"/>
              <a:t>tron</a:t>
            </a:r>
            <a:r>
              <a:rPr lang="fr-FR" dirty="0" smtClean="0"/>
              <a:t>ç</a:t>
            </a:r>
            <a:r>
              <a:rPr lang="fr-FR" dirty="0" smtClean="0"/>
              <a:t>on </a:t>
            </a:r>
            <a:r>
              <a:rPr lang="fr-FR" dirty="0" smtClean="0"/>
              <a:t>de </a:t>
            </a:r>
            <a:r>
              <a:rPr lang="fr-FR" dirty="0" smtClean="0"/>
              <a:t>rivière a partir:  1)des </a:t>
            </a:r>
            <a:r>
              <a:rPr lang="fr-FR" dirty="0" smtClean="0"/>
              <a:t>apports </a:t>
            </a:r>
            <a:r>
              <a:rPr lang="fr-FR" dirty="0" smtClean="0"/>
              <a:t>amont,2) </a:t>
            </a:r>
            <a:r>
              <a:rPr lang="fr-FR" dirty="0" smtClean="0"/>
              <a:t>des pluies </a:t>
            </a:r>
            <a:r>
              <a:rPr lang="fr-FR" dirty="0" smtClean="0"/>
              <a:t>et de l’</a:t>
            </a:r>
            <a:r>
              <a:rPr lang="fr-FR" dirty="0" err="1" smtClean="0"/>
              <a:t>evapotranspiration</a:t>
            </a:r>
            <a:r>
              <a:rPr lang="fr-FR" dirty="0" smtClean="0"/>
              <a:t> </a:t>
            </a:r>
            <a:r>
              <a:rPr lang="fr-FR" dirty="0" smtClean="0"/>
              <a:t>potentielle sur le bassin </a:t>
            </a:r>
            <a:r>
              <a:rPr lang="fr-FR" dirty="0" smtClean="0"/>
              <a:t>intermédiaire.</a:t>
            </a:r>
          </a:p>
          <a:p>
            <a:pPr>
              <a:lnSpc>
                <a:spcPct val="150000"/>
              </a:lnSpc>
            </a:pPr>
            <a:r>
              <a:rPr lang="fr-FR" dirty="0" smtClean="0"/>
              <a:t> </a:t>
            </a:r>
            <a:r>
              <a:rPr lang="fr-FR" dirty="0" smtClean="0"/>
              <a:t>Ce </a:t>
            </a:r>
            <a:r>
              <a:rPr lang="fr-FR" dirty="0" smtClean="0"/>
              <a:t>modèle </a:t>
            </a:r>
            <a:r>
              <a:rPr lang="fr-FR" dirty="0" smtClean="0"/>
              <a:t>associe deux composantes </a:t>
            </a:r>
            <a:r>
              <a:rPr lang="fr-FR" dirty="0" smtClean="0"/>
              <a:t>  :</a:t>
            </a:r>
          </a:p>
          <a:p>
            <a:pPr>
              <a:lnSpc>
                <a:spcPct val="150000"/>
              </a:lnSpc>
            </a:pPr>
            <a:endParaRPr lang="fr-FR" dirty="0" smtClean="0"/>
          </a:p>
          <a:p>
            <a:pPr>
              <a:lnSpc>
                <a:spcPct val="150000"/>
              </a:lnSpc>
              <a:buFont typeface="Wingdings" pitchFamily="2" charset="2"/>
              <a:buChar char="Ø"/>
            </a:pPr>
            <a:r>
              <a:rPr lang="fr-FR" dirty="0" smtClean="0"/>
              <a:t> </a:t>
            </a:r>
            <a:r>
              <a:rPr lang="fr-FR" dirty="0" smtClean="0"/>
              <a:t>(1) un </a:t>
            </a:r>
            <a:r>
              <a:rPr lang="fr-FR" dirty="0" smtClean="0"/>
              <a:t>modèle </a:t>
            </a:r>
            <a:r>
              <a:rPr lang="fr-FR" dirty="0" smtClean="0"/>
              <a:t>hydrologique pour transformer la pluie et </a:t>
            </a:r>
            <a:r>
              <a:rPr lang="fr-FR" dirty="0" smtClean="0"/>
              <a:t>l’</a:t>
            </a:r>
            <a:r>
              <a:rPr lang="fr-FR" dirty="0" err="1" smtClean="0"/>
              <a:t>evapotranspiration</a:t>
            </a:r>
            <a:r>
              <a:rPr lang="fr-FR" dirty="0" smtClean="0"/>
              <a:t> </a:t>
            </a:r>
            <a:r>
              <a:rPr lang="fr-FR" dirty="0" smtClean="0"/>
              <a:t>potentielle en apports </a:t>
            </a:r>
            <a:r>
              <a:rPr lang="fr-FR" dirty="0" smtClean="0"/>
              <a:t>intermédiaires</a:t>
            </a:r>
          </a:p>
          <a:p>
            <a:pPr>
              <a:lnSpc>
                <a:spcPct val="150000"/>
              </a:lnSpc>
            </a:pPr>
            <a:endParaRPr lang="fr-FR" dirty="0" smtClean="0"/>
          </a:p>
          <a:p>
            <a:pPr>
              <a:lnSpc>
                <a:spcPct val="150000"/>
              </a:lnSpc>
              <a:buFont typeface="Wingdings" pitchFamily="2" charset="2"/>
              <a:buChar char="Ø"/>
            </a:pPr>
            <a:r>
              <a:rPr lang="fr-FR" dirty="0" smtClean="0"/>
              <a:t>  </a:t>
            </a:r>
            <a:r>
              <a:rPr lang="fr-FR" dirty="0" smtClean="0"/>
              <a:t>(2) un </a:t>
            </a:r>
            <a:r>
              <a:rPr lang="fr-FR" dirty="0" smtClean="0"/>
              <a:t>modèle hydraulique: </a:t>
            </a:r>
            <a:r>
              <a:rPr lang="fr-FR" dirty="0" smtClean="0"/>
              <a:t>pour transporter ces apports ainsi que les apports amont sur le </a:t>
            </a:r>
            <a:r>
              <a:rPr lang="fr-FR" dirty="0" smtClean="0"/>
              <a:t>tronçon</a:t>
            </a:r>
            <a:r>
              <a:rPr lang="fr-FR" dirty="0" smtClean="0"/>
              <a:t>.</a:t>
            </a:r>
            <a:endParaRPr lang="ar-D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332656"/>
            <a:ext cx="7992888" cy="6411435"/>
          </a:xfrm>
          <a:prstGeom prst="rect">
            <a:avLst/>
          </a:prstGeom>
        </p:spPr>
        <p:txBody>
          <a:bodyPr wrap="square">
            <a:spAutoFit/>
          </a:bodyPr>
          <a:lstStyle/>
          <a:p>
            <a:pPr>
              <a:lnSpc>
                <a:spcPct val="150000"/>
              </a:lnSpc>
            </a:pPr>
            <a:r>
              <a:rPr lang="fr-FR" sz="2400" b="1" dirty="0" smtClean="0"/>
              <a:t>La </a:t>
            </a:r>
            <a:r>
              <a:rPr lang="fr-FR" sz="2400" b="1" dirty="0" smtClean="0"/>
              <a:t>nature du </a:t>
            </a:r>
            <a:r>
              <a:rPr lang="fr-FR" sz="2400" b="1" dirty="0" smtClean="0"/>
              <a:t>couplage:</a:t>
            </a:r>
          </a:p>
          <a:p>
            <a:pPr>
              <a:lnSpc>
                <a:spcPct val="150000"/>
              </a:lnSpc>
            </a:pPr>
            <a:r>
              <a:rPr lang="fr-FR" dirty="0" smtClean="0"/>
              <a:t>l existe deux grandes options de couplage de modèles hydrologique et hydraulique. Le couplage peut être unidirectionnel (externe), ou bidirectionnel (interne ou complet) </a:t>
            </a:r>
            <a:r>
              <a:rPr lang="fr-FR" dirty="0" smtClean="0"/>
              <a:t>;</a:t>
            </a:r>
          </a:p>
          <a:p>
            <a:pPr>
              <a:lnSpc>
                <a:spcPct val="150000"/>
              </a:lnSpc>
              <a:buFont typeface="Wingdings" pitchFamily="2" charset="2"/>
              <a:buChar char="v"/>
            </a:pPr>
            <a:r>
              <a:rPr lang="fr-FR" dirty="0" smtClean="0"/>
              <a:t> </a:t>
            </a:r>
            <a:r>
              <a:rPr lang="fr-FR" dirty="0" smtClean="0"/>
              <a:t>Dans le cas de la première option, les deux codes de modélisation restent indépendants l’un de l’autre. L’échange d’informations se fait à sens unique du modèle hydrologique vers le modèle hydraulique : les </a:t>
            </a:r>
            <a:r>
              <a:rPr lang="fr-FR" dirty="0" err="1" smtClean="0"/>
              <a:t>hydrogrammes</a:t>
            </a:r>
            <a:r>
              <a:rPr lang="fr-FR" dirty="0" smtClean="0"/>
              <a:t> obtenus avec le modèle hydrologique alimentent le modèle hydraulique, qui est employé dans un second temps. C’est la stratégie de couplage la plus simple et la plus fréquemment employée </a:t>
            </a:r>
            <a:r>
              <a:rPr lang="fr-FR" dirty="0" smtClean="0"/>
              <a:t>.</a:t>
            </a:r>
          </a:p>
          <a:p>
            <a:pPr>
              <a:lnSpc>
                <a:spcPct val="150000"/>
              </a:lnSpc>
              <a:buFont typeface="Wingdings" pitchFamily="2" charset="2"/>
              <a:buChar char="v"/>
            </a:pPr>
            <a:r>
              <a:rPr lang="fr-FR" dirty="0" smtClean="0"/>
              <a:t> </a:t>
            </a:r>
            <a:r>
              <a:rPr lang="fr-FR" dirty="0" smtClean="0"/>
              <a:t>Dans le cas des couplages bidirectionnels, le modèle hydraulique interagit avec le modèle hydrologique, permettant une modélisation plus réaliste aux confluences (prise en compte des remous). Cette approche est aussi bien plus lourde numériquement : à chaque pas de temps de la simulation, les deux modèles doivent être mis en cohérence selon une procédure complexe,.</a:t>
            </a:r>
            <a:endParaRPr lang="ar-DZ"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253</TotalTime>
  <Words>485</Words>
  <Application>Microsoft Office PowerPoint</Application>
  <PresentationFormat>Affichage à l'écran (4:3)</PresentationFormat>
  <Paragraphs>32</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Promenade</vt:lpstr>
      <vt:lpstr>Modélisation hydraulique</vt:lpstr>
      <vt:lpstr>Diapositive 2</vt:lpstr>
      <vt:lpstr>Diapositive 3</vt:lpstr>
      <vt:lpstr>Diapositive 4</vt:lpstr>
      <vt:lpstr>Diapositive 5</vt:lpstr>
      <vt:lpstr>Diapositive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26</cp:revision>
  <dcterms:created xsi:type="dcterms:W3CDTF">2021-02-01T09:33:57Z</dcterms:created>
  <dcterms:modified xsi:type="dcterms:W3CDTF">2021-02-01T16:36:45Z</dcterms:modified>
</cp:coreProperties>
</file>