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4" r:id="rId3"/>
    <p:sldId id="283" r:id="rId4"/>
    <p:sldId id="257" r:id="rId5"/>
    <p:sldId id="285" r:id="rId6"/>
    <p:sldId id="286" r:id="rId7"/>
    <p:sldId id="287" r:id="rId8"/>
    <p:sldId id="288" r:id="rId9"/>
    <p:sldId id="289" r:id="rId10"/>
    <p:sldId id="290" r:id="rId11"/>
    <p:sldId id="291"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6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F46EEDAB-C40A-4FF0-96C3-D25D09F821A5}" type="slidenum">
              <a:rPr lang="fr-FR" altLang="fr-FR"/>
              <a:pPr>
                <a:defRPr/>
              </a:pPr>
              <a:t>‹N°›</a:t>
            </a:fld>
            <a:endParaRPr lang="fr-FR" altLang="fr-FR"/>
          </a:p>
        </p:txBody>
      </p:sp>
    </p:spTree>
    <p:extLst>
      <p:ext uri="{BB962C8B-B14F-4D97-AF65-F5344CB8AC3E}">
        <p14:creationId xmlns:p14="http://schemas.microsoft.com/office/powerpoint/2010/main" val="445383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555D0F-F464-4950-B6B9-2E4E8232328D}" type="slidenum">
              <a:rPr lang="fr-FR" altLang="fr-FR"/>
              <a:pPr>
                <a:defRPr/>
              </a:pPr>
              <a:t>‹N°›</a:t>
            </a:fld>
            <a:endParaRPr lang="fr-FR" altLang="fr-FR"/>
          </a:p>
        </p:txBody>
      </p:sp>
    </p:spTree>
    <p:extLst>
      <p:ext uri="{BB962C8B-B14F-4D97-AF65-F5344CB8AC3E}">
        <p14:creationId xmlns:p14="http://schemas.microsoft.com/office/powerpoint/2010/main" val="3100415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2C9B6C46-C857-4FD7-97A8-A5133812C9DA}" type="slidenum">
              <a:rPr lang="fr-FR" altLang="fr-FR"/>
              <a:pPr>
                <a:defRPr/>
              </a:pPr>
              <a:t>‹N°›</a:t>
            </a:fld>
            <a:endParaRPr lang="fr-FR" altLang="fr-FR"/>
          </a:p>
        </p:txBody>
      </p:sp>
    </p:spTree>
    <p:extLst>
      <p:ext uri="{BB962C8B-B14F-4D97-AF65-F5344CB8AC3E}">
        <p14:creationId xmlns:p14="http://schemas.microsoft.com/office/powerpoint/2010/main" val="172149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03D1DFF0-E858-4D93-9E16-C2666C79D790}" type="slidenum">
              <a:rPr lang="fr-FR" altLang="fr-FR"/>
              <a:pPr>
                <a:defRPr/>
              </a:pPr>
              <a:t>‹N°›</a:t>
            </a:fld>
            <a:endParaRPr lang="fr-FR" altLang="fr-FR"/>
          </a:p>
        </p:txBody>
      </p:sp>
    </p:spTree>
    <p:extLst>
      <p:ext uri="{BB962C8B-B14F-4D97-AF65-F5344CB8AC3E}">
        <p14:creationId xmlns:p14="http://schemas.microsoft.com/office/powerpoint/2010/main" val="395336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A875891F-B0CA-4152-8FD3-6EAD123D3B2F}" type="slidenum">
              <a:rPr lang="fr-FR" altLang="fr-FR"/>
              <a:pPr>
                <a:defRPr/>
              </a:pPr>
              <a:t>‹N°›</a:t>
            </a:fld>
            <a:endParaRPr lang="fr-FR" altLang="fr-FR"/>
          </a:p>
        </p:txBody>
      </p:sp>
    </p:spTree>
    <p:extLst>
      <p:ext uri="{BB962C8B-B14F-4D97-AF65-F5344CB8AC3E}">
        <p14:creationId xmlns:p14="http://schemas.microsoft.com/office/powerpoint/2010/main" val="3256106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82E4E907-513F-4B6A-9E41-FE699DE0701D}" type="slidenum">
              <a:rPr lang="fr-FR" altLang="fr-FR"/>
              <a:pPr>
                <a:defRPr/>
              </a:pPr>
              <a:t>‹N°›</a:t>
            </a:fld>
            <a:endParaRPr lang="fr-FR" altLang="fr-FR"/>
          </a:p>
        </p:txBody>
      </p:sp>
    </p:spTree>
    <p:extLst>
      <p:ext uri="{BB962C8B-B14F-4D97-AF65-F5344CB8AC3E}">
        <p14:creationId xmlns:p14="http://schemas.microsoft.com/office/powerpoint/2010/main" val="2470651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C28EEDD9-4E13-428F-81DF-B9EF3355FD36}" type="slidenum">
              <a:rPr lang="fr-FR" altLang="fr-FR"/>
              <a:pPr>
                <a:defRPr/>
              </a:pPr>
              <a:t>‹N°›</a:t>
            </a:fld>
            <a:endParaRPr lang="fr-FR" altLang="fr-FR"/>
          </a:p>
        </p:txBody>
      </p:sp>
    </p:spTree>
    <p:extLst>
      <p:ext uri="{BB962C8B-B14F-4D97-AF65-F5344CB8AC3E}">
        <p14:creationId xmlns:p14="http://schemas.microsoft.com/office/powerpoint/2010/main" val="4056157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17F97936-F82F-4AA6-9AF0-3A07F0A7678A}" type="slidenum">
              <a:rPr lang="fr-FR" altLang="fr-FR"/>
              <a:pPr>
                <a:defRPr/>
              </a:pPr>
              <a:t>‹N°›</a:t>
            </a:fld>
            <a:endParaRPr lang="fr-FR" altLang="fr-FR"/>
          </a:p>
        </p:txBody>
      </p:sp>
    </p:spTree>
    <p:extLst>
      <p:ext uri="{BB962C8B-B14F-4D97-AF65-F5344CB8AC3E}">
        <p14:creationId xmlns:p14="http://schemas.microsoft.com/office/powerpoint/2010/main" val="327333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50CD20B-4949-411A-B748-0D477E2FE5AB}" type="slidenum">
              <a:rPr lang="fr-FR" altLang="fr-FR"/>
              <a:pPr>
                <a:defRPr/>
              </a:pPr>
              <a:t>‹N°›</a:t>
            </a:fld>
            <a:endParaRPr lang="fr-FR" altLang="fr-FR"/>
          </a:p>
        </p:txBody>
      </p:sp>
    </p:spTree>
    <p:extLst>
      <p:ext uri="{BB962C8B-B14F-4D97-AF65-F5344CB8AC3E}">
        <p14:creationId xmlns:p14="http://schemas.microsoft.com/office/powerpoint/2010/main" val="2054961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252C917-500E-46FA-A170-CECF036D50C0}" type="slidenum">
              <a:rPr lang="fr-FR" altLang="fr-FR"/>
              <a:pPr>
                <a:defRPr/>
              </a:pPr>
              <a:t>‹N°›</a:t>
            </a:fld>
            <a:endParaRPr lang="fr-FR" altLang="fr-FR"/>
          </a:p>
        </p:txBody>
      </p:sp>
    </p:spTree>
    <p:extLst>
      <p:ext uri="{BB962C8B-B14F-4D97-AF65-F5344CB8AC3E}">
        <p14:creationId xmlns:p14="http://schemas.microsoft.com/office/powerpoint/2010/main" val="4031348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96DC47A-F9AD-47D5-A188-A7F20EA5294B}" type="slidenum">
              <a:rPr lang="fr-FR" altLang="fr-FR"/>
              <a:pPr>
                <a:defRPr/>
              </a:pPr>
              <a:t>‹N°›</a:t>
            </a:fld>
            <a:endParaRPr lang="fr-FR" altLang="fr-FR"/>
          </a:p>
        </p:txBody>
      </p:sp>
    </p:spTree>
    <p:extLst>
      <p:ext uri="{BB962C8B-B14F-4D97-AF65-F5344CB8AC3E}">
        <p14:creationId xmlns:p14="http://schemas.microsoft.com/office/powerpoint/2010/main" val="37243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04/01/2021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04/01/2021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04/01/2021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fontAlgn="base">
              <a:spcBef>
                <a:spcPct val="0"/>
              </a:spcBef>
              <a:spcAft>
                <a:spcPct val="0"/>
              </a:spcAft>
              <a:defRPr/>
            </a:pPr>
            <a:fld id="{7C47B06D-7782-4AFD-AC95-581F92B80C73}" type="slidenum">
              <a:rPr lang="fr-FR" altLang="fr-FR"/>
              <a:pPr fontAlgn="base">
                <a:spcBef>
                  <a:spcPct val="0"/>
                </a:spcBef>
                <a:spcAft>
                  <a:spcPct val="0"/>
                </a:spcAft>
                <a:defRPr/>
              </a:pPr>
              <a:t>‹N°›</a:t>
            </a:fld>
            <a:endParaRPr lang="fr-FR" altLang="fr-FR"/>
          </a:p>
        </p:txBody>
      </p:sp>
    </p:spTree>
    <p:extLst>
      <p:ext uri="{BB962C8B-B14F-4D97-AF65-F5344CB8AC3E}">
        <p14:creationId xmlns:p14="http://schemas.microsoft.com/office/powerpoint/2010/main" val="987027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2127771"/>
          </a:xfrm>
        </p:spPr>
        <p:txBody>
          <a:bodyPr>
            <a:normAutofit/>
          </a:bodyPr>
          <a:lstStyle/>
          <a:p>
            <a:pPr algn="ctr">
              <a:defRPr/>
            </a:pPr>
            <a:r>
              <a:rPr lang="fr-FR" b="1" u="sng" dirty="0" smtClean="0"/>
              <a:t>Université d’Oran 2 Mohamed Ben Ahmed</a:t>
            </a:r>
            <a:r>
              <a:rPr lang="fr-FR" b="1" u="sng" dirty="0"/>
              <a:t/>
            </a:r>
            <a:br>
              <a:rPr lang="fr-FR" b="1" u="sng" dirty="0"/>
            </a:br>
            <a:r>
              <a:rPr lang="fr-FR" b="1" u="sng" dirty="0" smtClean="0"/>
              <a:t>Faculté des Sciences économiques, Commerciales et Sciences de Gestion</a:t>
            </a:r>
            <a:br>
              <a:rPr lang="fr-FR" b="1" u="sng" dirty="0" smtClean="0"/>
            </a:br>
            <a:r>
              <a:rPr lang="fr-FR" b="1" u="sng" dirty="0" smtClean="0"/>
              <a:t>2020 – 2021</a:t>
            </a:r>
            <a:endParaRPr lang="fr-FR" b="1" dirty="0"/>
          </a:p>
        </p:txBody>
      </p:sp>
      <p:sp>
        <p:nvSpPr>
          <p:cNvPr id="31747" name="Espace réservé du contenu 2"/>
          <p:cNvSpPr>
            <a:spLocks noGrp="1"/>
          </p:cNvSpPr>
          <p:nvPr>
            <p:ph idx="1"/>
          </p:nvPr>
        </p:nvSpPr>
        <p:spPr>
          <a:xfrm>
            <a:off x="251520" y="2492896"/>
            <a:ext cx="8539163" cy="3600400"/>
          </a:xfrm>
        </p:spPr>
        <p:txBody>
          <a:bodyPr/>
          <a:lstStyle/>
          <a:p>
            <a:r>
              <a:rPr lang="fr-FR" sz="2400" b="1" dirty="0" smtClean="0"/>
              <a:t>Niveau : L 1				Semestre : S1 </a:t>
            </a:r>
          </a:p>
          <a:p>
            <a:r>
              <a:rPr lang="fr-FR" sz="2400" b="1" dirty="0" smtClean="0"/>
              <a:t>Domaine : SEGC		</a:t>
            </a:r>
          </a:p>
          <a:p>
            <a:r>
              <a:rPr lang="fr-FR" sz="2400" b="1" dirty="0" smtClean="0"/>
              <a:t>Matière : Introduction à la sociologie 1</a:t>
            </a:r>
          </a:p>
          <a:p>
            <a:r>
              <a:rPr lang="fr-FR" sz="2400" b="1" dirty="0" smtClean="0"/>
              <a:t>Enseignant : BENCHAREF  HOUCINE</a:t>
            </a:r>
          </a:p>
          <a:p>
            <a:r>
              <a:rPr lang="fr-FR" sz="2400" b="1" dirty="0" smtClean="0"/>
              <a:t>Séquence : C04 / 15-04</a:t>
            </a:r>
            <a:endParaRPr lang="fr-FR" sz="2400" b="1" dirty="0" smtClean="0">
              <a:solidFill>
                <a:srgbClr val="00B050"/>
              </a:solidFill>
            </a:endParaRPr>
          </a:p>
          <a:p>
            <a:r>
              <a:rPr lang="fr-FR" sz="2400" b="1" dirty="0" smtClean="0"/>
              <a:t>Code de la ressource : L1_S1_SEGC_D112_C04/15</a:t>
            </a:r>
          </a:p>
          <a:p>
            <a:pPr marL="0" indent="0">
              <a:buNone/>
            </a:pPr>
            <a:endParaRPr lang="fr-FR" dirty="0" smtClean="0"/>
          </a:p>
        </p:txBody>
      </p:sp>
      <p:sp>
        <p:nvSpPr>
          <p:cNvPr id="3174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eaLnBrk="0" fontAlgn="base" hangingPunct="0">
              <a:spcBef>
                <a:spcPct val="0"/>
              </a:spcBef>
              <a:spcAft>
                <a:spcPct val="0"/>
              </a:spcAft>
              <a:defRPr>
                <a:solidFill>
                  <a:schemeClr val="tx1"/>
                </a:solidFill>
                <a:latin typeface="Calibri" pitchFamily="34" charset="0"/>
              </a:defRPr>
            </a:lvl6pPr>
            <a:lvl7pPr marL="2971800" indent="-228600" algn="l" rtl="0" eaLnBrk="0" fontAlgn="base" hangingPunct="0">
              <a:spcBef>
                <a:spcPct val="0"/>
              </a:spcBef>
              <a:spcAft>
                <a:spcPct val="0"/>
              </a:spcAft>
              <a:defRPr>
                <a:solidFill>
                  <a:schemeClr val="tx1"/>
                </a:solidFill>
                <a:latin typeface="Calibri" pitchFamily="34" charset="0"/>
              </a:defRPr>
            </a:lvl7pPr>
            <a:lvl8pPr marL="3429000" indent="-228600" algn="l" rtl="0" eaLnBrk="0" fontAlgn="base" hangingPunct="0">
              <a:spcBef>
                <a:spcPct val="0"/>
              </a:spcBef>
              <a:spcAft>
                <a:spcPct val="0"/>
              </a:spcAft>
              <a:defRPr>
                <a:solidFill>
                  <a:schemeClr val="tx1"/>
                </a:solidFill>
                <a:latin typeface="Calibri" pitchFamily="34" charset="0"/>
              </a:defRPr>
            </a:lvl8pPr>
            <a:lvl9pPr marL="3886200" indent="-228600" algn="l" rtl="0" eaLnBrk="0" fontAlgn="base" hangingPunct="0">
              <a:spcBef>
                <a:spcPct val="0"/>
              </a:spcBef>
              <a:spcAft>
                <a:spcPct val="0"/>
              </a:spcAft>
              <a:defRPr>
                <a:solidFill>
                  <a:schemeClr val="tx1"/>
                </a:solidFill>
                <a:latin typeface="Calibri" pitchFamily="34" charset="0"/>
              </a:defRPr>
            </a:lvl9pPr>
          </a:lstStyle>
          <a:p>
            <a:fld id="{9D6C7AA2-C861-4005-82B3-B6E5382136F5}" type="slidenum">
              <a:rPr lang="fr-FR" smtClean="0">
                <a:solidFill>
                  <a:srgbClr val="898989"/>
                </a:solidFill>
              </a:rPr>
              <a:pPr/>
              <a:t>1</a:t>
            </a:fld>
            <a:endParaRPr lang="fr-FR" smtClean="0">
              <a:solidFill>
                <a:srgbClr val="898989"/>
              </a:solidFill>
            </a:endParaRPr>
          </a:p>
        </p:txBody>
      </p:sp>
    </p:spTree>
    <p:extLst>
      <p:ext uri="{BB962C8B-B14F-4D97-AF65-F5344CB8AC3E}">
        <p14:creationId xmlns:p14="http://schemas.microsoft.com/office/powerpoint/2010/main" val="390748211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759619"/>
          </a:xfrm>
        </p:spPr>
        <p:txBody>
          <a:bodyPr/>
          <a:lstStyle/>
          <a:p>
            <a:pPr algn="ctr"/>
            <a:r>
              <a:rPr lang="ar-DZ" sz="3600" b="1" dirty="0">
                <a:solidFill>
                  <a:srgbClr val="FF0000"/>
                </a:solidFill>
                <a:ea typeface="Calibri"/>
              </a:rPr>
              <a:t>نظرية الدولة </a:t>
            </a:r>
            <a:r>
              <a:rPr lang="ar-DZ" sz="3600" b="1" dirty="0" smtClean="0">
                <a:solidFill>
                  <a:srgbClr val="FF0000"/>
                </a:solidFill>
                <a:ea typeface="Calibri"/>
              </a:rPr>
              <a:t>و العصبية </a:t>
            </a:r>
            <a:r>
              <a:rPr lang="ar-DZ" sz="3600" b="1" dirty="0">
                <a:solidFill>
                  <a:srgbClr val="FF0000"/>
                </a:solidFill>
                <a:ea typeface="Calibri"/>
              </a:rPr>
              <a:t>عند </a:t>
            </a:r>
            <a:r>
              <a:rPr lang="ar-DZ" sz="3600" b="1" dirty="0" smtClean="0">
                <a:solidFill>
                  <a:srgbClr val="FF0000"/>
                </a:solidFill>
                <a:ea typeface="Calibri"/>
              </a:rPr>
              <a:t>بن </a:t>
            </a:r>
            <a:r>
              <a:rPr lang="ar-DZ" sz="3600" b="1" dirty="0">
                <a:solidFill>
                  <a:srgbClr val="FF0000"/>
                </a:solidFill>
                <a:ea typeface="Calibri"/>
              </a:rPr>
              <a:t>خلدون</a:t>
            </a:r>
            <a:endParaRPr lang="ar-DZ" dirty="0">
              <a:solidFill>
                <a:srgbClr val="FF0000"/>
              </a:solidFill>
            </a:endParaRPr>
          </a:p>
        </p:txBody>
      </p:sp>
      <p:sp>
        <p:nvSpPr>
          <p:cNvPr id="3" name="Espace réservé du contenu 2"/>
          <p:cNvSpPr>
            <a:spLocks noGrp="1"/>
          </p:cNvSpPr>
          <p:nvPr>
            <p:ph idx="1"/>
          </p:nvPr>
        </p:nvSpPr>
        <p:spPr>
          <a:xfrm>
            <a:off x="179512" y="836712"/>
            <a:ext cx="8784976" cy="5832648"/>
          </a:xfrm>
        </p:spPr>
        <p:txBody>
          <a:bodyPr/>
          <a:lstStyle/>
          <a:p>
            <a:pPr algn="just" rtl="1">
              <a:lnSpc>
                <a:spcPct val="115000"/>
              </a:lnSpc>
              <a:spcAft>
                <a:spcPts val="0"/>
              </a:spcAft>
            </a:pPr>
            <a:r>
              <a:rPr lang="ar-DZ" sz="1700" b="1" dirty="0">
                <a:ea typeface="Calibri"/>
                <a:cs typeface="Times New Roman"/>
              </a:rPr>
              <a:t>يخصص ابن خلدون الفصل الثالث من المقدمة للدول والملك والخلافة ومراتبها وأسباب وكيفية نشوئها وسقوطها، مؤكدا أن الدعامة الأساسية للحكم تكمن في العصبية. وقد اهتم بالعصبية اهتماما بالغا إلى درجة أنه ربط كل الأحداث الهامة والتغييرات الجذرية التي تطرأ على العمران البدوي أو العمران الحضري بوجود أو فقدان العصبية. كما أنها في رأيه المحور الأساسي في حياة الدول والممالك. كما جاء في الفصل الأول من مقدمته في أن الملك والدولة العامة إنما يحصلان بالقبيلة والعصبية. </a:t>
            </a:r>
            <a:endParaRPr lang="en-US" sz="1700" b="1" dirty="0">
              <a:ea typeface="Calibri"/>
              <a:cs typeface="Arial"/>
            </a:endParaRPr>
          </a:p>
          <a:p>
            <a:pPr algn="just" rtl="1">
              <a:lnSpc>
                <a:spcPct val="115000"/>
              </a:lnSpc>
              <a:spcAft>
                <a:spcPts val="0"/>
              </a:spcAft>
            </a:pPr>
            <a:r>
              <a:rPr lang="ar-DZ" sz="1700" b="1" dirty="0">
                <a:ea typeface="Calibri"/>
                <a:cs typeface="Times New Roman"/>
              </a:rPr>
              <a:t>فالعصبية نزعة طبيعية في البشر، ذلك أنها تتولد من النسب. وإذا كانت العصبية تقوم عند ابن خلدون على أساس صلة الرحم، والنسب، وأيضا على أساس الولاء والحلف، وكان الولاء والحلف يعبران عن شكل من أشكال (التفاهم) و(الاتفاق)، فانه يمكن القول بان العصبية تقوم أيضا على أساس من التعاقد، على الأقل في جزء من مكوناتها، وهو الولاء والحلف. وفي هذا المعنى، يمكن </a:t>
            </a:r>
            <a:r>
              <a:rPr lang="ar-DZ" sz="1700" b="1" dirty="0" err="1">
                <a:ea typeface="Calibri"/>
                <a:cs typeface="Times New Roman"/>
              </a:rPr>
              <a:t>التأكيد،على</a:t>
            </a:r>
            <a:r>
              <a:rPr lang="ar-DZ" sz="1700" b="1" dirty="0">
                <a:ea typeface="Calibri"/>
                <a:cs typeface="Times New Roman"/>
              </a:rPr>
              <a:t> أن مفهوم (التعاقد) عند ابن خلدون، يستند على العصبية، في أساسين:</a:t>
            </a:r>
            <a:endParaRPr lang="en-US" sz="1700" b="1" dirty="0">
              <a:ea typeface="Calibri"/>
              <a:cs typeface="Arial"/>
            </a:endParaRPr>
          </a:p>
          <a:p>
            <a:pPr algn="just" rtl="1">
              <a:lnSpc>
                <a:spcPct val="115000"/>
              </a:lnSpc>
              <a:spcAft>
                <a:spcPts val="0"/>
              </a:spcAft>
            </a:pPr>
            <a:r>
              <a:rPr lang="ar-DZ" sz="1700" b="1" dirty="0">
                <a:ea typeface="Calibri"/>
                <a:cs typeface="Times New Roman"/>
              </a:rPr>
              <a:t>1) في أساس العصبية باعتبارها تعبر عن شكل من أشكال التجمع، المعبر بدوره عن ضرب من الاتفاق بين الأفراد.</a:t>
            </a:r>
            <a:endParaRPr lang="en-US" sz="1700" b="1" dirty="0">
              <a:ea typeface="Calibri"/>
              <a:cs typeface="Arial"/>
            </a:endParaRPr>
          </a:p>
          <a:p>
            <a:pPr algn="just" rtl="1">
              <a:lnSpc>
                <a:spcPct val="115000"/>
              </a:lnSpc>
              <a:spcAft>
                <a:spcPts val="0"/>
              </a:spcAft>
            </a:pPr>
            <a:r>
              <a:rPr lang="ar-DZ" sz="1700" b="1" dirty="0">
                <a:ea typeface="Calibri"/>
                <a:cs typeface="Times New Roman"/>
              </a:rPr>
              <a:t>2) في أساس الولاء والحلف، باعتبارهما يعبران عن معنى من معاني الاتفاق، أيضا.</a:t>
            </a:r>
            <a:endParaRPr lang="en-US" sz="1700" b="1" dirty="0">
              <a:ea typeface="Calibri"/>
              <a:cs typeface="Arial"/>
            </a:endParaRPr>
          </a:p>
          <a:p>
            <a:pPr marL="0" indent="0" algn="just" rtl="1">
              <a:lnSpc>
                <a:spcPct val="115000"/>
              </a:lnSpc>
              <a:spcAft>
                <a:spcPts val="0"/>
              </a:spcAft>
              <a:buNone/>
            </a:pPr>
            <a:r>
              <a:rPr lang="ar-DZ" sz="1700" b="1" dirty="0" smtClean="0">
                <a:ea typeface="Calibri"/>
                <a:cs typeface="Times New Roman"/>
              </a:rPr>
              <a:t>يقرر </a:t>
            </a:r>
            <a:r>
              <a:rPr lang="ar-DZ" sz="1700" b="1" dirty="0">
                <a:ea typeface="Calibri"/>
                <a:cs typeface="Times New Roman"/>
              </a:rPr>
              <a:t>ابن خلدون أن للدولة أعمارا طبيعية كما للأشخاص، وأن عمر الدولة لا يتعدى ثلاثة أجيال وفي نفس السياق يبين هذه الأجيال ويشرحها: “...إن عمر الدولة لا يعدو في الغالب ثلاثة أجيال: </a:t>
            </a:r>
            <a:endParaRPr lang="en-US" sz="1700" b="1" dirty="0">
              <a:ea typeface="Calibri"/>
              <a:cs typeface="Arial"/>
            </a:endParaRPr>
          </a:p>
          <a:p>
            <a:pPr marL="0" indent="0" algn="just" rtl="1">
              <a:lnSpc>
                <a:spcPct val="115000"/>
              </a:lnSpc>
              <a:spcAft>
                <a:spcPts val="0"/>
              </a:spcAft>
              <a:buNone/>
            </a:pPr>
            <a:r>
              <a:rPr lang="ar-DZ" sz="1700" b="1" dirty="0" smtClean="0">
                <a:ea typeface="Calibri"/>
                <a:cs typeface="Times New Roman"/>
              </a:rPr>
              <a:t>1) لأن </a:t>
            </a:r>
            <a:r>
              <a:rPr lang="ar-DZ" sz="1700" b="1" dirty="0">
                <a:ea typeface="Calibri"/>
                <a:cs typeface="Times New Roman"/>
              </a:rPr>
              <a:t>الجيل الأول جيل البداوة الذي يتميز بالخشونة و البسالة. </a:t>
            </a:r>
            <a:endParaRPr lang="en-US" sz="1700" b="1" dirty="0">
              <a:ea typeface="Calibri"/>
              <a:cs typeface="Arial"/>
            </a:endParaRPr>
          </a:p>
          <a:p>
            <a:pPr marL="0" indent="0" algn="just" rtl="1">
              <a:lnSpc>
                <a:spcPct val="115000"/>
              </a:lnSpc>
              <a:spcAft>
                <a:spcPts val="0"/>
              </a:spcAft>
              <a:buNone/>
            </a:pPr>
            <a:r>
              <a:rPr lang="ar-DZ" sz="1700" b="1" dirty="0" smtClean="0">
                <a:ea typeface="Calibri"/>
                <a:cs typeface="Times New Roman"/>
              </a:rPr>
              <a:t>2) الجيل </a:t>
            </a:r>
            <a:r>
              <a:rPr lang="ar-DZ" sz="1700" b="1" dirty="0">
                <a:ea typeface="Calibri"/>
                <a:cs typeface="Times New Roman"/>
              </a:rPr>
              <a:t>الثاني هو جيل الحضارة الذي يتميز بالترف ومظاهر الدعة. تحول حالهم بالملك والترفة من البداوة إلى الحضارة</a:t>
            </a:r>
            <a:endParaRPr lang="en-US" sz="1700" b="1" dirty="0">
              <a:ea typeface="Calibri"/>
              <a:cs typeface="Arial"/>
            </a:endParaRPr>
          </a:p>
          <a:p>
            <a:pPr marL="0" indent="0" algn="just" rtl="1">
              <a:lnSpc>
                <a:spcPct val="115000"/>
              </a:lnSpc>
              <a:spcAft>
                <a:spcPts val="0"/>
              </a:spcAft>
              <a:buNone/>
            </a:pPr>
            <a:r>
              <a:rPr lang="ar-DZ" sz="1700" b="1" dirty="0">
                <a:ea typeface="Calibri"/>
                <a:cs typeface="Times New Roman"/>
              </a:rPr>
              <a:t>3</a:t>
            </a:r>
            <a:r>
              <a:rPr lang="ar-DZ" sz="1700" b="1" dirty="0" smtClean="0">
                <a:ea typeface="Calibri"/>
                <a:cs typeface="Times New Roman"/>
              </a:rPr>
              <a:t>) الجيل </a:t>
            </a:r>
            <a:r>
              <a:rPr lang="ar-DZ" sz="1700" b="1" dirty="0">
                <a:ea typeface="Calibri"/>
                <a:cs typeface="Times New Roman"/>
              </a:rPr>
              <a:t>الثالث يكون هرم الدولة و </a:t>
            </a:r>
            <a:r>
              <a:rPr lang="ar-DZ" sz="1700" b="1" dirty="0" err="1">
                <a:ea typeface="Calibri"/>
                <a:cs typeface="Times New Roman"/>
              </a:rPr>
              <a:t>تخلفها“.الجيل</a:t>
            </a:r>
            <a:r>
              <a:rPr lang="ar-DZ" sz="1700" b="1" dirty="0">
                <a:ea typeface="Calibri"/>
                <a:cs typeface="Times New Roman"/>
              </a:rPr>
              <a:t> فينسون عهد البداوة... و يفقدون حلاوة العز والعصبية...و يبلغ فيه الترف حدا يصبح الناس عالة على الدولة و يفقدون </a:t>
            </a:r>
            <a:r>
              <a:rPr lang="ar-DZ" sz="1700" b="1" dirty="0" err="1">
                <a:ea typeface="Calibri"/>
                <a:cs typeface="Times New Roman"/>
              </a:rPr>
              <a:t>عصبيتهم</a:t>
            </a:r>
            <a:r>
              <a:rPr lang="ar-DZ" sz="1700" b="1" dirty="0">
                <a:ea typeface="Calibri"/>
                <a:cs typeface="Times New Roman"/>
              </a:rPr>
              <a:t> أي أن الجيل الثالث هو مؤشر لزوال الدولة وانقراضها من وجهة نظر ابن خلدون.</a:t>
            </a:r>
            <a:endParaRPr lang="en-US" sz="1700" b="1" dirty="0">
              <a:ea typeface="Calibri"/>
              <a:cs typeface="Arial"/>
            </a:endParaRPr>
          </a:p>
          <a:p>
            <a:pPr marL="0" indent="0">
              <a:buNone/>
            </a:pPr>
            <a:endParaRPr lang="ar-DZ" dirty="0"/>
          </a:p>
        </p:txBody>
      </p:sp>
    </p:spTree>
    <p:extLst>
      <p:ext uri="{BB962C8B-B14F-4D97-AF65-F5344CB8AC3E}">
        <p14:creationId xmlns:p14="http://schemas.microsoft.com/office/powerpoint/2010/main" val="107331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ar-DZ" b="1" dirty="0" smtClean="0"/>
              <a:t>مقياس: مدخل الى علم الاجتماع</a:t>
            </a:r>
            <a:endParaRPr lang="ar-DZ" b="1" dirty="0"/>
          </a:p>
        </p:txBody>
      </p:sp>
      <p:sp>
        <p:nvSpPr>
          <p:cNvPr id="3" name="Sous-titre 2"/>
          <p:cNvSpPr>
            <a:spLocks noGrp="1"/>
          </p:cNvSpPr>
          <p:nvPr>
            <p:ph type="subTitle" idx="1"/>
          </p:nvPr>
        </p:nvSpPr>
        <p:spPr>
          <a:xfrm>
            <a:off x="1331640" y="1700808"/>
            <a:ext cx="6400800" cy="1224136"/>
          </a:xfrm>
        </p:spPr>
        <p:txBody>
          <a:bodyPr/>
          <a:lstStyle/>
          <a:p>
            <a:r>
              <a:rPr lang="ar-DZ" b="1" dirty="0" smtClean="0">
                <a:solidFill>
                  <a:schemeClr val="tx1"/>
                </a:solidFill>
              </a:rPr>
              <a:t>السنة الأولى علوم اقتصادية</a:t>
            </a:r>
          </a:p>
          <a:p>
            <a:r>
              <a:rPr lang="ar-DZ" b="1" dirty="0" smtClean="0">
                <a:solidFill>
                  <a:schemeClr val="tx1"/>
                </a:solidFill>
              </a:rPr>
              <a:t>السداسي الأول</a:t>
            </a:r>
            <a:endParaRPr lang="ar-DZ" b="1" dirty="0">
              <a:solidFill>
                <a:schemeClr val="tx1"/>
              </a:solidFill>
            </a:endParaRPr>
          </a:p>
        </p:txBody>
      </p:sp>
      <p:sp>
        <p:nvSpPr>
          <p:cNvPr id="5" name="Sous-titre 2"/>
          <p:cNvSpPr txBox="1">
            <a:spLocks/>
          </p:cNvSpPr>
          <p:nvPr/>
        </p:nvSpPr>
        <p:spPr>
          <a:xfrm>
            <a:off x="467544" y="3068960"/>
            <a:ext cx="8136904" cy="33843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a:r>
              <a:rPr lang="ar-DZ" b="1" dirty="0" smtClean="0">
                <a:solidFill>
                  <a:prstClr val="black"/>
                </a:solidFill>
              </a:rPr>
              <a:t>جامعة وهران 2 محمد بن أحمد</a:t>
            </a:r>
          </a:p>
          <a:p>
            <a:pPr rtl="1"/>
            <a:r>
              <a:rPr lang="ar-DZ" b="1" dirty="0" smtClean="0">
                <a:solidFill>
                  <a:prstClr val="black"/>
                </a:solidFill>
              </a:rPr>
              <a:t>منسقة المقياس الأستاذة: د. براس دليلة</a:t>
            </a:r>
          </a:p>
          <a:p>
            <a:pPr rtl="1"/>
            <a:r>
              <a:rPr lang="ar-DZ" b="1" dirty="0" smtClean="0">
                <a:solidFill>
                  <a:prstClr val="black"/>
                </a:solidFill>
              </a:rPr>
              <a:t>(2020 / 2021) </a:t>
            </a:r>
          </a:p>
          <a:p>
            <a:pPr rtl="1"/>
            <a:r>
              <a:rPr lang="ar-DZ" b="1" dirty="0" smtClean="0">
                <a:solidFill>
                  <a:prstClr val="black"/>
                </a:solidFill>
              </a:rPr>
              <a:t>الأستاذ: توباش شكيب محاضر للمجموعات: 1+2+3+4</a:t>
            </a:r>
          </a:p>
          <a:p>
            <a:pPr rtl="1"/>
            <a:r>
              <a:rPr lang="ar-DZ" b="1" dirty="0" smtClean="0">
                <a:solidFill>
                  <a:prstClr val="black"/>
                </a:solidFill>
              </a:rPr>
              <a:t>الأستاذ: بن شارف حسين محاضر للمجموعات: 5+6+7+8+9+10</a:t>
            </a:r>
            <a:endParaRPr lang="ar-DZ" b="1" dirty="0">
              <a:solidFill>
                <a:prstClr val="black"/>
              </a:solidFill>
            </a:endParaRPr>
          </a:p>
        </p:txBody>
      </p:sp>
    </p:spTree>
    <p:extLst>
      <p:ext uri="{BB962C8B-B14F-4D97-AF65-F5344CB8AC3E}">
        <p14:creationId xmlns:p14="http://schemas.microsoft.com/office/powerpoint/2010/main" val="4132760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r>
              <a:rPr lang="ar-DZ" b="1" dirty="0" smtClean="0"/>
              <a:t>المحاضرة الثالثة: عبد الرحمن بن خلدون</a:t>
            </a:r>
            <a:endParaRPr lang="ar-DZ"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1340768"/>
            <a:ext cx="8820025" cy="551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770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solidFill>
                  <a:srgbClr val="FF0000"/>
                </a:solidFill>
              </a:rPr>
              <a:t>تقديم عبد الرحمن بن خلدون</a:t>
            </a:r>
            <a:endParaRPr lang="ar-DZ" b="1" dirty="0">
              <a:solidFill>
                <a:srgbClr val="FF0000"/>
              </a:solidFill>
            </a:endParaRPr>
          </a:p>
        </p:txBody>
      </p:sp>
      <p:sp>
        <p:nvSpPr>
          <p:cNvPr id="3" name="Espace réservé du contenu 2"/>
          <p:cNvSpPr>
            <a:spLocks noGrp="1"/>
          </p:cNvSpPr>
          <p:nvPr>
            <p:ph idx="1"/>
          </p:nvPr>
        </p:nvSpPr>
        <p:spPr/>
        <p:txBody>
          <a:bodyPr/>
          <a:lstStyle/>
          <a:p>
            <a:pPr marL="0" indent="0" algn="just" rtl="1">
              <a:buNone/>
            </a:pPr>
            <a:r>
              <a:rPr lang="ar-DZ" sz="2400" dirty="0">
                <a:ea typeface="Calibri"/>
                <a:cs typeface="Times New Roman"/>
              </a:rPr>
              <a:t>ولد ابن خلدون بتونس سنة 732ه \1332م، تولي مناصب سياسية هامة، ثم اعتزل السياسة ليتفرغ لكتابة مقدمته المشهورة ب"مقدمة ابن خلدون" التي هي في الأصل بمثابة تمهيد لكتابه في التاريخ الموسوم: </a:t>
            </a:r>
            <a:r>
              <a:rPr lang="ar-DZ" sz="2400" b="1" dirty="0">
                <a:ea typeface="Calibri"/>
                <a:cs typeface="Times New Roman"/>
              </a:rPr>
              <a:t>"كتاب العبر وديوان المبتدأ والخبر في أيام العرب والعجم والبربر ومن عاصرهم من ذوي السلطان الكبر" </a:t>
            </a:r>
            <a:r>
              <a:rPr lang="ar-DZ" sz="2400" dirty="0">
                <a:ea typeface="Calibri"/>
                <a:cs typeface="Times New Roman"/>
              </a:rPr>
              <a:t>المشهور بتاريخ ابن خلدون. </a:t>
            </a:r>
            <a:endParaRPr lang="ar-DZ" sz="2400" dirty="0" smtClean="0">
              <a:ea typeface="Calibri"/>
              <a:cs typeface="Times New Roman"/>
            </a:endParaRPr>
          </a:p>
          <a:p>
            <a:pPr marL="0" lvl="0" indent="0" algn="just" rtl="1">
              <a:buNone/>
            </a:pPr>
            <a:r>
              <a:rPr lang="ar-DZ" sz="2400" dirty="0">
                <a:solidFill>
                  <a:prstClr val="black"/>
                </a:solidFill>
                <a:ea typeface="Calibri"/>
                <a:cs typeface="Times New Roman"/>
              </a:rPr>
              <a:t>أهم الأفكار</a:t>
            </a:r>
            <a:r>
              <a:rPr lang="ar-SA" sz="2400" dirty="0">
                <a:solidFill>
                  <a:prstClr val="black"/>
                </a:solidFill>
                <a:ea typeface="Calibri"/>
                <a:cs typeface="Times New Roman"/>
              </a:rPr>
              <a:t> الاجتماعية لابن خلدون تمحورت في نقاط أساسية والمتمثلة في اكتشافه لعلم جديد و</a:t>
            </a:r>
            <a:r>
              <a:rPr lang="ar-DZ" sz="2400" dirty="0">
                <a:solidFill>
                  <a:prstClr val="black"/>
                </a:solidFill>
                <a:ea typeface="Calibri"/>
                <a:cs typeface="Times New Roman"/>
              </a:rPr>
              <a:t>نظريته</a:t>
            </a:r>
            <a:r>
              <a:rPr lang="ar-SA" sz="2400" dirty="0">
                <a:solidFill>
                  <a:prstClr val="black"/>
                </a:solidFill>
                <a:ea typeface="Calibri"/>
                <a:cs typeface="Times New Roman"/>
              </a:rPr>
              <a:t> الاجتماعية </a:t>
            </a:r>
            <a:r>
              <a:rPr lang="ar-SA" sz="2400" b="1" dirty="0">
                <a:solidFill>
                  <a:prstClr val="black"/>
                </a:solidFill>
                <a:ea typeface="Calibri"/>
                <a:cs typeface="Times New Roman"/>
              </a:rPr>
              <a:t>و</a:t>
            </a:r>
            <a:r>
              <a:rPr lang="ar-SA" sz="2400" dirty="0">
                <a:solidFill>
                  <a:prstClr val="black"/>
                </a:solidFill>
                <a:ea typeface="Calibri"/>
                <a:cs typeface="Times New Roman"/>
              </a:rPr>
              <a:t>التربوية والسكانية والدولة والعصبية وغيرها من الإسهامات الأخرى ومدى فعاليتها </a:t>
            </a:r>
            <a:r>
              <a:rPr lang="ar-DZ" sz="2400" dirty="0">
                <a:solidFill>
                  <a:prstClr val="black"/>
                </a:solidFill>
                <a:ea typeface="Calibri"/>
                <a:cs typeface="Times New Roman"/>
              </a:rPr>
              <a:t>في</a:t>
            </a:r>
            <a:r>
              <a:rPr lang="ar-SA" sz="2400" dirty="0">
                <a:solidFill>
                  <a:prstClr val="black"/>
                </a:solidFill>
                <a:ea typeface="Calibri"/>
                <a:cs typeface="Times New Roman"/>
              </a:rPr>
              <a:t> دراسة واقع المجتمعات العربية الإسلامية. </a:t>
            </a:r>
            <a:endParaRPr lang="ar-DZ" sz="2400" dirty="0">
              <a:solidFill>
                <a:prstClr val="black"/>
              </a:solidFill>
              <a:ea typeface="Calibri"/>
              <a:cs typeface="Times New Roman"/>
            </a:endParaRPr>
          </a:p>
          <a:p>
            <a:pPr marL="0" lvl="0" indent="0" algn="just" rtl="1">
              <a:buNone/>
            </a:pPr>
            <a:r>
              <a:rPr lang="ar-DZ" sz="2400" dirty="0">
                <a:solidFill>
                  <a:prstClr val="black"/>
                </a:solidFill>
                <a:ea typeface="Calibri"/>
                <a:cs typeface="Times New Roman"/>
              </a:rPr>
              <a:t> أكد ابن خلدون في محاضراته على أهمية الربط بين التفكير </a:t>
            </a:r>
            <a:r>
              <a:rPr lang="ar-DZ" sz="2400" dirty="0" err="1">
                <a:solidFill>
                  <a:prstClr val="black"/>
                </a:solidFill>
                <a:ea typeface="Calibri"/>
                <a:cs typeface="Times New Roman"/>
              </a:rPr>
              <a:t>السوسيولوجي</a:t>
            </a:r>
            <a:r>
              <a:rPr lang="ar-DZ" sz="2400" dirty="0">
                <a:solidFill>
                  <a:prstClr val="black"/>
                </a:solidFill>
                <a:ea typeface="Calibri"/>
                <a:cs typeface="Times New Roman"/>
              </a:rPr>
              <a:t> والملاحظات التاريخية. وكان مؤمنا بالدراسة العلمية للمجتمع وبالبحث </a:t>
            </a:r>
            <a:r>
              <a:rPr lang="ar-DZ" sz="2400" dirty="0" err="1">
                <a:solidFill>
                  <a:prstClr val="black"/>
                </a:solidFill>
                <a:ea typeface="Calibri"/>
                <a:cs typeface="Times New Roman"/>
              </a:rPr>
              <a:t>الإمبريقي</a:t>
            </a:r>
            <a:r>
              <a:rPr lang="ar-DZ" sz="2400" dirty="0">
                <a:solidFill>
                  <a:prstClr val="black"/>
                </a:solidFill>
                <a:ea typeface="Calibri"/>
                <a:cs typeface="Times New Roman"/>
              </a:rPr>
              <a:t> وبالبحث في أسباب الظواهر الاجتماعية.</a:t>
            </a:r>
          </a:p>
          <a:p>
            <a:pPr marL="0" indent="0">
              <a:buNone/>
            </a:pPr>
            <a:endParaRPr lang="ar-DZ" dirty="0"/>
          </a:p>
        </p:txBody>
      </p:sp>
    </p:spTree>
    <p:extLst>
      <p:ext uri="{BB962C8B-B14F-4D97-AF65-F5344CB8AC3E}">
        <p14:creationId xmlns:p14="http://schemas.microsoft.com/office/powerpoint/2010/main" val="3144342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975643"/>
          </a:xfrm>
        </p:spPr>
        <p:txBody>
          <a:bodyPr/>
          <a:lstStyle/>
          <a:p>
            <a:pPr algn="ctr"/>
            <a:r>
              <a:rPr lang="ar-DZ" sz="3600" b="1" dirty="0">
                <a:solidFill>
                  <a:srgbClr val="FF0000"/>
                </a:solidFill>
                <a:ea typeface="Calibri"/>
              </a:rPr>
              <a:t>النظرية الاجتماعية عند ابن خلدون</a:t>
            </a:r>
            <a:endParaRPr lang="ar-DZ" dirty="0">
              <a:solidFill>
                <a:srgbClr val="FF0000"/>
              </a:solidFill>
            </a:endParaRPr>
          </a:p>
        </p:txBody>
      </p:sp>
      <p:sp>
        <p:nvSpPr>
          <p:cNvPr id="3" name="Espace réservé du contenu 2"/>
          <p:cNvSpPr>
            <a:spLocks noGrp="1"/>
          </p:cNvSpPr>
          <p:nvPr>
            <p:ph idx="1"/>
          </p:nvPr>
        </p:nvSpPr>
        <p:spPr>
          <a:xfrm>
            <a:off x="628650" y="1340768"/>
            <a:ext cx="7886700" cy="5184576"/>
          </a:xfrm>
        </p:spPr>
        <p:txBody>
          <a:bodyPr/>
          <a:lstStyle/>
          <a:p>
            <a:pPr marL="0" indent="0" algn="just" rtl="1">
              <a:lnSpc>
                <a:spcPct val="115000"/>
              </a:lnSpc>
              <a:spcAft>
                <a:spcPts val="0"/>
              </a:spcAft>
              <a:buNone/>
            </a:pPr>
            <a:r>
              <a:rPr lang="ar-DZ" sz="2400" dirty="0">
                <a:ea typeface="Calibri"/>
                <a:cs typeface="Times New Roman"/>
              </a:rPr>
              <a:t>لقد جمع ابن خلدون إذن بين التفكير النظري والأسلوب العلمي مما ساعده على تدوين نظرياته ومشاهداته، كما مكنته تنقلاته و وظائفه من تعميق معارفه وتوسيع ملاحظاته ومكنه اطلاعه على الأوضاع عن كثب من تدقيق منهجه في التفكير وأسلوبه في الكتابة. ويمكن تلخيص المقدمة في مجموعه نظريات وأسس وضعها ابن خلدون لتجعل منه المؤسس الحقيقي لعلم الاجتماع على عكس ما يدعيه علماء الغرب أن المؤسس الحقيقي هو الفرنسي أوغست كونت ومن خلال قراءة المقدمة يمكن وضع ثلاثة مفاهيم أساسيه تؤكد ذلك وهي أن ابن خلدون في مقدمته بيّن أن المجتمعات البشرية تسير وتمضي وفق قوانين محددة وهذه القوانين تسمح بقدر من التنبؤ بالمستقبل إذا ما درست وفقهت جيدا، وأن هذا العلم "علم العمران البشري" (كما أسماه) لا يتأثر بالحوادث الفردية وإنما يتأثر بالمجتمعات ككل، وأخيرا أكّد ابن خلدون أن هذه القوانين يمكن تطبيقها على مجتمعات تعيش في أزمنة مختلفة بشرط أن تكون البنى واحدة في جميعها. </a:t>
            </a:r>
            <a:endParaRPr lang="en-US" sz="1600" dirty="0">
              <a:ea typeface="Calibri"/>
              <a:cs typeface="Arial"/>
            </a:endParaRPr>
          </a:p>
          <a:p>
            <a:pPr marL="0" indent="0">
              <a:buNone/>
            </a:pPr>
            <a:endParaRPr lang="ar-DZ" dirty="0"/>
          </a:p>
        </p:txBody>
      </p:sp>
    </p:spTree>
    <p:extLst>
      <p:ext uri="{BB962C8B-B14F-4D97-AF65-F5344CB8AC3E}">
        <p14:creationId xmlns:p14="http://schemas.microsoft.com/office/powerpoint/2010/main" val="359427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568952" cy="6408712"/>
          </a:xfrm>
        </p:spPr>
        <p:txBody>
          <a:bodyPr/>
          <a:lstStyle/>
          <a:p>
            <a:pPr marL="0" indent="0" algn="just" rtl="1">
              <a:lnSpc>
                <a:spcPct val="115000"/>
              </a:lnSpc>
              <a:spcAft>
                <a:spcPts val="0"/>
              </a:spcAft>
              <a:buNone/>
            </a:pPr>
            <a:r>
              <a:rPr lang="ar-DZ" sz="2400" dirty="0">
                <a:ea typeface="Calibri"/>
                <a:cs typeface="Times New Roman"/>
              </a:rPr>
              <a:t>يمكن إجمال </a:t>
            </a:r>
            <a:r>
              <a:rPr lang="ar-DZ" sz="2000" dirty="0">
                <a:ea typeface="Calibri"/>
                <a:cs typeface="Times New Roman"/>
              </a:rPr>
              <a:t>إسهاماته بتاريخ الفكر الاجتماعي بالنقاط التالية: </a:t>
            </a:r>
            <a:endParaRPr lang="en-US" sz="2000" dirty="0">
              <a:ea typeface="Calibri"/>
              <a:cs typeface="Arial"/>
            </a:endParaRPr>
          </a:p>
          <a:p>
            <a:pPr marL="342900" lvl="0" indent="-342900" algn="just" rtl="1">
              <a:lnSpc>
                <a:spcPct val="115000"/>
              </a:lnSpc>
              <a:spcAft>
                <a:spcPts val="0"/>
              </a:spcAft>
              <a:buFont typeface="+mj-lt"/>
              <a:buAutoNum type="arabicParenR"/>
            </a:pPr>
            <a:r>
              <a:rPr lang="ar-DZ" sz="2000" dirty="0">
                <a:ea typeface="Calibri"/>
                <a:cs typeface="Times New Roman"/>
              </a:rPr>
              <a:t>قدم دراسة تاريخية للمجتمع حيث أشار إلى أن المجتمع يمر بثلاث مراحل تاريخية متباينة وكل مرحلة حضارية متصلة بالمرحلة الحضارية التي سبقتها.</a:t>
            </a:r>
            <a:endParaRPr lang="en-US" sz="2000" dirty="0">
              <a:ea typeface="Calibri"/>
              <a:cs typeface="Arial"/>
            </a:endParaRPr>
          </a:p>
          <a:p>
            <a:pPr marL="342900" lvl="0" indent="-342900" algn="just" rtl="1">
              <a:lnSpc>
                <a:spcPct val="115000"/>
              </a:lnSpc>
              <a:spcAft>
                <a:spcPts val="0"/>
              </a:spcAft>
              <a:buFont typeface="+mj-lt"/>
              <a:buAutoNum type="arabicParenR"/>
            </a:pPr>
            <a:r>
              <a:rPr lang="ar-DZ" sz="2000" dirty="0">
                <a:ea typeface="Calibri"/>
                <a:cs typeface="Times New Roman"/>
              </a:rPr>
              <a:t>قسم المجتمعات إلى أنواع مختلفة وفقا لدرجة تقدمها الحضاري والاقتصادي والفني فابرز نوعين من المجتمعات البشرية، الأول هو المجتمع الريفي و سماه مجتمع البدو والذي يتميز بظاهرة العصبية، أما الثاني فهو المجتمع الحضري الذي يتميز بمستوى اقتصادي عال وبدرجة كبيرة من التقدم الثقافي والصحي والعمراني..</a:t>
            </a:r>
            <a:endParaRPr lang="en-US" sz="2000" dirty="0">
              <a:ea typeface="Calibri"/>
              <a:cs typeface="Arial"/>
            </a:endParaRPr>
          </a:p>
          <a:p>
            <a:pPr marL="342900" lvl="0" indent="-342900" algn="just" rtl="1">
              <a:lnSpc>
                <a:spcPct val="115000"/>
              </a:lnSpc>
              <a:spcAft>
                <a:spcPts val="0"/>
              </a:spcAft>
              <a:buFont typeface="+mj-lt"/>
              <a:buAutoNum type="arabicParenR"/>
            </a:pPr>
            <a:r>
              <a:rPr lang="ar-DZ" sz="2000" dirty="0">
                <a:ea typeface="Calibri"/>
                <a:cs typeface="Times New Roman"/>
              </a:rPr>
              <a:t>الحركة الاجتماعية في دورة مستمرة وتؤدي وظيفتها بشكل آلي ودائم </a:t>
            </a:r>
            <a:endParaRPr lang="en-US" sz="2000" dirty="0">
              <a:ea typeface="Calibri"/>
              <a:cs typeface="Arial"/>
            </a:endParaRPr>
          </a:p>
          <a:p>
            <a:pPr marL="342900" lvl="0" indent="-342900" algn="just" rtl="1">
              <a:lnSpc>
                <a:spcPct val="115000"/>
              </a:lnSpc>
              <a:spcAft>
                <a:spcPts val="0"/>
              </a:spcAft>
              <a:buFont typeface="+mj-lt"/>
              <a:buAutoNum type="arabicParenR"/>
            </a:pPr>
            <a:r>
              <a:rPr lang="ar-DZ" sz="2000" dirty="0">
                <a:ea typeface="Calibri"/>
                <a:cs typeface="Times New Roman"/>
              </a:rPr>
              <a:t>الاجتماع الإنساني ضروري لان الإنسان مدني بطبعه ويسير في شرح هذه القضايا على وتيرة </a:t>
            </a:r>
            <a:r>
              <a:rPr lang="ar-DZ" sz="2000" b="1" dirty="0">
                <a:ea typeface="Calibri"/>
                <a:cs typeface="Times New Roman"/>
              </a:rPr>
              <a:t>أرسطو </a:t>
            </a:r>
            <a:r>
              <a:rPr lang="ar-DZ" sz="2000" b="1" dirty="0" err="1">
                <a:ea typeface="Calibri"/>
                <a:cs typeface="Times New Roman"/>
              </a:rPr>
              <a:t>والفرابي</a:t>
            </a:r>
            <a:r>
              <a:rPr lang="ar-DZ" sz="2000" dirty="0">
                <a:ea typeface="Calibri"/>
                <a:cs typeface="Times New Roman"/>
              </a:rPr>
              <a:t> ويؤكد على إن عدم كفاية الفرد لنفسه يدفعه إلى التعاون والاشتراك في حياة الجماعة.</a:t>
            </a:r>
            <a:endParaRPr lang="en-US" sz="2000" dirty="0">
              <a:ea typeface="Calibri"/>
              <a:cs typeface="Arial"/>
            </a:endParaRPr>
          </a:p>
          <a:p>
            <a:pPr marL="342900" lvl="0" indent="-342900" algn="just" rtl="1">
              <a:lnSpc>
                <a:spcPct val="115000"/>
              </a:lnSpc>
              <a:spcAft>
                <a:spcPts val="0"/>
              </a:spcAft>
              <a:buFont typeface="+mj-lt"/>
              <a:buAutoNum type="arabicParenR"/>
            </a:pPr>
            <a:r>
              <a:rPr lang="ar-DZ" sz="2000" dirty="0">
                <a:ea typeface="Calibri"/>
                <a:cs typeface="Times New Roman"/>
              </a:rPr>
              <a:t>لقد كان ابن خلدون يدرس الظواهر الاجتماعية في حالتها الساكنة والمتحركة فكان يدرس الظاهرة وأجزائها ووظائفها وما إلى ذلك من مسائل الدراسة </a:t>
            </a:r>
            <a:r>
              <a:rPr lang="ar-DZ" sz="2000" dirty="0" err="1">
                <a:ea typeface="Calibri"/>
                <a:cs typeface="Times New Roman"/>
              </a:rPr>
              <a:t>الستاتيكية</a:t>
            </a:r>
            <a:r>
              <a:rPr lang="ar-DZ" sz="2000" dirty="0">
                <a:ea typeface="Calibri"/>
                <a:cs typeface="Times New Roman"/>
              </a:rPr>
              <a:t> (الساكنة) ويدرس في نفس الوقت تطورها والقوانين التي تخضع لها في هذا التطور.</a:t>
            </a:r>
            <a:endParaRPr lang="en-US" sz="2000" dirty="0">
              <a:ea typeface="Calibri"/>
              <a:cs typeface="Arial"/>
            </a:endParaRPr>
          </a:p>
          <a:p>
            <a:pPr algn="just" rtl="1">
              <a:lnSpc>
                <a:spcPct val="115000"/>
              </a:lnSpc>
              <a:spcAft>
                <a:spcPts val="0"/>
              </a:spcAft>
            </a:pPr>
            <a:r>
              <a:rPr lang="ar-DZ" sz="2000" dirty="0">
                <a:ea typeface="Calibri"/>
                <a:cs typeface="Times New Roman"/>
              </a:rPr>
              <a:t>اهتم ابن خلدون اهتماما ملموسا بنظم اجتماعية عديدة كالنظام السياسي والنظام الاقتصادي والعلاقات المتبادلة بينهما، كما اهتم بالمقارنة بين المجتمعات البدائية والحديثة. حيث تحليلاته جاءت حول الأبعاد الاقتصادية، الثقافية والسياسية للمجتمع من خلال مشروع تحليل علمي للمجتمعات.</a:t>
            </a:r>
            <a:endParaRPr lang="en-US" sz="2000" dirty="0">
              <a:ea typeface="Calibri"/>
              <a:cs typeface="Arial"/>
            </a:endParaRPr>
          </a:p>
          <a:p>
            <a:endParaRPr lang="ar-DZ" dirty="0"/>
          </a:p>
        </p:txBody>
      </p:sp>
    </p:spTree>
    <p:extLst>
      <p:ext uri="{BB962C8B-B14F-4D97-AF65-F5344CB8AC3E}">
        <p14:creationId xmlns:p14="http://schemas.microsoft.com/office/powerpoint/2010/main" val="2903345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615603"/>
          </a:xfrm>
        </p:spPr>
        <p:txBody>
          <a:bodyPr/>
          <a:lstStyle/>
          <a:p>
            <a:pPr algn="ctr"/>
            <a:r>
              <a:rPr lang="ar-DZ" b="1" dirty="0" smtClean="0">
                <a:solidFill>
                  <a:srgbClr val="FF0000"/>
                </a:solidFill>
              </a:rPr>
              <a:t>منهج البحث العلمي عن بن خلدون</a:t>
            </a:r>
            <a:endParaRPr lang="ar-DZ" b="1" dirty="0">
              <a:solidFill>
                <a:srgbClr val="FF0000"/>
              </a:solidFill>
            </a:endParaRPr>
          </a:p>
        </p:txBody>
      </p:sp>
      <p:sp>
        <p:nvSpPr>
          <p:cNvPr id="3" name="Espace réservé du contenu 2"/>
          <p:cNvSpPr>
            <a:spLocks noGrp="1"/>
          </p:cNvSpPr>
          <p:nvPr>
            <p:ph idx="1"/>
          </p:nvPr>
        </p:nvSpPr>
        <p:spPr>
          <a:xfrm>
            <a:off x="323528" y="980728"/>
            <a:ext cx="8496944" cy="5760640"/>
          </a:xfrm>
        </p:spPr>
        <p:txBody>
          <a:bodyPr/>
          <a:lstStyle/>
          <a:p>
            <a:pPr marL="0" indent="0" algn="just" rtl="1">
              <a:lnSpc>
                <a:spcPct val="115000"/>
              </a:lnSpc>
              <a:spcAft>
                <a:spcPts val="0"/>
              </a:spcAft>
              <a:buNone/>
            </a:pPr>
            <a:r>
              <a:rPr lang="ar-DZ" b="1" dirty="0">
                <a:ea typeface="Calibri"/>
                <a:cs typeface="Times New Roman"/>
              </a:rPr>
              <a:t>أما عن منهج ابن خلدون،</a:t>
            </a:r>
            <a:r>
              <a:rPr lang="ar-DZ" dirty="0">
                <a:ea typeface="Calibri"/>
                <a:cs typeface="Times New Roman"/>
              </a:rPr>
              <a:t> فينطلق ابن خلدون من تناول المجتمع الإنساني من مفهومه العام وليس من مجتمع بذاته، ويتضمن هذا إيمانه بأن هناك قوانين عامة تشمل جميع المجتمعات الإنسانية ويرتكز المنهج </a:t>
            </a:r>
            <a:r>
              <a:rPr lang="ar-DZ" dirty="0" err="1">
                <a:ea typeface="Calibri"/>
                <a:cs typeface="Times New Roman"/>
              </a:rPr>
              <a:t>الخلدوني</a:t>
            </a:r>
            <a:r>
              <a:rPr lang="ar-DZ" dirty="0">
                <a:ea typeface="Calibri"/>
                <a:cs typeface="Times New Roman"/>
              </a:rPr>
              <a:t> على أن كل الظواهر الاجتماعية ترتبط ببعضها البعض، فكل ظاهرة لها سبب وهي في ذات الوقت سبب للظاهرة التي تليها. لذلك كان مفهوم العمران البشري عنده يشمل كل الظواهر سواء كانت سكانية أو ديموغرافية اجتماعية، سياسية، اقتصادية أو ثقافية. وقد تجسد هذا المنهج بجملة من القواعد: </a:t>
            </a:r>
            <a:endParaRPr lang="en-US" dirty="0">
              <a:ea typeface="Calibri"/>
              <a:cs typeface="Arial"/>
            </a:endParaRPr>
          </a:p>
          <a:p>
            <a:pPr marL="0" indent="0" algn="just" rtl="1">
              <a:lnSpc>
                <a:spcPct val="115000"/>
              </a:lnSpc>
              <a:spcAft>
                <a:spcPts val="0"/>
              </a:spcAft>
              <a:buNone/>
            </a:pPr>
            <a:r>
              <a:rPr lang="ar-DZ" dirty="0" smtClean="0">
                <a:ea typeface="Calibri"/>
                <a:cs typeface="Times New Roman"/>
              </a:rPr>
              <a:t>1) الشك </a:t>
            </a:r>
            <a:r>
              <a:rPr lang="ar-DZ" dirty="0">
                <a:ea typeface="Calibri"/>
                <a:cs typeface="Times New Roman"/>
              </a:rPr>
              <a:t>والتمحيص</a:t>
            </a:r>
            <a:endParaRPr lang="en-US" dirty="0">
              <a:ea typeface="Calibri"/>
              <a:cs typeface="Arial"/>
            </a:endParaRPr>
          </a:p>
          <a:p>
            <a:pPr marL="0" indent="0" algn="just" rtl="1">
              <a:lnSpc>
                <a:spcPct val="115000"/>
              </a:lnSpc>
              <a:spcAft>
                <a:spcPts val="0"/>
              </a:spcAft>
              <a:buNone/>
            </a:pPr>
            <a:r>
              <a:rPr lang="ar-DZ" dirty="0" smtClean="0">
                <a:ea typeface="Calibri"/>
                <a:cs typeface="Times New Roman"/>
              </a:rPr>
              <a:t>2) قانون </a:t>
            </a:r>
            <a:r>
              <a:rPr lang="ar-DZ" dirty="0">
                <a:ea typeface="Calibri"/>
                <a:cs typeface="Times New Roman"/>
              </a:rPr>
              <a:t>الأشياء من خلال التنقيب ثم التمحيص والتقيد العلمي فاستقراء الواقع وبالتالي كشف القوانين. </a:t>
            </a:r>
            <a:endParaRPr lang="en-US" dirty="0">
              <a:ea typeface="Calibri"/>
              <a:cs typeface="Arial"/>
            </a:endParaRPr>
          </a:p>
          <a:p>
            <a:pPr marL="0" indent="0" algn="just" rtl="1">
              <a:lnSpc>
                <a:spcPct val="115000"/>
              </a:lnSpc>
              <a:spcAft>
                <a:spcPts val="0"/>
              </a:spcAft>
              <a:buNone/>
            </a:pPr>
            <a:r>
              <a:rPr lang="ar-DZ" dirty="0" smtClean="0">
                <a:ea typeface="Calibri"/>
                <a:cs typeface="Times New Roman"/>
              </a:rPr>
              <a:t>3) الواقعية </a:t>
            </a:r>
            <a:r>
              <a:rPr lang="ar-DZ" dirty="0">
                <a:ea typeface="Calibri"/>
                <a:cs typeface="Times New Roman"/>
              </a:rPr>
              <a:t>الاجتماعية أي النظر إلى الحقائق الاجتماعية والوجود الاجتماعي كما هو مشخص في مواده </a:t>
            </a:r>
            <a:endParaRPr lang="en-US" dirty="0">
              <a:ea typeface="Calibri"/>
              <a:cs typeface="Arial"/>
            </a:endParaRPr>
          </a:p>
          <a:p>
            <a:pPr marL="0" indent="0" algn="just" rtl="1">
              <a:lnSpc>
                <a:spcPct val="115000"/>
              </a:lnSpc>
              <a:spcAft>
                <a:spcPts val="0"/>
              </a:spcAft>
              <a:buNone/>
            </a:pPr>
            <a:r>
              <a:rPr lang="ar-DZ" dirty="0" smtClean="0">
                <a:ea typeface="Calibri"/>
                <a:cs typeface="Times New Roman"/>
              </a:rPr>
              <a:t>4) القياس </a:t>
            </a:r>
            <a:r>
              <a:rPr lang="ar-DZ" dirty="0">
                <a:ea typeface="Calibri"/>
                <a:cs typeface="Times New Roman"/>
              </a:rPr>
              <a:t>والاستدلال للبرهنة على قوانينه العمرانية </a:t>
            </a:r>
            <a:endParaRPr lang="en-US" dirty="0">
              <a:ea typeface="Calibri"/>
              <a:cs typeface="Arial"/>
            </a:endParaRPr>
          </a:p>
          <a:p>
            <a:pPr marL="0" indent="0" algn="just" rtl="1">
              <a:lnSpc>
                <a:spcPct val="115000"/>
              </a:lnSpc>
              <a:spcAft>
                <a:spcPts val="0"/>
              </a:spcAft>
              <a:buNone/>
            </a:pPr>
            <a:r>
              <a:rPr lang="ar-DZ" dirty="0" smtClean="0">
                <a:ea typeface="Calibri"/>
                <a:cs typeface="Times New Roman"/>
              </a:rPr>
              <a:t>5) السبر </a:t>
            </a:r>
            <a:r>
              <a:rPr lang="ar-DZ" dirty="0">
                <a:ea typeface="Calibri"/>
                <a:cs typeface="Times New Roman"/>
              </a:rPr>
              <a:t>والتقسيم كمحور للكشف الاجتماعي عند ابن خلدون في المجتمع العمراني والتعميم وأصوله وكيفية الانتقال من الجزء إلى الكل أي من الحوادث المشاهدة الأخرى التي لم تشاهد. </a:t>
            </a:r>
            <a:endParaRPr lang="en-US" dirty="0">
              <a:ea typeface="Calibri"/>
              <a:cs typeface="Arial"/>
            </a:endParaRPr>
          </a:p>
          <a:p>
            <a:pPr marL="0" indent="0">
              <a:buNone/>
            </a:pPr>
            <a:endParaRPr lang="ar-DZ" dirty="0"/>
          </a:p>
        </p:txBody>
      </p:sp>
    </p:spTree>
    <p:extLst>
      <p:ext uri="{BB962C8B-B14F-4D97-AF65-F5344CB8AC3E}">
        <p14:creationId xmlns:p14="http://schemas.microsoft.com/office/powerpoint/2010/main" val="202994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759619"/>
          </a:xfrm>
        </p:spPr>
        <p:txBody>
          <a:bodyPr/>
          <a:lstStyle/>
          <a:p>
            <a:pPr algn="ctr"/>
            <a:r>
              <a:rPr lang="ar-DZ" sz="3600" b="1" dirty="0">
                <a:solidFill>
                  <a:srgbClr val="FF0000"/>
                </a:solidFill>
                <a:ea typeface="Calibri"/>
              </a:rPr>
              <a:t>نظرية </a:t>
            </a:r>
            <a:r>
              <a:rPr lang="ar-DZ" sz="3600" b="1" dirty="0" smtClean="0">
                <a:solidFill>
                  <a:srgbClr val="FF0000"/>
                </a:solidFill>
                <a:ea typeface="Calibri"/>
              </a:rPr>
              <a:t>بن </a:t>
            </a:r>
            <a:r>
              <a:rPr lang="ar-DZ" sz="3600" b="1" dirty="0">
                <a:solidFill>
                  <a:srgbClr val="FF0000"/>
                </a:solidFill>
                <a:ea typeface="Calibri"/>
              </a:rPr>
              <a:t>خلدون </a:t>
            </a:r>
            <a:r>
              <a:rPr lang="ar-DZ" sz="3600" b="1" dirty="0" smtClean="0">
                <a:solidFill>
                  <a:srgbClr val="FF0000"/>
                </a:solidFill>
                <a:ea typeface="Calibri"/>
              </a:rPr>
              <a:t>حول التحول الديمغرافي</a:t>
            </a:r>
            <a:endParaRPr lang="ar-DZ" dirty="0">
              <a:solidFill>
                <a:srgbClr val="FF0000"/>
              </a:solidFill>
            </a:endParaRPr>
          </a:p>
        </p:txBody>
      </p:sp>
      <p:sp>
        <p:nvSpPr>
          <p:cNvPr id="3" name="Espace réservé du contenu 2"/>
          <p:cNvSpPr>
            <a:spLocks noGrp="1"/>
          </p:cNvSpPr>
          <p:nvPr>
            <p:ph idx="1"/>
          </p:nvPr>
        </p:nvSpPr>
        <p:spPr>
          <a:xfrm>
            <a:off x="251520" y="1052736"/>
            <a:ext cx="8568952" cy="5616624"/>
          </a:xfrm>
        </p:spPr>
        <p:txBody>
          <a:bodyPr/>
          <a:lstStyle/>
          <a:p>
            <a:pPr algn="just" rtl="1">
              <a:lnSpc>
                <a:spcPct val="115000"/>
              </a:lnSpc>
              <a:spcAft>
                <a:spcPts val="0"/>
              </a:spcAft>
            </a:pPr>
            <a:r>
              <a:rPr lang="ar-DZ" sz="1600" b="1" dirty="0">
                <a:ea typeface="Calibri"/>
                <a:cs typeface="Times New Roman"/>
              </a:rPr>
              <a:t>يقدم لنا عبد الرحمن ابن خلدون المفكر الاجتماعي العربي، في غضون القرن الرابع عشر الميلادي، بعض الأفكار التي أثرت فيما بعد في تطوير الاهتمام بدراسة السكان حيث يذهب إلى أن المجتمعات تمر خلال مراحل تطورية محددة تؤثر على عدد المواليد والوفيات في كل مرحلة. إذ يشهد المجتمع في  المرحلة الأولى من تطوره زيادة معدلات المواليد ونقص في معدلات الوفيات، بما يؤثر على نمو السكان ويزيد عددهم. وعندما ينتقل المجتمع إلى المرحلة الأخيرة من تطوره ، يشهد ظروفا ديموغرافية مخالفة تماما، حيث ينخفض فيها معدل الخصوبة والمواليد، ويرتفع معدل الوفيات...</a:t>
            </a:r>
            <a:endParaRPr lang="en-US" sz="1600" b="1" dirty="0">
              <a:ea typeface="Calibri"/>
              <a:cs typeface="Arial"/>
            </a:endParaRPr>
          </a:p>
          <a:p>
            <a:pPr algn="just" rtl="1">
              <a:lnSpc>
                <a:spcPct val="115000"/>
              </a:lnSpc>
              <a:spcAft>
                <a:spcPts val="0"/>
              </a:spcAft>
            </a:pPr>
            <a:r>
              <a:rPr lang="ar-DZ" sz="1600" b="1" dirty="0">
                <a:ea typeface="Calibri"/>
                <a:cs typeface="Times New Roman"/>
              </a:rPr>
              <a:t>إن هذه الملاحظات أو القوانين التي طرحها ابن خلدون تشكل نظرية سكانية أو ديموغرافية لها مصداقيتها على واقع المجتمعات بصفة عامة والعربية والإسلامية بصفة خاصة لأنه تطرق إلى ما نسميه حاليا بالتحول الديموغرافي والتغير الديموغرافي ومختلف الظواهر السكانية من حجم السكان ونموهم التي أصبح يهتم بها كل من علم اجتماع السكان والديموغرافيا أو علم السكان. </a:t>
            </a:r>
            <a:endParaRPr lang="en-US" sz="1600" b="1" dirty="0">
              <a:ea typeface="Calibri"/>
              <a:cs typeface="Arial"/>
            </a:endParaRPr>
          </a:p>
          <a:p>
            <a:pPr algn="just" rtl="1">
              <a:lnSpc>
                <a:spcPct val="115000"/>
              </a:lnSpc>
              <a:spcAft>
                <a:spcPts val="0"/>
              </a:spcAft>
            </a:pPr>
            <a:r>
              <a:rPr lang="ar-DZ" sz="1600" b="1" dirty="0">
                <a:ea typeface="Calibri"/>
                <a:cs typeface="Times New Roman"/>
              </a:rPr>
              <a:t>يوضح ابن خلدون تأثير كل مرحلة من مراحل تطور المجتمع على مستوى الخصوبة والوفيات حيث يقول: إن الخصوبة العالية في المرحلة الأولى عائدة إلى نشاط السكان وثقتهم ومقدرتهم العالية ، أما في المرحلة الأخيرة فتزداد نسبة الوفيات نتيجة الأوبئة والثورات والاضطرابات مما يقلل من نشاط السكان، وبالتالي ينخفض نسلهم وقدرتهم على الإنجاب والتناسل.</a:t>
            </a:r>
            <a:endParaRPr lang="en-US" sz="1600" b="1" dirty="0">
              <a:ea typeface="Calibri"/>
              <a:cs typeface="Arial"/>
            </a:endParaRPr>
          </a:p>
          <a:p>
            <a:pPr algn="just" rtl="1">
              <a:lnSpc>
                <a:spcPct val="115000"/>
              </a:lnSpc>
              <a:spcAft>
                <a:spcPts val="0"/>
              </a:spcAft>
            </a:pPr>
            <a:r>
              <a:rPr lang="ar-DZ" sz="1600" b="1" dirty="0">
                <a:ea typeface="Calibri"/>
                <a:cs typeface="Times New Roman"/>
              </a:rPr>
              <a:t>لقد تحدث ابن خلدون في مقدمته الشهيرة عن القوانين التي يسير عليها التزايد في النوع الإنساني، وبذلك سبق "</a:t>
            </a:r>
            <a:r>
              <a:rPr lang="ar-DZ" sz="1600" b="1" dirty="0" err="1">
                <a:ea typeface="Calibri"/>
                <a:cs typeface="Times New Roman"/>
              </a:rPr>
              <a:t>مالتس</a:t>
            </a:r>
            <a:r>
              <a:rPr lang="ar-DZ" sz="1600" b="1" dirty="0">
                <a:ea typeface="Calibri"/>
                <a:cs typeface="Times New Roman"/>
              </a:rPr>
              <a:t>" في نظريته التي اشتهر بها، وهي نظرية "تزايد السكان". ويمكن القول بهذا السياق أن ابن خلدون قد ربط تطور الاقتصاد وازدهاره بكثرة عدد السكان، أما قلتهم فاعتبرها سببا مباشر يؤدي إلى تدهور الاقتصاد. </a:t>
            </a:r>
            <a:endParaRPr lang="en-US" sz="1600" b="1" dirty="0">
              <a:ea typeface="Calibri"/>
              <a:cs typeface="Arial"/>
            </a:endParaRPr>
          </a:p>
          <a:p>
            <a:pPr algn="just" rtl="1">
              <a:lnSpc>
                <a:spcPct val="115000"/>
              </a:lnSpc>
              <a:spcAft>
                <a:spcPts val="0"/>
              </a:spcAft>
            </a:pPr>
            <a:r>
              <a:rPr lang="ar-DZ" sz="1600" b="1" dirty="0">
                <a:ea typeface="Calibri"/>
                <a:cs typeface="Times New Roman"/>
              </a:rPr>
              <a:t>لعل أهم أراء ابن خلدون في هذا المجال، أن المجتمعات السكانية المستقرة تحظى بارتفاع في مستوى معيشة أفرادها، وذلك لان كبر الحجم السكاني يسمح بتقسيم العمل بشكل أكثر تخصصا، ويساعد على استثمار أكثر فعالية وجدوى للموارد، ويوفر كذلك قاعدة لإقامة امن اقتصادي وسياسي واجتماعي أفضل.</a:t>
            </a:r>
            <a:endParaRPr lang="en-US" sz="1600" b="1" dirty="0">
              <a:ea typeface="Calibri"/>
              <a:cs typeface="Arial"/>
            </a:endParaRPr>
          </a:p>
          <a:p>
            <a:pPr marL="0" indent="0">
              <a:buNone/>
            </a:pPr>
            <a:endParaRPr lang="ar-DZ" sz="1600" dirty="0"/>
          </a:p>
        </p:txBody>
      </p:sp>
    </p:spTree>
    <p:extLst>
      <p:ext uri="{BB962C8B-B14F-4D97-AF65-F5344CB8AC3E}">
        <p14:creationId xmlns:p14="http://schemas.microsoft.com/office/powerpoint/2010/main" val="2534770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831627"/>
          </a:xfrm>
        </p:spPr>
        <p:txBody>
          <a:bodyPr/>
          <a:lstStyle/>
          <a:p>
            <a:pPr algn="ctr"/>
            <a:r>
              <a:rPr lang="ar-DZ" sz="3600" b="1" dirty="0">
                <a:solidFill>
                  <a:srgbClr val="FF0000"/>
                </a:solidFill>
                <a:ea typeface="Calibri"/>
              </a:rPr>
              <a:t>التغير الاجتماعي عند ابن خلدون</a:t>
            </a:r>
            <a:endParaRPr lang="ar-DZ" dirty="0">
              <a:solidFill>
                <a:srgbClr val="FF0000"/>
              </a:solidFill>
            </a:endParaRPr>
          </a:p>
        </p:txBody>
      </p:sp>
      <p:sp>
        <p:nvSpPr>
          <p:cNvPr id="3" name="Espace réservé du contenu 2"/>
          <p:cNvSpPr>
            <a:spLocks noGrp="1"/>
          </p:cNvSpPr>
          <p:nvPr>
            <p:ph idx="1"/>
          </p:nvPr>
        </p:nvSpPr>
        <p:spPr>
          <a:xfrm>
            <a:off x="179512" y="1124744"/>
            <a:ext cx="8784976" cy="5472608"/>
          </a:xfrm>
        </p:spPr>
        <p:txBody>
          <a:bodyPr/>
          <a:lstStyle/>
          <a:p>
            <a:pPr algn="just" rtl="1">
              <a:lnSpc>
                <a:spcPct val="115000"/>
              </a:lnSpc>
              <a:spcAft>
                <a:spcPts val="0"/>
              </a:spcAft>
            </a:pPr>
            <a:r>
              <a:rPr lang="ar-DZ" sz="1500" b="1" dirty="0">
                <a:ea typeface="Calibri"/>
                <a:cs typeface="Times New Roman"/>
              </a:rPr>
              <a:t>يعتقد ابن خلدون أن التغير الاجتماعي سمة أساسية مستمرة، فالجماعة الإنسانية لا تبقى على حالها و لهذا وضع نموذجا لبداية الجماعة. ويرى ابن خلدون أن البداوة تمثل نموذج الجماعة بداية، تتحول تدريجيا لتصل إلى النموذج الحضري، “فالبدو أصل للمدن والحضر وسابق عليهما..." ومما يشهد لنا أن البدو أصل للحضر ومتقدم عليه...أن أحوال الحضارة ناشئة عن أحوال البداوة وأنها أصل لها...وقد تبين أن وجود البدو متقدم على وجود المدن والأمصار وأصل لها“. </a:t>
            </a:r>
            <a:endParaRPr lang="en-US" sz="1500" b="1" dirty="0">
              <a:ea typeface="Calibri"/>
              <a:cs typeface="Arial"/>
            </a:endParaRPr>
          </a:p>
          <a:p>
            <a:pPr algn="just" rtl="1">
              <a:lnSpc>
                <a:spcPct val="115000"/>
              </a:lnSpc>
              <a:spcAft>
                <a:spcPts val="0"/>
              </a:spcAft>
            </a:pPr>
            <a:r>
              <a:rPr lang="ar-DZ" sz="1500" b="1" dirty="0">
                <a:ea typeface="Calibri"/>
                <a:cs typeface="Times New Roman"/>
              </a:rPr>
              <a:t>بالتالي يتحول النموذج البدوي تدريجيا بتبدل نحل أو شكل العيش ليصل أو يندمج في النهاية في النموذج الحضري. ولان مبدأ التطور يمثل قانون الطبيعة، الذي ينطبق على كل أشكال الحياة، فانه يشمل أيضا التطور الاجتماعي.</a:t>
            </a:r>
            <a:endParaRPr lang="en-US" sz="1500" b="1" dirty="0">
              <a:ea typeface="Calibri"/>
              <a:cs typeface="Arial"/>
            </a:endParaRPr>
          </a:p>
          <a:p>
            <a:pPr algn="just" rtl="1">
              <a:lnSpc>
                <a:spcPct val="115000"/>
              </a:lnSpc>
              <a:spcAft>
                <a:spcPts val="0"/>
              </a:spcAft>
            </a:pPr>
            <a:r>
              <a:rPr lang="ar-DZ" sz="1500" b="1" dirty="0">
                <a:ea typeface="Calibri"/>
                <a:cs typeface="Times New Roman"/>
              </a:rPr>
              <a:t>تتضمن محاولة ابن خلدون في تناوله لعملية التطور الاجتماعي جانبين ، يشير الجانب الأول إلى أن التغير عملية طبيعية مستمرة، أما الجانب الثاني فيشير إلى التباين في عملية التطور بين الجماعات لاختلاف ظروفها، يشمل هذا التباين الاختلاف في درجة سرعة التغير من جهة واتجاهه من جهة أخرى. </a:t>
            </a:r>
            <a:endParaRPr lang="en-US" sz="1500" b="1" dirty="0">
              <a:ea typeface="Calibri"/>
              <a:cs typeface="Arial"/>
            </a:endParaRPr>
          </a:p>
          <a:p>
            <a:pPr algn="just" rtl="1">
              <a:lnSpc>
                <a:spcPct val="115000"/>
              </a:lnSpc>
              <a:spcAft>
                <a:spcPts val="0"/>
              </a:spcAft>
            </a:pPr>
            <a:r>
              <a:rPr lang="ar-DZ" sz="1500" b="1" dirty="0">
                <a:ea typeface="Calibri"/>
                <a:cs typeface="Times New Roman"/>
              </a:rPr>
              <a:t>للتغير الاجتماعي لدى ابن خلدون أسباب خارجية وأخرى داخلية، تشمل الأسباب الخارجية علاقة الإنسان بالبيئة الطبيعية، مواردها، </a:t>
            </a:r>
            <a:r>
              <a:rPr lang="ar-DZ" sz="1500" b="1" dirty="0" err="1">
                <a:ea typeface="Calibri"/>
                <a:cs typeface="Times New Roman"/>
              </a:rPr>
              <a:t>جغرافيتها</a:t>
            </a:r>
            <a:r>
              <a:rPr lang="ar-DZ" sz="1500" b="1" dirty="0">
                <a:ea typeface="Calibri"/>
                <a:cs typeface="Times New Roman"/>
              </a:rPr>
              <a:t> والمناخ، وعلاقة الجماعة بغيرها من الجماعات سواء كان هذا بالاتصال، أو التحالف أو الاتحاد، أو التبدل في الروابط الاجتماعية وضعف العصبية التي يمكن أن تعتبر نتيجة وسبب. </a:t>
            </a:r>
            <a:endParaRPr lang="en-US" sz="1500" b="1" dirty="0">
              <a:ea typeface="Calibri"/>
              <a:cs typeface="Arial"/>
            </a:endParaRPr>
          </a:p>
          <a:p>
            <a:pPr algn="just" rtl="1">
              <a:lnSpc>
                <a:spcPct val="115000"/>
              </a:lnSpc>
              <a:spcAft>
                <a:spcPts val="0"/>
              </a:spcAft>
            </a:pPr>
            <a:r>
              <a:rPr lang="ar-DZ" sz="1500" b="1" dirty="0">
                <a:ea typeface="Calibri"/>
                <a:cs typeface="Times New Roman"/>
              </a:rPr>
              <a:t>هذه النظرية أساسية ويجب ربطها بجانبين من فكره : وضع أو إقامة النماذج الاجتماعية (التنظيم الأسري، القبائل و الأمم)، التكنولوجيا، العلوم و الأديان وهذه النظرية تتعلق بالنظام الاجتماعي في كليته. فالمدينة ليست مستقلة عن البادية أو العالم البدوي. فهي تستمد منه القوة العسكرية والسلطة بمعنى الوسائل التي تسمح لها بالحفاظ على النظام الداخلي والاحتماء من التهجمات والأخطار الخارجية، حماية الطرقات وتنظيم الشبكات التجارية ذات السلم الكبير. </a:t>
            </a:r>
            <a:endParaRPr lang="en-US" sz="1500" b="1" dirty="0">
              <a:ea typeface="Calibri"/>
              <a:cs typeface="Arial"/>
            </a:endParaRPr>
          </a:p>
          <a:p>
            <a:pPr algn="just" rtl="1">
              <a:lnSpc>
                <a:spcPct val="115000"/>
              </a:lnSpc>
              <a:spcAft>
                <a:spcPts val="0"/>
              </a:spcAft>
            </a:pPr>
            <a:r>
              <a:rPr lang="ar-DZ" sz="1500" b="1" dirty="0">
                <a:ea typeface="Calibri"/>
                <a:cs typeface="Times New Roman"/>
              </a:rPr>
              <a:t>يصف ابن خلدون شكل للحركة الاجتماعية أي الانتقال من حالة قديمة إلى حالة جديدة حيث يبين تجديد السكان الحضريين وتركيبة النظام. ومنه فان علم العمران البشري والاجتماع الإنساني علم شامل يتضمن بحث التشكيلات الاجتماعية وما تشمله من نشاطات وتنظيمات اقتصادية واجتماعية وسياسية وثقافية بالإضافة إلى تطور المجتمعات وأسباب تغيرها. </a:t>
            </a:r>
            <a:endParaRPr lang="en-US" sz="1500" b="1" dirty="0">
              <a:ea typeface="Calibri"/>
              <a:cs typeface="Arial"/>
            </a:endParaRPr>
          </a:p>
          <a:p>
            <a:pPr marL="0" indent="0">
              <a:buNone/>
            </a:pPr>
            <a:endParaRPr lang="ar-DZ" sz="1500" b="1" dirty="0"/>
          </a:p>
        </p:txBody>
      </p:sp>
    </p:spTree>
    <p:extLst>
      <p:ext uri="{BB962C8B-B14F-4D97-AF65-F5344CB8AC3E}">
        <p14:creationId xmlns:p14="http://schemas.microsoft.com/office/powerpoint/2010/main" val="199004711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1462</Words>
  <Application>Microsoft Office PowerPoint</Application>
  <PresentationFormat>Affichage à l'écran (4:3)</PresentationFormat>
  <Paragraphs>59</Paragraphs>
  <Slides>10</Slides>
  <Notes>0</Notes>
  <HiddenSlides>0</HiddenSlides>
  <MMClips>0</MMClip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Thème Office</vt:lpstr>
      <vt:lpstr>1_Thème Office</vt:lpstr>
      <vt:lpstr>Université d’Oran 2 Mohamed Ben Ahmed Faculté des Sciences économiques, Commerciales et Sciences de Gestion 2020 – 2021</vt:lpstr>
      <vt:lpstr>مقياس: مدخل الى علم الاجتماع</vt:lpstr>
      <vt:lpstr>المحاضرة الثالثة: عبد الرحمن بن خلدون</vt:lpstr>
      <vt:lpstr>تقديم عبد الرحمن بن خلدون</vt:lpstr>
      <vt:lpstr>النظرية الاجتماعية عند ابن خلدون</vt:lpstr>
      <vt:lpstr>Présentation PowerPoint</vt:lpstr>
      <vt:lpstr>منهج البحث العلمي عن بن خلدون</vt:lpstr>
      <vt:lpstr>نظرية بن خلدون حول التحول الديمغرافي</vt:lpstr>
      <vt:lpstr>التغير الاجتماعي عند ابن خلدون</vt:lpstr>
      <vt:lpstr>نظرية الدولة و العصبية عند بن خلدون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مدخل الى علم الاجتماع</dc:title>
  <dc:creator>CHAREF HOUCINE</dc:creator>
  <cp:lastModifiedBy>CHAREF HOUCINE</cp:lastModifiedBy>
  <cp:revision>22</cp:revision>
  <cp:lastPrinted>2021-01-04T17:09:34Z</cp:lastPrinted>
  <dcterms:created xsi:type="dcterms:W3CDTF">2020-11-30T18:15:32Z</dcterms:created>
  <dcterms:modified xsi:type="dcterms:W3CDTF">2021-01-04T17:09:37Z</dcterms:modified>
</cp:coreProperties>
</file>