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12"/>
  </p:notesMasterIdLst>
  <p:handoutMasterIdLst>
    <p:handoutMasterId r:id="rId13"/>
  </p:handoutMasterIdLst>
  <p:sldIdLst>
    <p:sldId id="335" r:id="rId2"/>
    <p:sldId id="361" r:id="rId3"/>
    <p:sldId id="340" r:id="rId4"/>
    <p:sldId id="351" r:id="rId5"/>
    <p:sldId id="364" r:id="rId6"/>
    <p:sldId id="339" r:id="rId7"/>
    <p:sldId id="365" r:id="rId8"/>
    <p:sldId id="349" r:id="rId9"/>
    <p:sldId id="341" r:id="rId10"/>
    <p:sldId id="345" r:id="rId11"/>
  </p:sldIdLst>
  <p:sldSz cx="12192000" cy="6858000"/>
  <p:notesSz cx="6858000" cy="9144000"/>
  <p:defaultTextStyle>
    <a:defPPr>
      <a:defRPr lang="fr-FR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25C81"/>
    <a:srgbClr val="3786CD"/>
    <a:srgbClr val="996633"/>
    <a:srgbClr val="FFCC99"/>
    <a:srgbClr val="000099"/>
    <a:srgbClr val="2B519F"/>
    <a:srgbClr val="CC3300"/>
    <a:srgbClr val="CC3399"/>
    <a:srgbClr val="1995CD"/>
    <a:srgbClr val="1B8E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58" autoAdjust="0"/>
  </p:normalViewPr>
  <p:slideViewPr>
    <p:cSldViewPr snapToGrid="0">
      <p:cViewPr varScale="1">
        <p:scale>
          <a:sx n="59" d="100"/>
          <a:sy n="59" d="100"/>
        </p:scale>
        <p:origin x="-37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84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3615-8FE3-42AE-8937-2AD3375337B8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C3DA-6C53-4DB9-B9CE-CCD08A3839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378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819F2-644B-40F7-9FFF-82D94F85EC48}" type="datetimeFigureOut">
              <a:rPr lang="fr-FR"/>
              <a:pPr>
                <a:defRPr/>
              </a:pPr>
              <a:t>09/12/2020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2748E8-22C7-4F4F-85D2-6A28A2061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5646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3544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 userDrawn="1"/>
        </p:nvSpPr>
        <p:spPr>
          <a:xfrm>
            <a:off x="3519837" y="1884291"/>
            <a:ext cx="446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الموارد  الرقمية  لتعاليم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طور </a:t>
            </a:r>
            <a:r>
              <a:rPr lang="ar-DZ" sz="28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ل.م.د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Sous-titre 2"/>
          <p:cNvSpPr txBox="1">
            <a:spLocks/>
          </p:cNvSpPr>
          <p:nvPr userDrawn="1"/>
        </p:nvSpPr>
        <p:spPr bwMode="auto">
          <a:xfrm>
            <a:off x="4947384" y="3210944"/>
            <a:ext cx="130236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الـتفرع  :</a:t>
            </a:r>
            <a:r>
              <a:rPr lang="ar-DZ" sz="2400" baseline="0" dirty="0" smtClean="0">
                <a:effectLst/>
                <a:latin typeface="+mn-lt"/>
              </a:rPr>
              <a:t> 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47" name="ZoneTexte 46"/>
          <p:cNvSpPr txBox="1"/>
          <p:nvPr userDrawn="1"/>
        </p:nvSpPr>
        <p:spPr>
          <a:xfrm>
            <a:off x="5104523" y="2637118"/>
            <a:ext cx="115929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 rtl="1"/>
            <a:r>
              <a:rPr lang="ar-DZ" sz="2400" dirty="0" smtClean="0">
                <a:latin typeface="+mn-lt"/>
              </a:rPr>
              <a:t>السداسي :</a:t>
            </a:r>
            <a:endParaRPr lang="fr-FR" sz="2400" dirty="0">
              <a:latin typeface="+mn-lt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9423136" y="2637118"/>
            <a:ext cx="1300785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 rtl="1"/>
            <a:r>
              <a:rPr lang="ar-DZ" sz="2400" dirty="0" err="1" smtClean="0">
                <a:latin typeface="+mn-lt"/>
              </a:rPr>
              <a:t>ألمستوى</a:t>
            </a:r>
            <a:r>
              <a:rPr lang="ar-DZ" sz="2400" dirty="0" smtClean="0">
                <a:latin typeface="+mn-lt"/>
              </a:rPr>
              <a:t> :</a:t>
            </a:r>
            <a:endParaRPr lang="fr-FR" sz="2400" dirty="0">
              <a:latin typeface="+mn-lt"/>
            </a:endParaRPr>
          </a:p>
        </p:txBody>
      </p:sp>
      <p:sp>
        <p:nvSpPr>
          <p:cNvPr id="48" name="Sous-titre 2"/>
          <p:cNvSpPr txBox="1">
            <a:spLocks/>
          </p:cNvSpPr>
          <p:nvPr userDrawn="1"/>
        </p:nvSpPr>
        <p:spPr bwMode="auto">
          <a:xfrm>
            <a:off x="9663761" y="3210944"/>
            <a:ext cx="1066899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الميدان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3" name="Sous-titre 2"/>
          <p:cNvSpPr txBox="1">
            <a:spLocks/>
          </p:cNvSpPr>
          <p:nvPr userDrawn="1"/>
        </p:nvSpPr>
        <p:spPr bwMode="auto">
          <a:xfrm>
            <a:off x="9769641" y="3770578"/>
            <a:ext cx="963736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المادة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4" name="Sous-titre 2"/>
          <p:cNvSpPr txBox="1">
            <a:spLocks/>
          </p:cNvSpPr>
          <p:nvPr userDrawn="1"/>
        </p:nvSpPr>
        <p:spPr bwMode="auto">
          <a:xfrm>
            <a:off x="8447898" y="4448529"/>
            <a:ext cx="2276023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الأستاذ(ة)</a:t>
            </a:r>
            <a:r>
              <a:rPr lang="ar-DZ" sz="2400" baseline="0" dirty="0" smtClean="0">
                <a:effectLst/>
                <a:latin typeface="+mn-lt"/>
              </a:rPr>
              <a:t> المقدم(ة)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5" name="Sous-titre 2"/>
          <p:cNvSpPr txBox="1">
            <a:spLocks/>
          </p:cNvSpPr>
          <p:nvPr userDrawn="1"/>
        </p:nvSpPr>
        <p:spPr bwMode="auto">
          <a:xfrm>
            <a:off x="9532884" y="5169412"/>
            <a:ext cx="119103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الفقرة</a:t>
            </a:r>
            <a:r>
              <a:rPr lang="ar-DZ" sz="2400" baseline="0" dirty="0" smtClean="0">
                <a:effectLst/>
                <a:latin typeface="+mn-lt"/>
              </a:rPr>
              <a:t>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6" name="Sous-titre 2"/>
          <p:cNvSpPr txBox="1">
            <a:spLocks/>
          </p:cNvSpPr>
          <p:nvPr userDrawn="1"/>
        </p:nvSpPr>
        <p:spPr bwMode="auto">
          <a:xfrm>
            <a:off x="9017878" y="5780121"/>
            <a:ext cx="170604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</a:rPr>
              <a:t>رمز المورد :</a:t>
            </a:r>
            <a:endParaRPr lang="fr-FR" sz="2400" dirty="0">
              <a:effectLst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1" y="4"/>
            <a:ext cx="12182475" cy="1895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0167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290813" y="2021305"/>
            <a:ext cx="7584491" cy="606392"/>
          </a:xfrm>
        </p:spPr>
        <p:txBody>
          <a:bodyPr/>
          <a:lstStyle>
            <a:lvl1pPr marL="0" indent="0" algn="ctr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DZ" dirty="0" smtClean="0"/>
              <a:t>النص المقدم في آخر الدرس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457101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49" y="4589464"/>
            <a:ext cx="10800000" cy="1440000"/>
          </a:xfrm>
        </p:spPr>
        <p:txBody>
          <a:bodyPr/>
          <a:lstStyle>
            <a:lvl1pPr marL="0" indent="0" algn="ctr"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DZ" dirty="0" smtClean="0"/>
              <a:t>معلومات إضافية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63247" y="6360947"/>
            <a:ext cx="5760000" cy="360000"/>
          </a:xfrm>
        </p:spPr>
        <p:txBody>
          <a:bodyPr/>
          <a:lstStyle>
            <a:lvl1pPr algn="r" rtl="1">
              <a:defRPr sz="1400" i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1849" y="6360947"/>
            <a:ext cx="720000" cy="360000"/>
          </a:xfrm>
        </p:spPr>
        <p:txBody>
          <a:bodyPr/>
          <a:lstStyle>
            <a:lvl1pPr algn="l" rtl="1">
              <a:defRPr sz="2000" b="1">
                <a:solidFill>
                  <a:srgbClr val="2B519F"/>
                </a:solidFill>
              </a:defRPr>
            </a:lvl1pPr>
          </a:lstStyle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801369" y="535624"/>
            <a:ext cx="10800000" cy="1440000"/>
          </a:xfrm>
        </p:spPr>
        <p:txBody>
          <a:bodyPr anchor="ctr" anchorCtr="0"/>
          <a:lstStyle>
            <a:lvl1pPr marL="0" indent="0" algn="ctr">
              <a:buNone/>
              <a:defRPr sz="4800" b="1" baseline="0">
                <a:solidFill>
                  <a:srgbClr val="2B5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DZ" dirty="0" smtClean="0"/>
              <a:t>رقم الفقرة</a:t>
            </a:r>
            <a:endParaRPr lang="fr-FR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801371" y="2307107"/>
            <a:ext cx="10799999" cy="1950874"/>
          </a:xfrm>
        </p:spPr>
        <p:txBody>
          <a:bodyPr anchor="ctr" anchorCtr="0"/>
          <a:lstStyle>
            <a:lvl1pPr algn="ctr">
              <a:defRPr sz="4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DZ" dirty="0" smtClean="0"/>
              <a:t>عنوان الفقرة</a:t>
            </a:r>
            <a:endParaRPr lang="fr-FR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8123247" y="6363135"/>
            <a:ext cx="972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 rtl="1"/>
            <a:r>
              <a:rPr lang="ar-DZ" sz="1400" dirty="0" smtClean="0">
                <a:solidFill>
                  <a:schemeClr val="accent4">
                    <a:lumMod val="50000"/>
                  </a:schemeClr>
                </a:solidFill>
              </a:rPr>
              <a:t>رمز المورد</a:t>
            </a:r>
            <a:r>
              <a:rPr lang="ar-DZ" sz="1400" baseline="0" dirty="0" smtClean="0">
                <a:solidFill>
                  <a:schemeClr val="accent4">
                    <a:lumMod val="50000"/>
                  </a:schemeClr>
                </a:solidFill>
              </a:rPr>
              <a:t> :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37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290813" y="2021305"/>
            <a:ext cx="7584491" cy="606392"/>
          </a:xfrm>
        </p:spPr>
        <p:txBody>
          <a:bodyPr/>
          <a:lstStyle>
            <a:lvl1pPr marL="0" indent="0" algn="ctr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DZ" dirty="0" smtClean="0"/>
              <a:t>النص المقدم في آخر الدرس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457101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39701" y="694757"/>
            <a:ext cx="11869739" cy="46038"/>
          </a:xfrm>
          <a:prstGeom prst="rect">
            <a:avLst/>
          </a:prstGeom>
          <a:solidFill>
            <a:srgbClr val="0C5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271913" y="6400800"/>
            <a:ext cx="972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 rtl="1"/>
            <a:r>
              <a:rPr lang="ar-DZ" sz="1400" dirty="0" smtClean="0">
                <a:solidFill>
                  <a:schemeClr val="accent4">
                    <a:lumMod val="50000"/>
                  </a:schemeClr>
                </a:solidFill>
              </a:rPr>
              <a:t>رمز المورد</a:t>
            </a:r>
            <a:r>
              <a:rPr lang="ar-DZ" sz="1400" baseline="0" dirty="0" smtClean="0">
                <a:solidFill>
                  <a:schemeClr val="accent4">
                    <a:lumMod val="50000"/>
                  </a:schemeClr>
                </a:solidFill>
              </a:rPr>
              <a:t> :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d.fr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>
            <a:off x="1120462" y="4945487"/>
            <a:ext cx="4436079" cy="60631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tabLst>
                <a:tab pos="6007100" algn="l"/>
              </a:tabLst>
            </a:pPr>
            <a:r>
              <a:rPr lang="ar-SA" sz="2800" b="1" dirty="0" smtClean="0">
                <a:solidFill>
                  <a:schemeClr val="tx1"/>
                </a:solidFill>
              </a:rPr>
              <a:t>اس</a:t>
            </a:r>
            <a:r>
              <a:rPr lang="ar-DZ" sz="2800" b="1" dirty="0" err="1" smtClean="0">
                <a:solidFill>
                  <a:schemeClr val="tx1"/>
                </a:solidFill>
              </a:rPr>
              <a:t>تا</a:t>
            </a:r>
            <a:r>
              <a:rPr lang="ar-SA" sz="2800" b="1" dirty="0" err="1" smtClean="0">
                <a:solidFill>
                  <a:schemeClr val="tx1"/>
                </a:solidFill>
              </a:rPr>
              <a:t>دة</a:t>
            </a:r>
            <a:r>
              <a:rPr lang="ar-SA" sz="2800" b="1" dirty="0" smtClean="0">
                <a:solidFill>
                  <a:schemeClr val="tx1"/>
                </a:solidFill>
              </a:rPr>
              <a:t> المادة: هاشم امال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4294967295"/>
          </p:nvPr>
        </p:nvSpPr>
        <p:spPr>
          <a:xfrm>
            <a:off x="7612599" y="2598023"/>
            <a:ext cx="1874837" cy="5032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b="1" dirty="0" err="1" smtClean="0"/>
              <a:t>ماستر</a:t>
            </a:r>
            <a:r>
              <a:rPr lang="ar-DZ" b="1" dirty="0" smtClean="0"/>
              <a:t> 2</a:t>
            </a:r>
            <a:endParaRPr lang="fr-FR" b="1" dirty="0"/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8304213" y="5202238"/>
            <a:ext cx="3887787" cy="404812"/>
          </a:xfrm>
        </p:spPr>
        <p:txBody>
          <a:bodyPr>
            <a:normAutofit fontScale="92500" lnSpcReduction="20000"/>
          </a:bodyPr>
          <a:lstStyle/>
          <a:p>
            <a:pPr marL="0" indent="0" rtl="1">
              <a:buNone/>
            </a:pP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الأولى  من 14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6258595" y="4389415"/>
            <a:ext cx="2095500" cy="504825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D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هاشم  امال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ous-titre 5"/>
          <p:cNvSpPr txBox="1">
            <a:spLocks/>
          </p:cNvSpPr>
          <p:nvPr/>
        </p:nvSpPr>
        <p:spPr bwMode="auto">
          <a:xfrm>
            <a:off x="4109545" y="2641075"/>
            <a:ext cx="98057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س 3</a:t>
            </a:r>
            <a:endParaRPr lang="fr-FR" dirty="0"/>
          </a:p>
        </p:txBody>
      </p:sp>
      <p:sp>
        <p:nvSpPr>
          <p:cNvPr id="10" name="Sous-titre 5"/>
          <p:cNvSpPr txBox="1">
            <a:spLocks/>
          </p:cNvSpPr>
          <p:nvPr/>
        </p:nvSpPr>
        <p:spPr bwMode="auto">
          <a:xfrm>
            <a:off x="6488630" y="3250888"/>
            <a:ext cx="3267945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العلوم الاجتماعية</a:t>
            </a:r>
            <a:endParaRPr lang="fr-FR" dirty="0"/>
          </a:p>
        </p:txBody>
      </p:sp>
      <p:sp>
        <p:nvSpPr>
          <p:cNvPr id="11" name="Sous-titre 5"/>
          <p:cNvSpPr txBox="1">
            <a:spLocks/>
          </p:cNvSpPr>
          <p:nvPr/>
        </p:nvSpPr>
        <p:spPr bwMode="auto">
          <a:xfrm>
            <a:off x="1953351" y="3161786"/>
            <a:ext cx="3175848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علوم السكان</a:t>
            </a:r>
            <a:endParaRPr lang="fr-FR" dirty="0"/>
          </a:p>
        </p:txBody>
      </p:sp>
      <p:sp>
        <p:nvSpPr>
          <p:cNvPr id="15" name="Sous-titre 5"/>
          <p:cNvSpPr txBox="1">
            <a:spLocks/>
          </p:cNvSpPr>
          <p:nvPr/>
        </p:nvSpPr>
        <p:spPr bwMode="auto">
          <a:xfrm>
            <a:off x="12320" y="6354000"/>
            <a:ext cx="3975107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1"/>
            <a:r>
              <a:rPr lang="ar-DZ" sz="2000" b="1" dirty="0" smtClean="0">
                <a:effectLst/>
              </a:rPr>
              <a:t>جامعة  وهران 2، نوفمبر 2020</a:t>
            </a:r>
            <a:endParaRPr lang="fr-FR" sz="2000" b="1" dirty="0">
              <a:effectLst/>
            </a:endParaRPr>
          </a:p>
        </p:txBody>
      </p:sp>
      <p:sp>
        <p:nvSpPr>
          <p:cNvPr id="12" name="Espace réservé du pied de page 3"/>
          <p:cNvSpPr txBox="1">
            <a:spLocks/>
          </p:cNvSpPr>
          <p:nvPr/>
        </p:nvSpPr>
        <p:spPr>
          <a:xfrm>
            <a:off x="947265" y="5858079"/>
            <a:ext cx="8473825" cy="360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 rtl="1">
              <a:defRPr/>
            </a:pP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ماستر2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b="1" dirty="0" smtClean="0"/>
              <a:t>وت </a:t>
            </a:r>
            <a:r>
              <a:rPr lang="ar-SA" sz="2400" b="1" dirty="0" smtClean="0"/>
              <a:t>أ</a:t>
            </a:r>
            <a:r>
              <a:rPr lang="ar-DZ" sz="2400" b="1" dirty="0" err="1" smtClean="0"/>
              <a:t>ستكشافية</a:t>
            </a:r>
            <a:r>
              <a:rPr lang="ar-DZ" sz="2400" b="1" dirty="0" smtClean="0"/>
              <a:t> - </a:t>
            </a:r>
            <a:r>
              <a:rPr lang="ar-DZ" sz="2400" b="1" dirty="0" smtClean="0"/>
              <a:t>محاضرة  </a:t>
            </a:r>
            <a:r>
              <a:rPr lang="ar-DZ" sz="2400" b="1" dirty="0" err="1"/>
              <a:t>01</a:t>
            </a:r>
            <a:r>
              <a:rPr lang="ar-DZ" sz="2400" b="1" dirty="0" err="1" smtClean="0"/>
              <a:t> </a:t>
            </a:r>
            <a:r>
              <a:rPr lang="ar-DZ" sz="2400" b="1" dirty="0" smtClean="0"/>
              <a:t>/14</a:t>
            </a:r>
            <a:endParaRPr lang="fr-FR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7500" y="3822700"/>
            <a:ext cx="31242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الصحة الانجابية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00429" y="3796942"/>
            <a:ext cx="3327400" cy="41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وحدة استكشافية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184857" y="1880317"/>
            <a:ext cx="9414457" cy="5151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جامعة محمد بن احدد وهران </a:t>
            </a:r>
            <a:r>
              <a:rPr lang="ar-DZ" dirty="0" err="1" smtClean="0"/>
              <a:t>2 </a:t>
            </a:r>
            <a:r>
              <a:rPr lang="ar-DZ" dirty="0" smtClean="0"/>
              <a:t>– كلية العلوم </a:t>
            </a:r>
            <a:r>
              <a:rPr lang="ar-DZ" dirty="0" err="1" smtClean="0"/>
              <a:t>الاجتماعية -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32263" y="2606722"/>
            <a:ext cx="3439236" cy="464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التخصص: </a:t>
            </a:r>
            <a:r>
              <a:rPr lang="ar-DZ" sz="2400" b="1" dirty="0" err="1" smtClean="0">
                <a:solidFill>
                  <a:schemeClr val="tx1"/>
                </a:solidFill>
              </a:rPr>
              <a:t>ديمغرافيا</a:t>
            </a:r>
            <a:r>
              <a:rPr lang="ar-DZ" sz="2400" b="1" dirty="0" smtClean="0">
                <a:solidFill>
                  <a:schemeClr val="tx1"/>
                </a:solidFill>
              </a:rPr>
              <a:t> اجتماعية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ar-DZ" sz="3200" dirty="0" smtClean="0"/>
          </a:p>
          <a:p>
            <a:endParaRPr lang="ar-DZ" dirty="0" smtClean="0"/>
          </a:p>
          <a:p>
            <a:endParaRPr lang="ar-DZ" sz="3200" dirty="0" smtClean="0"/>
          </a:p>
          <a:p>
            <a:endParaRPr lang="ar-DZ" dirty="0" smtClean="0"/>
          </a:p>
          <a:p>
            <a:r>
              <a:rPr lang="ar-DZ" sz="6600" b="1" dirty="0" smtClean="0"/>
              <a:t>شكرا  على  حسن  انتباهكم</a:t>
            </a:r>
            <a:endParaRPr lang="fr-FR" sz="6600" b="1" dirty="0"/>
          </a:p>
        </p:txBody>
      </p:sp>
    </p:spTree>
    <p:extLst>
      <p:ext uri="{BB962C8B-B14F-4D97-AF65-F5344CB8AC3E}">
        <p14:creationId xmlns="" xmlns:p14="http://schemas.microsoft.com/office/powerpoint/2010/main" val="2020413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2502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4400" b="1" dirty="0" smtClean="0">
                <a:solidFill>
                  <a:schemeClr val="tx1"/>
                </a:solidFill>
              </a:rPr>
              <a:t> </a:t>
            </a:r>
            <a:r>
              <a:rPr lang="ar-DZ" sz="4000" b="1" dirty="0">
                <a:solidFill>
                  <a:schemeClr val="tx1"/>
                </a:solidFill>
              </a:rPr>
              <a:t>الحجم </a:t>
            </a:r>
            <a:r>
              <a:rPr lang="ar-DZ" sz="4000" b="1" dirty="0" err="1">
                <a:solidFill>
                  <a:schemeClr val="tx1"/>
                </a:solidFill>
              </a:rPr>
              <a:t>الساعي </a:t>
            </a:r>
            <a:r>
              <a:rPr lang="ar-DZ" sz="4400" dirty="0">
                <a:solidFill>
                  <a:schemeClr val="tx1"/>
                </a:solidFill>
              </a:rPr>
              <a:t>: </a:t>
            </a:r>
            <a:r>
              <a:rPr lang="ar-DZ" sz="4400" dirty="0" smtClean="0">
                <a:solidFill>
                  <a:schemeClr val="tx1"/>
                </a:solidFill>
              </a:rPr>
              <a:t>ساعة و </a:t>
            </a:r>
            <a:r>
              <a:rPr lang="ar-DZ" sz="4400" dirty="0" err="1" smtClean="0">
                <a:solidFill>
                  <a:schemeClr val="tx1"/>
                </a:solidFill>
              </a:rPr>
              <a:t>نصف </a:t>
            </a:r>
            <a:r>
              <a:rPr lang="ar-DZ" sz="4400" dirty="0" smtClean="0">
                <a:solidFill>
                  <a:schemeClr val="tx1"/>
                </a:solidFill>
              </a:rPr>
              <a:t>(</a:t>
            </a:r>
            <a:r>
              <a:rPr lang="ar-DZ" sz="4400" dirty="0" err="1" smtClean="0">
                <a:solidFill>
                  <a:schemeClr val="tx1"/>
                </a:solidFill>
              </a:rPr>
              <a:t>1سا</a:t>
            </a:r>
            <a:r>
              <a:rPr lang="ar-DZ" sz="4400" dirty="0" smtClean="0">
                <a:solidFill>
                  <a:schemeClr val="tx1"/>
                </a:solidFill>
              </a:rPr>
              <a:t> </a:t>
            </a:r>
            <a:r>
              <a:rPr lang="ar-DZ" sz="4400" dirty="0" err="1" smtClean="0">
                <a:solidFill>
                  <a:schemeClr val="tx1"/>
                </a:solidFill>
              </a:rPr>
              <a:t>30د</a:t>
            </a:r>
            <a:r>
              <a:rPr lang="ar-DZ" sz="4400" dirty="0" smtClean="0">
                <a:solidFill>
                  <a:schemeClr val="tx1"/>
                </a:solidFill>
              </a:rPr>
              <a:t>)في </a:t>
            </a:r>
            <a:r>
              <a:rPr lang="ar-DZ" sz="4400" dirty="0" err="1">
                <a:solidFill>
                  <a:schemeClr val="tx1"/>
                </a:solidFill>
              </a:rPr>
              <a:t>الاسبوع </a:t>
            </a:r>
            <a:r>
              <a:rPr lang="ar-DZ" sz="4400" dirty="0" smtClean="0">
                <a:solidFill>
                  <a:schemeClr val="tx1"/>
                </a:solidFill>
              </a:rPr>
              <a:t>( محاضرة</a:t>
            </a:r>
            <a:r>
              <a:rPr lang="ar-DZ" sz="4400" dirty="0" err="1" smtClean="0">
                <a:solidFill>
                  <a:schemeClr val="tx1"/>
                </a:solidFill>
              </a:rPr>
              <a:t>)</a:t>
            </a:r>
            <a:r>
              <a:rPr lang="ar-DZ" sz="4400" dirty="0" smtClean="0">
                <a:solidFill>
                  <a:schemeClr val="tx1"/>
                </a:solidFill>
              </a:rPr>
              <a:t>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re 5"/>
          <p:cNvSpPr txBox="1">
            <a:spLocks/>
          </p:cNvSpPr>
          <p:nvPr/>
        </p:nvSpPr>
        <p:spPr>
          <a:xfrm>
            <a:off x="1" y="1105470"/>
            <a:ext cx="12191999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سياسة تقييم </a:t>
            </a:r>
            <a:r>
              <a:rPr kumimoji="0" lang="ar-DZ" sz="3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الطلبة: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D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تقييم الطلبة يكون وفق التعليمات الجامعية الخاصة بالغياب و الحضور.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التقييم في هده</a:t>
            </a:r>
            <a:r>
              <a:rPr kumimoji="0" lang="ar-DZ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المادة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DZ" sz="3300" dirty="0" err="1" smtClean="0">
                <a:latin typeface="+mj-lt"/>
                <a:ea typeface="+mj-ea"/>
                <a:cs typeface="+mj-cs"/>
              </a:rPr>
              <a:t>يضم: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الحضور و الانضباط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25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تقييم كتابي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25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عمل فردي يقدم من طرف الطالب حضوريا</a:t>
            </a:r>
            <a:r>
              <a:rPr kumimoji="0" lang="ar-DZ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 50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71222"/>
            <a:ext cx="8538693" cy="772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err="1" smtClean="0"/>
              <a:t>المعامل  </a:t>
            </a:r>
            <a:r>
              <a:rPr lang="ar-DZ" sz="2800" b="1" dirty="0" smtClean="0"/>
              <a:t>:  1         </a:t>
            </a:r>
            <a:r>
              <a:rPr lang="ar-DZ" sz="2800" b="1" dirty="0" err="1" smtClean="0"/>
              <a:t>الرصيد </a:t>
            </a:r>
            <a:r>
              <a:rPr lang="ar-DZ" sz="2800" b="1" dirty="0" smtClean="0"/>
              <a:t>:  1  </a:t>
            </a:r>
            <a:endParaRPr 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95307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4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b="1" dirty="0" smtClean="0"/>
              <a:t>الكفاءات</a:t>
            </a:r>
            <a:r>
              <a:rPr lang="ar-DZ" dirty="0" smtClean="0"/>
              <a:t> </a:t>
            </a:r>
            <a:r>
              <a:rPr lang="ar-DZ" b="1" dirty="0" smtClean="0"/>
              <a:t>المستهدفة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6676"/>
            <a:ext cx="12192000" cy="544132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DZ" sz="3600" b="1" dirty="0" smtClean="0"/>
          </a:p>
          <a:p>
            <a:pPr algn="ctr">
              <a:buNone/>
            </a:pPr>
            <a:r>
              <a:rPr lang="ar-DZ" sz="3600" b="1" dirty="0" smtClean="0"/>
              <a:t>تخص هذه المادة طلبة السنة الثانية </a:t>
            </a:r>
            <a:r>
              <a:rPr lang="ar-DZ" sz="3600" b="1" dirty="0" err="1" smtClean="0"/>
              <a:t>ماستر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ديمغرافيا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اجتماعية </a:t>
            </a:r>
            <a:r>
              <a:rPr lang="ar-DZ" sz="3600" b="1" dirty="0" smtClean="0"/>
              <a:t>–كلية العلوم </a:t>
            </a:r>
            <a:r>
              <a:rPr lang="ar-DZ" sz="3600" b="1" dirty="0" err="1" smtClean="0"/>
              <a:t>الاجتماعية </a:t>
            </a:r>
            <a:r>
              <a:rPr lang="ar-DZ" sz="3600" b="1" dirty="0" smtClean="0"/>
              <a:t>- جامعة محمد بن احمد وهران 2</a:t>
            </a:r>
            <a:endParaRPr lang="fr-FR" sz="3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0289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6857999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DZ" dirty="0" smtClean="0"/>
          </a:p>
          <a:p>
            <a:endParaRPr lang="ar-DZ" dirty="0" smtClean="0"/>
          </a:p>
          <a:p>
            <a:endParaRPr lang="ar-DZ" sz="3600" dirty="0" smtClean="0"/>
          </a:p>
          <a:p>
            <a:r>
              <a:rPr lang="ar-DZ" sz="3600" dirty="0" smtClean="0"/>
              <a:t>تتناول </a:t>
            </a:r>
            <a:r>
              <a:rPr lang="ar-DZ" sz="3600" dirty="0" err="1" smtClean="0"/>
              <a:t>مادة </a:t>
            </a:r>
            <a:r>
              <a:rPr lang="ar-DZ" sz="3600" dirty="0" smtClean="0"/>
              <a:t>“ الصحة الانجابية" التعريف بالصحة الانجابية، اهم مؤسساتها و </a:t>
            </a:r>
            <a:r>
              <a:rPr lang="ar-DZ" sz="3600" dirty="0" err="1" smtClean="0"/>
              <a:t>موشراتها</a:t>
            </a:r>
            <a:r>
              <a:rPr lang="ar-DZ" sz="3600" dirty="0" smtClean="0"/>
              <a:t> و كيفية حسابهم و كذلك استراتيجيات و سياسات الوطنية في هذا </a:t>
            </a:r>
            <a:r>
              <a:rPr lang="ar-DZ" sz="3600" dirty="0" err="1" smtClean="0"/>
              <a:t>المجال .</a:t>
            </a:r>
            <a:endParaRPr lang="fr-FR" sz="3600" dirty="0"/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131214"/>
            <a:ext cx="12192000" cy="68634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المعارف المسبقة </a:t>
            </a:r>
            <a:r>
              <a:rPr kumimoji="0" lang="ar-DZ" altLang="zh-CN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المطلوبة:</a:t>
            </a: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يجب على الطالب توظيف بعض المعارف المكتسبة على مستوى الليسانس حول ظاهرتي الولادات والخصوبة.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62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4800" b="1" dirty="0" smtClean="0"/>
              <a:t>الأهداف التعليمية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7583"/>
            <a:ext cx="12192000" cy="654890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r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ar-DZ" sz="4000" b="1" dirty="0" smtClean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algn="r" rtl="1">
              <a:buNone/>
            </a:pPr>
            <a:endParaRPr lang="ar-DZ" sz="4000" dirty="0" smtClean="0"/>
          </a:p>
          <a:p>
            <a:pPr algn="r" rtl="1">
              <a:buNone/>
            </a:pPr>
            <a:r>
              <a:rPr lang="ar-DZ" sz="4000" dirty="0" smtClean="0"/>
              <a:t>أصبحت تحوز الصحة الإنجابية على اهتمام كبير بين السياسيين والباحثين وشغلت حيزا هاما من </a:t>
            </a:r>
            <a:r>
              <a:rPr lang="ar-DZ" sz="4000" dirty="0" err="1" smtClean="0"/>
              <a:t>مجهودات</a:t>
            </a:r>
            <a:r>
              <a:rPr lang="ar-DZ" sz="4000" dirty="0" smtClean="0"/>
              <a:t> الباحثين، مما سمح بتطوير وصياغة عدد هام من المفاهيم، المؤشرات والتقنيات المتعلقة بهذا الحقل </a:t>
            </a:r>
            <a:r>
              <a:rPr lang="ar-DZ" sz="4000" dirty="0" err="1" smtClean="0"/>
              <a:t>البحثي.</a:t>
            </a:r>
            <a:r>
              <a:rPr lang="ar-DZ" sz="4000" dirty="0" smtClean="0"/>
              <a:t> تهدف المادة إلى وضع الطالب في الصورة وتمكينه من آليات دراسة هذا الموضوع.</a:t>
            </a:r>
            <a:endParaRPr lang="fr-FR" sz="4000" dirty="0" smtClean="0"/>
          </a:p>
          <a:p>
            <a:pPr algn="r">
              <a:buNone/>
            </a:pPr>
            <a:endParaRPr lang="fr-FR" sz="40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858000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برنامج </a:t>
            </a:r>
            <a:r>
              <a:rPr lang="ar-DZ" b="1" dirty="0" err="1" smtClean="0">
                <a:solidFill>
                  <a:schemeClr val="tx1"/>
                </a:solidFill>
              </a:rPr>
              <a:t>المادة 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ar-DZ" dirty="0" smtClean="0"/>
              <a:t>المحاضرة 1: مفهوم الصحة الانجابية و اهدافها</a:t>
            </a:r>
          </a:p>
          <a:p>
            <a:pPr algn="r"/>
            <a:r>
              <a:rPr lang="ar-DZ" dirty="0" smtClean="0"/>
              <a:t>المحاضرة 2: مكونات الصحة الانجابية </a:t>
            </a:r>
          </a:p>
          <a:p>
            <a:pPr algn="r"/>
            <a:r>
              <a:rPr lang="ar-DZ" dirty="0" smtClean="0"/>
              <a:t>المحاضرة 3: مؤشرات الصحة الانجابية </a:t>
            </a:r>
            <a:r>
              <a:rPr lang="ar-DZ" dirty="0" smtClean="0"/>
              <a:t>و كيفية حسابها</a:t>
            </a:r>
            <a:r>
              <a:rPr lang="ar-DZ" dirty="0" smtClean="0"/>
              <a:t> </a:t>
            </a:r>
          </a:p>
          <a:p>
            <a:pPr algn="r"/>
            <a:r>
              <a:rPr lang="ar-DZ" dirty="0" smtClean="0"/>
              <a:t>المحاضرة 4: الحقوق الانجابية و الجنسية </a:t>
            </a:r>
          </a:p>
          <a:p>
            <a:pPr algn="r"/>
            <a:r>
              <a:rPr lang="ar-DZ" dirty="0" smtClean="0"/>
              <a:t>المحاضرة 5: المحددات الاجتماعية للصحة الانجابية </a:t>
            </a:r>
          </a:p>
          <a:p>
            <a:pPr algn="r"/>
            <a:r>
              <a:rPr lang="ar-DZ" dirty="0" smtClean="0"/>
              <a:t>المحاضرة 6: السياسات </a:t>
            </a:r>
            <a:r>
              <a:rPr lang="ar-DZ" dirty="0" err="1" smtClean="0"/>
              <a:t>الالمتعلقة</a:t>
            </a:r>
            <a:r>
              <a:rPr lang="ar-DZ" dirty="0" smtClean="0"/>
              <a:t> بالصحة الانجابية في الدول العربية و الجزائر</a:t>
            </a:r>
          </a:p>
          <a:p>
            <a:pPr algn="r"/>
            <a:r>
              <a:rPr lang="ar-DZ" dirty="0" smtClean="0"/>
              <a:t>المحاضرة 7: الالتزامات  و الاتفاقيات العربية في ما يخص الصحة الانجابية</a:t>
            </a:r>
          </a:p>
          <a:p>
            <a:pPr algn="r"/>
            <a:r>
              <a:rPr lang="ar-DZ" dirty="0" smtClean="0"/>
              <a:t>المحاضرة 8: مؤشرات متابعة برامج الصحة الانجابية و كيفية حسابها</a:t>
            </a:r>
          </a:p>
          <a:p>
            <a:pPr algn="r"/>
            <a:r>
              <a:rPr lang="ar-DZ" dirty="0" smtClean="0"/>
              <a:t>المحاضرة 9: مصطلح </a:t>
            </a:r>
            <a:r>
              <a:rPr lang="ar-DZ" dirty="0" err="1" smtClean="0"/>
              <a:t>الجندر</a:t>
            </a:r>
            <a:r>
              <a:rPr lang="ar-DZ" dirty="0" smtClean="0"/>
              <a:t> في الصحة الانجابية</a:t>
            </a:r>
          </a:p>
          <a:p>
            <a:pPr algn="r"/>
            <a:r>
              <a:rPr lang="ar-DZ" dirty="0" smtClean="0"/>
              <a:t>المحاضرة 10: تمكين </a:t>
            </a:r>
            <a:r>
              <a:rPr lang="ar-DZ" dirty="0" err="1" smtClean="0"/>
              <a:t>المراة</a:t>
            </a:r>
            <a:r>
              <a:rPr lang="ar-DZ" dirty="0" smtClean="0"/>
              <a:t> من منظور الحقوق الانجابية </a:t>
            </a:r>
          </a:p>
          <a:p>
            <a:pPr algn="r"/>
            <a:r>
              <a:rPr lang="ar-DZ" dirty="0" smtClean="0"/>
              <a:t>المحاضرة 11: الصحة الانجابية عند الشباب </a:t>
            </a:r>
          </a:p>
          <a:p>
            <a:pPr algn="r"/>
            <a:r>
              <a:rPr lang="ar-DZ" dirty="0" smtClean="0"/>
              <a:t>المحاضرة 12: الصحة الانجابية عند النساء </a:t>
            </a:r>
          </a:p>
          <a:p>
            <a:pPr algn="r"/>
            <a:r>
              <a:rPr lang="ar-DZ" dirty="0" smtClean="0"/>
              <a:t>المحاضرة </a:t>
            </a:r>
            <a:r>
              <a:rPr lang="ar-DZ" dirty="0" err="1" smtClean="0"/>
              <a:t>13 </a:t>
            </a:r>
            <a:r>
              <a:rPr lang="ar-DZ" dirty="0" smtClean="0"/>
              <a:t>: الصحة الانجابية عند الاطفال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0" y="6490952"/>
            <a:ext cx="12192000" cy="554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ثالثا: اهم المراجع التي يمكن الاستعانة </a:t>
            </a:r>
            <a:r>
              <a:rPr lang="ar-DZ" dirty="0" err="1" smtClean="0">
                <a:solidFill>
                  <a:schemeClr val="tx1"/>
                </a:solidFill>
              </a:rPr>
              <a:t>بها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84856"/>
            <a:ext cx="12192000" cy="56731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>
              <a:buNone/>
            </a:pPr>
            <a:r>
              <a:rPr lang="ar-DZ" sz="2000" b="1" dirty="0" smtClean="0"/>
              <a:t>باللغة </a:t>
            </a:r>
            <a:r>
              <a:rPr lang="ar-DZ" sz="2000" b="1" dirty="0" err="1" smtClean="0"/>
              <a:t>العربية</a:t>
            </a:r>
            <a:r>
              <a:rPr lang="ar-DZ" sz="2000" dirty="0" err="1" smtClean="0"/>
              <a:t> </a:t>
            </a:r>
            <a:r>
              <a:rPr lang="ar-DZ" sz="2000" dirty="0" err="1" smtClean="0"/>
              <a:t>:</a:t>
            </a:r>
            <a:endParaRPr lang="fr-FR" sz="2000" dirty="0" smtClean="0"/>
          </a:p>
          <a:p>
            <a:pPr algn="r">
              <a:buNone/>
            </a:pPr>
            <a:r>
              <a:rPr lang="ar-SA" sz="2000" dirty="0" smtClean="0"/>
              <a:t> - نشرة الإتحاد الدولي لتنظيم الأسرة، العد التنازلي قبل 2015 الصحة الإنجابية والجنسية للجميع، يوليو 2004، ص </a:t>
            </a:r>
            <a:r>
              <a:rPr lang="ar-DZ" sz="2000" dirty="0" smtClean="0"/>
              <a:t>17</a:t>
            </a:r>
            <a:endParaRPr lang="fr-FR" sz="2000" dirty="0" smtClean="0"/>
          </a:p>
          <a:p>
            <a:pPr algn="r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7425" y="2115804"/>
            <a:ext cx="1202457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/>
              <a:t>المراجع باللغة </a:t>
            </a:r>
            <a:r>
              <a:rPr lang="ar-DZ" b="1" dirty="0" err="1" smtClean="0"/>
              <a:t>الفرنسية:</a:t>
            </a:r>
            <a:r>
              <a:rPr lang="ar-DZ" b="1" dirty="0" smtClean="0"/>
              <a:t> 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HARVEY, J., 2002, Bio statistique : une approche intuitive,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Deboek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Belgique, 484 p. 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OUFRIHA, F., 1990, « Cette chère santé 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OPU, Algérie, 320 p.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guide sur la santé sexuelle et reproductive dans l’Afrique de l’ouest.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UNFPA, Santé sexuelle et reproductive.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Pan American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Organisation, Santé Sexuelle et reproductive.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Henri Leridon, les théories de la fécondité,  2014,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KOUAOUCI Ali : Familles, femmes et contraception. Contribution à une sociologie de la famille algérienne, 1992,  Alger, CENEAP-FNUAP, 279 p.</a:t>
            </a:r>
          </a:p>
          <a:p>
            <a:pPr lvl="0"/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ADJALI Malika : L'espacement des naissances dans le Tiers-Monde : l'expérience algérienne, 1985,  Alger, OPU, 172 p.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OMS : Choix des Indicateurs de la Santé reproductive : Guide à l'usage des administrateurs de district, Version pour les essais de terrain, WHO/RHT/HRP/97.25, 1998, 36p.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72531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167426" y="0"/>
            <a:ext cx="12359426" cy="6801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D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ar-DZ" sz="2400" b="1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 algn="ctr"/>
            <a:endParaRPr lang="ar-DZ" sz="2400" b="1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 algn="ctr"/>
            <a:endParaRPr lang="ar-DZ" sz="2400" b="1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www.ined.fr</a:t>
            </a:r>
            <a:endParaRPr lang="ar-D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defTabSz="955675">
              <a:tabLst>
                <a:tab pos="2781300" algn="l"/>
              </a:tabLst>
            </a:pPr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www.ons.dz </a:t>
            </a:r>
            <a:endParaRPr lang="ar-D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fr-F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www.who.org</a:t>
            </a:r>
            <a:endParaRPr lang="ar-D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www.FNUAP.org</a:t>
            </a:r>
          </a:p>
          <a:p>
            <a:pPr lvl="0"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www.UNICEF.org</a:t>
            </a:r>
            <a:endParaRPr lang="ar-D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ar-D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ar-D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4288" y="721219"/>
            <a:ext cx="4790941" cy="837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chemeClr val="tx1"/>
                </a:solidFill>
              </a:rPr>
              <a:t>مواقع </a:t>
            </a:r>
            <a:r>
              <a:rPr lang="ar-DZ" sz="4000" b="1" dirty="0" err="1" smtClean="0">
                <a:solidFill>
                  <a:schemeClr val="tx1"/>
                </a:solidFill>
              </a:rPr>
              <a:t>الكترونية:</a:t>
            </a:r>
            <a:r>
              <a:rPr lang="ar-DZ" sz="4000" b="1" dirty="0" smtClean="0">
                <a:solidFill>
                  <a:schemeClr val="tx1"/>
                </a:solidFill>
              </a:rPr>
              <a:t> 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الصحة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الانجابية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45441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3496</TotalTime>
  <Words>503</Words>
  <Application>Microsoft Office PowerPoint</Application>
  <PresentationFormat>Personnalisé</PresentationFormat>
  <Paragraphs>100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استادة المادة: هاشم امال</vt:lpstr>
      <vt:lpstr> الحجم الساعي : ساعة و نصف (1سا 30د)في الاسبوع ( محاضرة) </vt:lpstr>
      <vt:lpstr>الكفاءات المستهدفة</vt:lpstr>
      <vt:lpstr>Diapositive 4</vt:lpstr>
      <vt:lpstr>Diapositive 5</vt:lpstr>
      <vt:lpstr>الأهداف التعليمية</vt:lpstr>
      <vt:lpstr>برنامج المادة :</vt:lpstr>
      <vt:lpstr>ثالثا: اهم المراجع التي يمكن الاستعانة بها 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Osabah</dc:creator>
  <cp:lastModifiedBy>HP</cp:lastModifiedBy>
  <cp:revision>350</cp:revision>
  <dcterms:created xsi:type="dcterms:W3CDTF">2018-07-18T10:45:52Z</dcterms:created>
  <dcterms:modified xsi:type="dcterms:W3CDTF">2020-12-09T08:56:15Z</dcterms:modified>
</cp:coreProperties>
</file>