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sldIdLst>
    <p:sldId id="256" r:id="rId2"/>
    <p:sldId id="257" r:id="rId3"/>
    <p:sldId id="266" r:id="rId4"/>
    <p:sldId id="263" r:id="rId5"/>
    <p:sldId id="258" r:id="rId6"/>
    <p:sldId id="259" r:id="rId7"/>
    <p:sldId id="261" r:id="rId8"/>
    <p:sldId id="264" r:id="rId9"/>
    <p:sldId id="265"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Titre 28"/>
          <p:cNvSpPr>
            <a:spLocks noGrp="1"/>
          </p:cNvSpPr>
          <p:nvPr>
            <p:ph type="ctrTitle"/>
          </p:nvPr>
        </p:nvSpPr>
        <p:spPr>
          <a:xfrm>
            <a:off x="381000" y="4853411"/>
            <a:ext cx="8458200" cy="1222375"/>
          </a:xfrm>
        </p:spPr>
        <p:txBody>
          <a:bodyPr anchor="t"/>
          <a:lstStyle/>
          <a:p>
            <a:r>
              <a:rPr kumimoji="0" lang="fr-FR" smtClean="0"/>
              <a:t>Cliquez pour modifier le style du titre</a:t>
            </a:r>
            <a:endParaRPr kumimoji="0" lang="en-US"/>
          </a:p>
        </p:txBody>
      </p:sp>
      <p:sp>
        <p:nvSpPr>
          <p:cNvPr id="9" name="Sous-titr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16" name="Espace réservé de la date 15"/>
          <p:cNvSpPr>
            <a:spLocks noGrp="1"/>
          </p:cNvSpPr>
          <p:nvPr>
            <p:ph type="dt" sz="half" idx="10"/>
          </p:nvPr>
        </p:nvSpPr>
        <p:spPr/>
        <p:txBody>
          <a:bodyPr/>
          <a:lstStyle/>
          <a:p>
            <a:fld id="{AA309A6D-C09C-4548-B29A-6CF363A7E532}" type="datetimeFigureOut">
              <a:rPr lang="fr-FR" smtClean="0"/>
              <a:pPr/>
              <a:t>04/01/2021</a:t>
            </a:fld>
            <a:endParaRPr lang="fr-BE" dirty="0"/>
          </a:p>
        </p:txBody>
      </p:sp>
      <p:sp>
        <p:nvSpPr>
          <p:cNvPr id="2" name="Espace réservé du pied de page 1"/>
          <p:cNvSpPr>
            <a:spLocks noGrp="1"/>
          </p:cNvSpPr>
          <p:nvPr>
            <p:ph type="ftr" sz="quarter" idx="11"/>
          </p:nvPr>
        </p:nvSpPr>
        <p:spPr/>
        <p:txBody>
          <a:bodyPr/>
          <a:lstStyle/>
          <a:p>
            <a:endParaRPr lang="fr-BE" dirty="0"/>
          </a:p>
        </p:txBody>
      </p:sp>
      <p:sp>
        <p:nvSpPr>
          <p:cNvPr id="15" name="Espace réservé du numéro de diapositive 14"/>
          <p:cNvSpPr>
            <a:spLocks noGrp="1"/>
          </p:cNvSpPr>
          <p:nvPr>
            <p:ph type="sldNum" sz="quarter" idx="12"/>
          </p:nvPr>
        </p:nvSpPr>
        <p:spPr>
          <a:xfrm>
            <a:off x="8229600" y="6473952"/>
            <a:ext cx="758952" cy="246888"/>
          </a:xfrm>
        </p:spPr>
        <p:txBody>
          <a:bodyPr/>
          <a:lstStyle/>
          <a:p>
            <a:fld id="{CF4668DC-857F-487D-BFFA-8C0CA5037977}" type="slidenum">
              <a:rPr lang="fr-BE" smtClean="0"/>
              <a:pPr/>
              <a:t>‹N°›</a:t>
            </a:fld>
            <a:endParaRPr lang="fr-BE"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04/01/2021</a:t>
            </a:fld>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549276"/>
            <a:ext cx="18288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549276"/>
            <a:ext cx="62484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04/01/2021</a:t>
            </a:fld>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2" name="Titre 21"/>
          <p:cNvSpPr>
            <a:spLocks noGrp="1"/>
          </p:cNvSpPr>
          <p:nvPr>
            <p:ph type="title"/>
          </p:nvPr>
        </p:nvSpPr>
        <p:spPr/>
        <p:txBody>
          <a:bodyPr/>
          <a:lstStyle/>
          <a:p>
            <a:r>
              <a:rPr kumimoji="0" lang="fr-FR" smtClean="0"/>
              <a:t>Cliquez pour modifier le style du titre</a:t>
            </a:r>
            <a:endParaRPr kumimoji="0" lang="en-US"/>
          </a:p>
        </p:txBody>
      </p:sp>
      <p:sp>
        <p:nvSpPr>
          <p:cNvPr id="27" name="Espace réservé du contenu 26"/>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AA309A6D-C09C-4548-B29A-6CF363A7E532}" type="datetimeFigureOut">
              <a:rPr lang="fr-FR" smtClean="0"/>
              <a:pPr/>
              <a:t>04/01/2021</a:t>
            </a:fld>
            <a:endParaRPr lang="fr-BE" dirty="0"/>
          </a:p>
        </p:txBody>
      </p:sp>
      <p:sp>
        <p:nvSpPr>
          <p:cNvPr id="19" name="Espace réservé du pied de page 18"/>
          <p:cNvSpPr>
            <a:spLocks noGrp="1"/>
          </p:cNvSpPr>
          <p:nvPr>
            <p:ph type="ftr" sz="quarter" idx="11"/>
          </p:nvPr>
        </p:nvSpPr>
        <p:spPr>
          <a:xfrm>
            <a:off x="3581400" y="76200"/>
            <a:ext cx="2895600" cy="288925"/>
          </a:xfrm>
        </p:spPr>
        <p:txBody>
          <a:bodyPr/>
          <a:lstStyle/>
          <a:p>
            <a:endParaRPr lang="fr-BE" dirty="0"/>
          </a:p>
        </p:txBody>
      </p:sp>
      <p:sp>
        <p:nvSpPr>
          <p:cNvPr id="16" name="Espace réservé du numéro de diapositive 15"/>
          <p:cNvSpPr>
            <a:spLocks noGrp="1"/>
          </p:cNvSpPr>
          <p:nvPr>
            <p:ph type="sldNum" sz="quarter" idx="12"/>
          </p:nvPr>
        </p:nvSpPr>
        <p:spPr>
          <a:xfrm>
            <a:off x="8229600" y="6473952"/>
            <a:ext cx="758952" cy="246888"/>
          </a:xfrm>
        </p:spPr>
        <p:txBody>
          <a:bodyPr/>
          <a:lstStyle/>
          <a:p>
            <a:fld id="{CF4668DC-857F-487D-BFFA-8C0CA5037977}" type="slidenum">
              <a:rPr lang="fr-BE" smtClean="0"/>
              <a:pPr/>
              <a:t>‹N°›</a:t>
            </a:fld>
            <a:endParaRPr lang="fr-B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Espace réservé du texte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19" name="Espace réservé de la date 18"/>
          <p:cNvSpPr>
            <a:spLocks noGrp="1"/>
          </p:cNvSpPr>
          <p:nvPr>
            <p:ph type="dt" sz="half" idx="10"/>
          </p:nvPr>
        </p:nvSpPr>
        <p:spPr/>
        <p:txBody>
          <a:bodyPr/>
          <a:lstStyle/>
          <a:p>
            <a:fld id="{AA309A6D-C09C-4548-B29A-6CF363A7E532}" type="datetimeFigureOut">
              <a:rPr lang="fr-FR" smtClean="0"/>
              <a:pPr/>
              <a:t>04/01/2021</a:t>
            </a:fld>
            <a:endParaRPr lang="fr-BE" dirty="0"/>
          </a:p>
        </p:txBody>
      </p:sp>
      <p:sp>
        <p:nvSpPr>
          <p:cNvPr id="11" name="Espace réservé du pied de page 10"/>
          <p:cNvSpPr>
            <a:spLocks noGrp="1"/>
          </p:cNvSpPr>
          <p:nvPr>
            <p:ph type="ftr" sz="quarter" idx="11"/>
          </p:nvPr>
        </p:nvSpPr>
        <p:spPr/>
        <p:txBody>
          <a:bodyPr/>
          <a:lstStyle/>
          <a:p>
            <a:endParaRPr lang="fr-BE" dirty="0"/>
          </a:p>
        </p:txBody>
      </p:sp>
      <p:sp>
        <p:nvSpPr>
          <p:cNvPr id="16" name="Espace réservé du numéro de diapositive 15"/>
          <p:cNvSpPr>
            <a:spLocks noGrp="1"/>
          </p:cNvSpPr>
          <p:nvPr>
            <p:ph type="sldNum" sz="quarter" idx="12"/>
          </p:nvPr>
        </p:nvSpPr>
        <p:spPr/>
        <p:txBody>
          <a:bodyPr/>
          <a:lstStyle/>
          <a:p>
            <a:fld id="{CF4668DC-857F-487D-BFFA-8C0CA5037977}" type="slidenum">
              <a:rPr lang="fr-BE" smtClean="0"/>
              <a:pPr/>
              <a:t>‹N°›</a:t>
            </a:fld>
            <a:endParaRPr lang="fr-BE" dirty="0"/>
          </a:p>
        </p:txBody>
      </p:sp>
      <p:sp>
        <p:nvSpPr>
          <p:cNvPr id="8" name="Titre 7"/>
          <p:cNvSpPr>
            <a:spLocks noGrp="1"/>
          </p:cNvSpPr>
          <p:nvPr>
            <p:ph type="title"/>
          </p:nvPr>
        </p:nvSpPr>
        <p:spPr>
          <a:xfrm>
            <a:off x="180475" y="2947085"/>
            <a:ext cx="8686800" cy="1184825"/>
          </a:xfrm>
        </p:spPr>
        <p:txBody>
          <a:bodyPr rtlCol="0" anchor="t"/>
          <a:lstStyle>
            <a:lvl1pPr algn="r">
              <a:defRPr/>
            </a:lvl1pPr>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0" name="Titre 19"/>
          <p:cNvSpPr>
            <a:spLocks noGrp="1"/>
          </p:cNvSpPr>
          <p:nvPr>
            <p:ph type="title"/>
          </p:nvPr>
        </p:nvSpPr>
        <p:spPr>
          <a:xfrm>
            <a:off x="301752" y="457200"/>
            <a:ext cx="8686800" cy="841248"/>
          </a:xfrm>
        </p:spPr>
        <p:txBody>
          <a:bodyPr/>
          <a:lstStyle/>
          <a:p>
            <a:r>
              <a:rPr kumimoji="0" lang="fr-FR" smtClean="0"/>
              <a:t>Cliquez pour modifier le style du titre</a:t>
            </a:r>
            <a:endParaRPr kumimoji="0" lang="en-US"/>
          </a:p>
        </p:txBody>
      </p:sp>
      <p:sp>
        <p:nvSpPr>
          <p:cNvPr id="14" name="Espace réservé du contenu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0"/>
          </p:nvPr>
        </p:nvSpPr>
        <p:spPr/>
        <p:txBody>
          <a:bodyPr/>
          <a:lstStyle/>
          <a:p>
            <a:fld id="{AA309A6D-C09C-4548-B29A-6CF363A7E532}" type="datetimeFigureOut">
              <a:rPr lang="fr-FR" smtClean="0"/>
              <a:pPr/>
              <a:t>04/01/2021</a:t>
            </a:fld>
            <a:endParaRPr lang="fr-BE" dirty="0"/>
          </a:p>
        </p:txBody>
      </p:sp>
      <p:sp>
        <p:nvSpPr>
          <p:cNvPr id="10" name="Espace réservé du pied de page 9"/>
          <p:cNvSpPr>
            <a:spLocks noGrp="1"/>
          </p:cNvSpPr>
          <p:nvPr>
            <p:ph type="ftr" sz="quarter" idx="11"/>
          </p:nvPr>
        </p:nvSpPr>
        <p:spPr/>
        <p:txBody>
          <a:bodyPr/>
          <a:lstStyle/>
          <a:p>
            <a:endParaRPr lang="fr-BE" dirty="0"/>
          </a:p>
        </p:txBody>
      </p:sp>
      <p:sp>
        <p:nvSpPr>
          <p:cNvPr id="31" name="Espace réservé du numéro de diapositive 30"/>
          <p:cNvSpPr>
            <a:spLocks noGrp="1"/>
          </p:cNvSpPr>
          <p:nvPr>
            <p:ph type="sldNum" sz="quarter" idx="12"/>
          </p:nvPr>
        </p:nvSpPr>
        <p:spPr/>
        <p:txBody>
          <a:bodyPr/>
          <a:lstStyle/>
          <a:p>
            <a:fld id="{CF4668DC-857F-487D-BFFA-8C0CA5037977}" type="slidenum">
              <a:rPr lang="fr-BE" smtClean="0"/>
              <a:pPr/>
              <a:t>‹N°›</a:t>
            </a:fld>
            <a:endParaRPr lang="fr-B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9" name="Titre 28"/>
          <p:cNvSpPr>
            <a:spLocks noGrp="1"/>
          </p:cNvSpPr>
          <p:nvPr>
            <p:ph type="title"/>
          </p:nvPr>
        </p:nvSpPr>
        <p:spPr>
          <a:xfrm>
            <a:off x="304800" y="5410200"/>
            <a:ext cx="8610600" cy="882650"/>
          </a:xfrm>
        </p:spPr>
        <p:txBody>
          <a:bodyPr anchor="ctr"/>
          <a:lstStyle>
            <a:lvl1pPr>
              <a:defRPr/>
            </a:lvl1p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25" name="Espace réservé du texte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8" name="Espace réservé du contenu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space réservé de la date 9"/>
          <p:cNvSpPr>
            <a:spLocks noGrp="1"/>
          </p:cNvSpPr>
          <p:nvPr>
            <p:ph type="dt" sz="half" idx="10"/>
          </p:nvPr>
        </p:nvSpPr>
        <p:spPr/>
        <p:txBody>
          <a:bodyPr/>
          <a:lstStyle/>
          <a:p>
            <a:fld id="{AA309A6D-C09C-4548-B29A-6CF363A7E532}" type="datetimeFigureOut">
              <a:rPr lang="fr-FR" smtClean="0"/>
              <a:pPr/>
              <a:t>04/01/2021</a:t>
            </a:fld>
            <a:endParaRPr lang="fr-BE" dirty="0"/>
          </a:p>
        </p:txBody>
      </p:sp>
      <p:sp>
        <p:nvSpPr>
          <p:cNvPr id="6" name="Espace réservé du pied de page 5"/>
          <p:cNvSpPr>
            <a:spLocks noGrp="1"/>
          </p:cNvSpPr>
          <p:nvPr>
            <p:ph type="ftr" sz="quarter" idx="11"/>
          </p:nvPr>
        </p:nvSpPr>
        <p:spPr/>
        <p:txBody>
          <a:bodyPr/>
          <a:lstStyle/>
          <a:p>
            <a:endParaRPr lang="fr-BE" dirty="0"/>
          </a:p>
        </p:txBody>
      </p:sp>
      <p:sp>
        <p:nvSpPr>
          <p:cNvPr id="7" name="Espace réservé du numéro de diapositive 6"/>
          <p:cNvSpPr>
            <a:spLocks noGrp="1"/>
          </p:cNvSpPr>
          <p:nvPr>
            <p:ph type="sldNum" sz="quarter" idx="12"/>
          </p:nvPr>
        </p:nvSpPr>
        <p:spPr>
          <a:xfrm>
            <a:off x="8229600" y="6477000"/>
            <a:ext cx="762000" cy="246888"/>
          </a:xfrm>
        </p:spPr>
        <p:txBody>
          <a:bodyPr/>
          <a:lstStyle/>
          <a:p>
            <a:fld id="{CF4668DC-857F-487D-BFFA-8C0CA5037977}" type="slidenum">
              <a:rPr lang="fr-BE" smtClean="0"/>
              <a:pPr/>
              <a:t>‹N°›</a:t>
            </a:fld>
            <a:endParaRPr lang="fr-BE" dirty="0"/>
          </a:p>
        </p:txBody>
      </p:sp>
      <p:sp>
        <p:nvSpPr>
          <p:cNvPr id="11" name="Connecteur droit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0" name="Titre 29"/>
          <p:cNvSpPr>
            <a:spLocks noGrp="1"/>
          </p:cNvSpPr>
          <p:nvPr>
            <p:ph type="title"/>
          </p:nvPr>
        </p:nvSpPr>
        <p:spPr>
          <a:xfrm>
            <a:off x="301752" y="457200"/>
            <a:ext cx="8686800" cy="841248"/>
          </a:xfrm>
        </p:spPr>
        <p:txBody>
          <a:bodyPr/>
          <a:lstStyle/>
          <a:p>
            <a:r>
              <a:rPr kumimoji="0" lang="fr-FR" smtClean="0"/>
              <a:t>Cliquez pour modifier le style du titre</a:t>
            </a:r>
            <a:endParaRPr kumimoji="0" lang="en-US"/>
          </a:p>
        </p:txBody>
      </p:sp>
      <p:sp>
        <p:nvSpPr>
          <p:cNvPr id="12" name="Espace réservé de la date 11"/>
          <p:cNvSpPr>
            <a:spLocks noGrp="1"/>
          </p:cNvSpPr>
          <p:nvPr>
            <p:ph type="dt" sz="half" idx="10"/>
          </p:nvPr>
        </p:nvSpPr>
        <p:spPr/>
        <p:txBody>
          <a:bodyPr/>
          <a:lstStyle/>
          <a:p>
            <a:fld id="{AA309A6D-C09C-4548-B29A-6CF363A7E532}" type="datetimeFigureOut">
              <a:rPr lang="fr-FR" smtClean="0"/>
              <a:pPr/>
              <a:t>04/01/2021</a:t>
            </a:fld>
            <a:endParaRPr lang="fr-BE" dirty="0"/>
          </a:p>
        </p:txBody>
      </p:sp>
      <p:sp>
        <p:nvSpPr>
          <p:cNvPr id="21" name="Espace réservé du pied de page 20"/>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AA309A6D-C09C-4548-B29A-6CF363A7E532}" type="datetimeFigureOut">
              <a:rPr lang="fr-FR" smtClean="0"/>
              <a:pPr/>
              <a:t>04/01/2021</a:t>
            </a:fld>
            <a:endParaRPr lang="fr-BE" dirty="0"/>
          </a:p>
        </p:txBody>
      </p:sp>
      <p:sp>
        <p:nvSpPr>
          <p:cNvPr id="24" name="Espace réservé du pied de page 23"/>
          <p:cNvSpPr>
            <a:spLocks noGrp="1"/>
          </p:cNvSpPr>
          <p:nvPr>
            <p:ph type="ftr" sz="quarter" idx="11"/>
          </p:nvPr>
        </p:nvSpPr>
        <p:spPr/>
        <p:txBody>
          <a:bodyPr/>
          <a:lstStyle/>
          <a:p>
            <a:endParaRPr lang="fr-BE" dirty="0"/>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Connecteur droit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Titre 11"/>
          <p:cNvSpPr>
            <a:spLocks noGrp="1"/>
          </p:cNvSpPr>
          <p:nvPr>
            <p:ph type="title"/>
          </p:nvPr>
        </p:nvSpPr>
        <p:spPr>
          <a:xfrm>
            <a:off x="457200" y="5486400"/>
            <a:ext cx="8458200" cy="520700"/>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14" name="Espace réservé du contenu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AA309A6D-C09C-4548-B29A-6CF363A7E532}" type="datetimeFigureOut">
              <a:rPr lang="fr-FR" smtClean="0"/>
              <a:pPr/>
              <a:t>04/01/2021</a:t>
            </a:fld>
            <a:endParaRPr lang="fr-BE" dirty="0"/>
          </a:p>
        </p:txBody>
      </p:sp>
      <p:sp>
        <p:nvSpPr>
          <p:cNvPr id="29" name="Espace réservé du pied de page 28"/>
          <p:cNvSpPr>
            <a:spLocks noGrp="1"/>
          </p:cNvSpPr>
          <p:nvPr>
            <p:ph type="ftr" sz="quarter" idx="11"/>
          </p:nvPr>
        </p:nvSpPr>
        <p:spPr/>
        <p:txBody>
          <a:bodyPr/>
          <a:lstStyle/>
          <a:p>
            <a:endParaRPr lang="fr-BE" dirty="0"/>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3" name="Espace réservé pour une image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fr-FR" dirty="0" smtClean="0"/>
              <a:t>Cliquez sur l'icône pour ajouter une image</a:t>
            </a:r>
            <a:endParaRPr kumimoji="0" lang="en-US" dirty="0"/>
          </a:p>
        </p:txBody>
      </p:sp>
      <p:sp>
        <p:nvSpPr>
          <p:cNvPr id="7" name="Espace réservé de la date 6"/>
          <p:cNvSpPr>
            <a:spLocks noGrp="1"/>
          </p:cNvSpPr>
          <p:nvPr>
            <p:ph type="dt" sz="half" idx="10"/>
          </p:nvPr>
        </p:nvSpPr>
        <p:spPr/>
        <p:txBody>
          <a:bodyPr/>
          <a:lstStyle/>
          <a:p>
            <a:fld id="{AA309A6D-C09C-4548-B29A-6CF363A7E532}" type="datetimeFigureOut">
              <a:rPr lang="fr-FR" smtClean="0"/>
              <a:pPr/>
              <a:t>04/01/2021</a:t>
            </a:fld>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31" name="Espace réservé du numéro de diapositive 30"/>
          <p:cNvSpPr>
            <a:spLocks noGrp="1"/>
          </p:cNvSpPr>
          <p:nvPr>
            <p:ph type="sldNum" sz="quarter" idx="12"/>
          </p:nvPr>
        </p:nvSpPr>
        <p:spPr/>
        <p:txBody>
          <a:bodyPr/>
          <a:lstStyle/>
          <a:p>
            <a:fld id="{CF4668DC-857F-487D-BFFA-8C0CA5037977}" type="slidenum">
              <a:rPr lang="fr-BE" smtClean="0"/>
              <a:pPr/>
              <a:t>‹N°›</a:t>
            </a:fld>
            <a:endParaRPr lang="fr-BE" dirty="0"/>
          </a:p>
        </p:txBody>
      </p:sp>
      <p:sp>
        <p:nvSpPr>
          <p:cNvPr id="17" name="Titre 16"/>
          <p:cNvSpPr>
            <a:spLocks noGrp="1"/>
          </p:cNvSpPr>
          <p:nvPr>
            <p:ph type="title"/>
          </p:nvPr>
        </p:nvSpPr>
        <p:spPr>
          <a:xfrm>
            <a:off x="381000" y="4993760"/>
            <a:ext cx="5867400" cy="522288"/>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Espace réservé du texte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1" name="Espace réservé de la date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AA309A6D-C09C-4548-B29A-6CF363A7E532}" type="datetimeFigureOut">
              <a:rPr lang="fr-FR" smtClean="0"/>
              <a:pPr/>
              <a:t>04/01/2021</a:t>
            </a:fld>
            <a:endParaRPr lang="fr-BE" dirty="0"/>
          </a:p>
        </p:txBody>
      </p:sp>
      <p:sp>
        <p:nvSpPr>
          <p:cNvPr id="28" name="Espace réservé du pied de page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fr-BE" dirty="0"/>
          </a:p>
        </p:txBody>
      </p:sp>
      <p:sp>
        <p:nvSpPr>
          <p:cNvPr id="5" name="Espace réservé du numéro de diapositive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CF4668DC-857F-487D-BFFA-8C0CA5037977}" type="slidenum">
              <a:rPr lang="fr-BE" smtClean="0"/>
              <a:pPr/>
              <a:t>‹N°›</a:t>
            </a:fld>
            <a:endParaRPr lang="fr-BE" dirty="0"/>
          </a:p>
        </p:txBody>
      </p:sp>
      <p:sp>
        <p:nvSpPr>
          <p:cNvPr id="10" name="Espace réservé du titre 9"/>
          <p:cNvSpPr>
            <a:spLocks noGrp="1"/>
          </p:cNvSpPr>
          <p:nvPr>
            <p:ph type="title"/>
          </p:nvPr>
        </p:nvSpPr>
        <p:spPr>
          <a:xfrm>
            <a:off x="304800" y="457200"/>
            <a:ext cx="8686800" cy="838200"/>
          </a:xfrm>
          <a:prstGeom prst="rect">
            <a:avLst/>
          </a:prstGeom>
        </p:spPr>
        <p:txBody>
          <a:bodyPr vert="horz" anchor="ctr">
            <a:normAutofit/>
          </a:bodyPr>
          <a:lstStyle/>
          <a:p>
            <a:r>
              <a:rPr kumimoji="0" lang="fr-FR" smtClean="0"/>
              <a:t>Cliquez pour modifier le style du titre</a:t>
            </a:r>
            <a:endParaRPr kumimoji="0" lang="en-US"/>
          </a:p>
        </p:txBody>
      </p:sp>
      <p:sp>
        <p:nvSpPr>
          <p:cNvPr id="9" name="Connecteur droit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Connecteur droit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Cours   3</a:t>
            </a:r>
            <a:endParaRPr lang="ar-DZ" dirty="0"/>
          </a:p>
        </p:txBody>
      </p:sp>
      <p:sp>
        <p:nvSpPr>
          <p:cNvPr id="3" name="Rectangle 2"/>
          <p:cNvSpPr/>
          <p:nvPr/>
        </p:nvSpPr>
        <p:spPr>
          <a:xfrm>
            <a:off x="611560" y="1988840"/>
            <a:ext cx="7848872" cy="1938992"/>
          </a:xfrm>
          <a:prstGeom prst="rect">
            <a:avLst/>
          </a:prstGeom>
        </p:spPr>
        <p:txBody>
          <a:bodyPr wrap="square">
            <a:spAutoFit/>
          </a:bodyPr>
          <a:lstStyle/>
          <a:p>
            <a:pPr algn="ctr"/>
            <a:r>
              <a:rPr lang="fr-FR" sz="6000" b="1" dirty="0" smtClean="0"/>
              <a:t> Le calage et validation d’un modèle </a:t>
            </a:r>
            <a:endParaRPr lang="ar-DZ" sz="60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27584" y="836713"/>
            <a:ext cx="7200800" cy="3728008"/>
          </a:xfrm>
          <a:prstGeom prst="rect">
            <a:avLst/>
          </a:prstGeom>
        </p:spPr>
        <p:txBody>
          <a:bodyPr wrap="square">
            <a:spAutoFit/>
          </a:bodyPr>
          <a:lstStyle/>
          <a:p>
            <a:pPr>
              <a:lnSpc>
                <a:spcPct val="150000"/>
              </a:lnSpc>
            </a:pPr>
            <a:r>
              <a:rPr lang="fr-FR" sz="2000" dirty="0" smtClean="0"/>
              <a:t>Le calage consiste donc à sélectionner le jeu de paramètres d’un modèle de façon à ce que celui-ci simule le comportement hydrologique du bassin versant de la meilleure façon possible.</a:t>
            </a:r>
          </a:p>
          <a:p>
            <a:pPr>
              <a:lnSpc>
                <a:spcPct val="150000"/>
              </a:lnSpc>
            </a:pPr>
            <a:endParaRPr lang="fr-FR" sz="2000" dirty="0" smtClean="0"/>
          </a:p>
          <a:p>
            <a:pPr>
              <a:lnSpc>
                <a:spcPct val="150000"/>
              </a:lnSpc>
            </a:pPr>
            <a:r>
              <a:rPr lang="fr-FR" sz="2000" dirty="0" smtClean="0"/>
              <a:t> </a:t>
            </a:r>
            <a:r>
              <a:rPr lang="fr-FR" sz="2000" dirty="0" smtClean="0"/>
              <a:t>L’opération de calage consiste à trouver des valeurs des paramètres du modèle qui minimise l’erreur de modélisation sur la période considérée. Une période de 5 ans généralement est utilisée pour caler le modèle</a:t>
            </a:r>
            <a:endParaRPr lang="ar-DZ"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04664"/>
            <a:ext cx="7416824" cy="3000821"/>
          </a:xfrm>
          <a:prstGeom prst="rect">
            <a:avLst/>
          </a:prstGeom>
        </p:spPr>
        <p:txBody>
          <a:bodyPr wrap="square">
            <a:spAutoFit/>
          </a:bodyPr>
          <a:lstStyle/>
          <a:p>
            <a:pPr>
              <a:lnSpc>
                <a:spcPct val="150000"/>
              </a:lnSpc>
            </a:pPr>
            <a:r>
              <a:rPr lang="fr-FR" dirty="0" smtClean="0"/>
              <a:t>Pour caler un modèle, il faut donc choisir : </a:t>
            </a:r>
          </a:p>
          <a:p>
            <a:pPr>
              <a:lnSpc>
                <a:spcPct val="150000"/>
              </a:lnSpc>
            </a:pPr>
            <a:endParaRPr lang="fr-FR" dirty="0" smtClean="0"/>
          </a:p>
          <a:p>
            <a:pPr>
              <a:lnSpc>
                <a:spcPct val="150000"/>
              </a:lnSpc>
              <a:buFont typeface="Arial" pitchFamily="34" charset="0"/>
              <a:buChar char="•"/>
            </a:pPr>
            <a:r>
              <a:rPr lang="fr-FR" dirty="0" smtClean="0"/>
              <a:t>Une base de données d’événements (pluie et </a:t>
            </a:r>
            <a:r>
              <a:rPr lang="fr-FR" dirty="0" err="1" smtClean="0"/>
              <a:t>hydrogrammes</a:t>
            </a:r>
            <a:r>
              <a:rPr lang="fr-FR" dirty="0" smtClean="0"/>
              <a:t> de crue) de référence. </a:t>
            </a:r>
          </a:p>
          <a:p>
            <a:pPr>
              <a:lnSpc>
                <a:spcPct val="150000"/>
              </a:lnSpc>
            </a:pPr>
            <a:endParaRPr lang="fr-FR" dirty="0" smtClean="0"/>
          </a:p>
          <a:p>
            <a:pPr>
              <a:lnSpc>
                <a:spcPct val="150000"/>
              </a:lnSpc>
              <a:buFont typeface="Arial" pitchFamily="34" charset="0"/>
              <a:buChar char="•"/>
            </a:pPr>
            <a:r>
              <a:rPr lang="fr-FR" dirty="0" smtClean="0"/>
              <a:t>Un  critère ou indicateur pour évaluer l’ajustement des simulations du modèle aux données de calage pour un jeu de paramètre donné,</a:t>
            </a:r>
            <a:endParaRPr lang="ar-DZ" dirty="0"/>
          </a:p>
        </p:txBody>
      </p:sp>
      <p:sp>
        <p:nvSpPr>
          <p:cNvPr id="3" name="Rectangle 2"/>
          <p:cNvSpPr/>
          <p:nvPr/>
        </p:nvSpPr>
        <p:spPr>
          <a:xfrm>
            <a:off x="467544" y="3501007"/>
            <a:ext cx="7776864" cy="871457"/>
          </a:xfrm>
          <a:prstGeom prst="rect">
            <a:avLst/>
          </a:prstGeom>
        </p:spPr>
        <p:txBody>
          <a:bodyPr wrap="square">
            <a:spAutoFit/>
          </a:bodyPr>
          <a:lstStyle/>
          <a:p>
            <a:pPr>
              <a:lnSpc>
                <a:spcPct val="150000"/>
              </a:lnSpc>
              <a:buFont typeface="Arial" pitchFamily="34" charset="0"/>
              <a:buChar char="•"/>
            </a:pPr>
            <a:r>
              <a:rPr lang="fr-FR" dirty="0" smtClean="0"/>
              <a:t>Une méthode d’exploration de l’espace des paramètres du modèle pour explorer les paramètres et pour évaluer les modélisations.</a:t>
            </a:r>
            <a:endParaRPr lang="ar-D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hec4.jpg"/>
          <p:cNvPicPr>
            <a:picLocks noChangeAspect="1"/>
          </p:cNvPicPr>
          <p:nvPr/>
        </p:nvPicPr>
        <p:blipFill>
          <a:blip r:embed="rId2" cstate="print"/>
          <a:stretch>
            <a:fillRect/>
          </a:stretch>
        </p:blipFill>
        <p:spPr>
          <a:xfrm>
            <a:off x="611560" y="0"/>
            <a:ext cx="7848872" cy="6381328"/>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23528" y="188641"/>
            <a:ext cx="7992888" cy="1323439"/>
          </a:xfrm>
          <a:prstGeom prst="rect">
            <a:avLst/>
          </a:prstGeom>
        </p:spPr>
        <p:txBody>
          <a:bodyPr wrap="square">
            <a:spAutoFit/>
          </a:bodyPr>
          <a:lstStyle/>
          <a:p>
            <a:pPr>
              <a:lnSpc>
                <a:spcPct val="150000"/>
              </a:lnSpc>
            </a:pPr>
            <a:r>
              <a:rPr lang="fr-FR" sz="2000" dirty="0" smtClean="0"/>
              <a:t>-</a:t>
            </a:r>
            <a:r>
              <a:rPr lang="fr-FR" sz="2000" dirty="0" smtClean="0">
                <a:solidFill>
                  <a:srgbClr val="C00000"/>
                </a:solidFill>
              </a:rPr>
              <a:t>Critères de validation des modèles </a:t>
            </a:r>
            <a:r>
              <a:rPr lang="fr-FR" sz="2000" dirty="0" smtClean="0"/>
              <a:t>:</a:t>
            </a:r>
            <a:r>
              <a:rPr lang="fr-FR" sz="2000" dirty="0" smtClean="0"/>
              <a:t> la validation d’un modèle est déterminée en fonction des valeurs du critère choisi. </a:t>
            </a:r>
            <a:endParaRPr lang="fr-FR" sz="2000" dirty="0" smtClean="0"/>
          </a:p>
          <a:p>
            <a:r>
              <a:rPr lang="fr-FR" sz="2000" dirty="0" smtClean="0"/>
              <a:t>  </a:t>
            </a:r>
            <a:endParaRPr lang="ar-DZ" sz="2000" dirty="0"/>
          </a:p>
        </p:txBody>
      </p:sp>
      <p:sp>
        <p:nvSpPr>
          <p:cNvPr id="4" name="Rectangle 3"/>
          <p:cNvSpPr/>
          <p:nvPr/>
        </p:nvSpPr>
        <p:spPr>
          <a:xfrm>
            <a:off x="611561" y="1232332"/>
            <a:ext cx="5846084" cy="369332"/>
          </a:xfrm>
          <a:prstGeom prst="rect">
            <a:avLst/>
          </a:prstGeom>
        </p:spPr>
        <p:txBody>
          <a:bodyPr wrap="square">
            <a:spAutoFit/>
          </a:bodyPr>
          <a:lstStyle/>
          <a:p>
            <a:r>
              <a:rPr lang="fr-FR" dirty="0" smtClean="0"/>
              <a:t>.</a:t>
            </a:r>
            <a:r>
              <a:rPr lang="fr-FR" b="1" dirty="0" smtClean="0"/>
              <a:t>1- Le coefficient de détermination (R2)</a:t>
            </a:r>
            <a:endParaRPr lang="ar-DZ" b="1" dirty="0"/>
          </a:p>
        </p:txBody>
      </p:sp>
      <p:sp>
        <p:nvSpPr>
          <p:cNvPr id="5" name="Rectangle 4"/>
          <p:cNvSpPr/>
          <p:nvPr/>
        </p:nvSpPr>
        <p:spPr>
          <a:xfrm>
            <a:off x="611560" y="1556792"/>
            <a:ext cx="6768752" cy="1286955"/>
          </a:xfrm>
          <a:prstGeom prst="rect">
            <a:avLst/>
          </a:prstGeom>
        </p:spPr>
        <p:txBody>
          <a:bodyPr wrap="square">
            <a:spAutoFit/>
          </a:bodyPr>
          <a:lstStyle/>
          <a:p>
            <a:pPr>
              <a:lnSpc>
                <a:spcPct val="150000"/>
              </a:lnSpc>
            </a:pPr>
            <a:r>
              <a:rPr lang="fr-FR" dirty="0" smtClean="0"/>
              <a:t>Il permet d’évaluer le degré d’association entre deux variables X et Y et de juger de la qualité de l’ajustement des points par la droite de régression</a:t>
            </a:r>
            <a:endParaRPr lang="ar-DZ" dirty="0"/>
          </a:p>
        </p:txBody>
      </p:sp>
      <p:sp>
        <p:nvSpPr>
          <p:cNvPr id="6" name="Rectangle 5"/>
          <p:cNvSpPr/>
          <p:nvPr/>
        </p:nvSpPr>
        <p:spPr>
          <a:xfrm>
            <a:off x="539552" y="2924944"/>
            <a:ext cx="5197991" cy="369332"/>
          </a:xfrm>
          <a:prstGeom prst="rect">
            <a:avLst/>
          </a:prstGeom>
        </p:spPr>
        <p:txBody>
          <a:bodyPr wrap="square">
            <a:spAutoFit/>
          </a:bodyPr>
          <a:lstStyle/>
          <a:p>
            <a:r>
              <a:rPr lang="fr-FR" dirty="0" smtClean="0"/>
              <a:t>.</a:t>
            </a:r>
            <a:r>
              <a:rPr lang="fr-FR" b="1" dirty="0" smtClean="0"/>
              <a:t>2- Le critère de Nash </a:t>
            </a:r>
            <a:endParaRPr lang="ar-DZ" b="1" dirty="0"/>
          </a:p>
        </p:txBody>
      </p:sp>
      <p:sp>
        <p:nvSpPr>
          <p:cNvPr id="7" name="Rectangle 6"/>
          <p:cNvSpPr/>
          <p:nvPr/>
        </p:nvSpPr>
        <p:spPr>
          <a:xfrm>
            <a:off x="467544" y="3284984"/>
            <a:ext cx="7992888" cy="3185487"/>
          </a:xfrm>
          <a:prstGeom prst="rect">
            <a:avLst/>
          </a:prstGeom>
        </p:spPr>
        <p:txBody>
          <a:bodyPr wrap="square">
            <a:spAutoFit/>
          </a:bodyPr>
          <a:lstStyle/>
          <a:p>
            <a:pPr>
              <a:lnSpc>
                <a:spcPct val="150000"/>
              </a:lnSpc>
            </a:pPr>
            <a:r>
              <a:rPr lang="fr-FR" dirty="0" smtClean="0"/>
              <a:t>Ce critère exprime le pourcentage de la variance naturelle que l’on gagne par rapport à un modèle de référence qui donnerait comme débits calculés la moyenne des débits observés. Il est définit par </a:t>
            </a:r>
            <a:r>
              <a:rPr lang="fr-FR" dirty="0" smtClean="0"/>
              <a:t>:</a:t>
            </a:r>
          </a:p>
          <a:p>
            <a:r>
              <a:rPr lang="fr-FR" sz="2000" dirty="0" smtClean="0"/>
              <a:t> </a:t>
            </a:r>
            <a:r>
              <a:rPr lang="fr-FR" sz="2000" dirty="0" smtClean="0">
                <a:solidFill>
                  <a:srgbClr val="0070C0"/>
                </a:solidFill>
              </a:rPr>
              <a:t>Nash (Q) =100 x [1- ∑i (Q </a:t>
            </a:r>
            <a:r>
              <a:rPr lang="fr-FR" sz="2000" dirty="0" err="1" smtClean="0">
                <a:solidFill>
                  <a:srgbClr val="0070C0"/>
                </a:solidFill>
              </a:rPr>
              <a:t>i,obs</a:t>
            </a:r>
            <a:r>
              <a:rPr lang="fr-FR" sz="2000" dirty="0" smtClean="0">
                <a:solidFill>
                  <a:srgbClr val="0070C0"/>
                </a:solidFill>
              </a:rPr>
              <a:t>- Qi, cal)² /∑i (Qi, </a:t>
            </a:r>
            <a:r>
              <a:rPr lang="fr-FR" sz="2000" dirty="0" err="1" smtClean="0">
                <a:solidFill>
                  <a:srgbClr val="0070C0"/>
                </a:solidFill>
              </a:rPr>
              <a:t>obs</a:t>
            </a:r>
            <a:r>
              <a:rPr lang="fr-FR" sz="2000" dirty="0" smtClean="0">
                <a:solidFill>
                  <a:srgbClr val="0070C0"/>
                </a:solidFill>
              </a:rPr>
              <a:t> – Q </a:t>
            </a:r>
            <a:r>
              <a:rPr lang="fr-FR" sz="2000" dirty="0" err="1" smtClean="0">
                <a:solidFill>
                  <a:srgbClr val="0070C0"/>
                </a:solidFill>
              </a:rPr>
              <a:t>obs</a:t>
            </a:r>
            <a:r>
              <a:rPr lang="fr-FR" sz="2000" dirty="0" smtClean="0">
                <a:solidFill>
                  <a:srgbClr val="0070C0"/>
                </a:solidFill>
              </a:rPr>
              <a:t> )² </a:t>
            </a:r>
            <a:r>
              <a:rPr lang="fr-FR" sz="2000" dirty="0" smtClean="0">
                <a:solidFill>
                  <a:srgbClr val="0070C0"/>
                </a:solidFill>
              </a:rPr>
              <a:t>]</a:t>
            </a:r>
            <a:r>
              <a:rPr lang="fr-FR" sz="2000" dirty="0" smtClean="0">
                <a:solidFill>
                  <a:srgbClr val="0070C0"/>
                </a:solidFill>
              </a:rPr>
              <a:t> </a:t>
            </a:r>
            <a:endParaRPr lang="fr-FR" sz="2000" dirty="0" smtClean="0">
              <a:solidFill>
                <a:srgbClr val="0070C0"/>
              </a:solidFill>
            </a:endParaRPr>
          </a:p>
          <a:p>
            <a:endParaRPr lang="fr-FR" sz="2000" dirty="0" smtClean="0">
              <a:solidFill>
                <a:srgbClr val="0070C0"/>
              </a:solidFill>
            </a:endParaRPr>
          </a:p>
          <a:p>
            <a:pPr>
              <a:lnSpc>
                <a:spcPct val="150000"/>
              </a:lnSpc>
            </a:pPr>
            <a:r>
              <a:rPr lang="fr-FR" sz="2000" dirty="0" err="1" smtClean="0"/>
              <a:t>Qi,obs</a:t>
            </a:r>
            <a:r>
              <a:rPr lang="fr-FR" sz="2000" dirty="0" smtClean="0"/>
              <a:t> </a:t>
            </a:r>
            <a:r>
              <a:rPr lang="fr-FR" sz="2000" dirty="0" smtClean="0"/>
              <a:t>et </a:t>
            </a:r>
            <a:r>
              <a:rPr lang="fr-FR" sz="2000" dirty="0" err="1" smtClean="0"/>
              <a:t>Qi,cal</a:t>
            </a:r>
            <a:r>
              <a:rPr lang="fr-FR" sz="2000" dirty="0" smtClean="0"/>
              <a:t> sont les débits observes et calculés au pas de temps i, </a:t>
            </a:r>
            <a:r>
              <a:rPr lang="fr-FR" sz="2000" dirty="0" err="1" smtClean="0"/>
              <a:t>Qobs</a:t>
            </a:r>
            <a:r>
              <a:rPr lang="fr-FR" sz="2000" dirty="0" smtClean="0"/>
              <a:t>, est la moyenne des débits observés sur la période considérée. </a:t>
            </a:r>
            <a:endParaRPr lang="fr-FR" sz="2000" dirty="0" smtClean="0"/>
          </a:p>
          <a:p>
            <a:r>
              <a:rPr lang="fr-FR" sz="2000" dirty="0" smtClean="0"/>
              <a:t> </a:t>
            </a:r>
            <a:endParaRPr lang="ar-DZ"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95536" y="476673"/>
            <a:ext cx="8352928" cy="369332"/>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fr-FR" dirty="0" smtClean="0"/>
              <a:t>Tableau : Qualité des modèles en fonction des valeurs du critère de Nash </a:t>
            </a:r>
            <a:endParaRPr lang="ar-DZ" dirty="0"/>
          </a:p>
        </p:txBody>
      </p:sp>
      <p:graphicFrame>
        <p:nvGraphicFramePr>
          <p:cNvPr id="4" name="Tableau 3"/>
          <p:cNvGraphicFramePr>
            <a:graphicFrameLocks noGrp="1"/>
          </p:cNvGraphicFramePr>
          <p:nvPr/>
        </p:nvGraphicFramePr>
        <p:xfrm>
          <a:off x="539552" y="1397000"/>
          <a:ext cx="8064896" cy="4936130"/>
        </p:xfrm>
        <a:graphic>
          <a:graphicData uri="http://schemas.openxmlformats.org/drawingml/2006/table">
            <a:tbl>
              <a:tblPr rtl="1" firstRow="1" bandRow="1">
                <a:tableStyleId>{616DA210-FB5B-4158-B5E0-FEB733F419BA}</a:tableStyleId>
              </a:tblPr>
              <a:tblGrid>
                <a:gridCol w="4032448"/>
                <a:gridCol w="4032448"/>
              </a:tblGrid>
              <a:tr h="663848">
                <a:tc>
                  <a:txBody>
                    <a:bodyPr/>
                    <a:lstStyle/>
                    <a:p>
                      <a:pPr algn="ctr" rtl="1"/>
                      <a:r>
                        <a:rPr lang="fr-FR" dirty="0" smtClean="0"/>
                        <a:t>Qualité</a:t>
                      </a:r>
                      <a:endParaRPr lang="ar-DZ" dirty="0"/>
                    </a:p>
                  </a:txBody>
                  <a:tcPr/>
                </a:tc>
                <a:tc>
                  <a:txBody>
                    <a:bodyPr/>
                    <a:lstStyle/>
                    <a:p>
                      <a:pPr algn="ctr" rtl="1"/>
                      <a:r>
                        <a:rPr lang="fr-FR" dirty="0" smtClean="0"/>
                        <a:t>Nash (%) </a:t>
                      </a:r>
                      <a:endParaRPr lang="ar-DZ" dirty="0"/>
                    </a:p>
                  </a:txBody>
                  <a:tcPr/>
                </a:tc>
              </a:tr>
              <a:tr h="712047">
                <a:tc>
                  <a:txBody>
                    <a:bodyPr/>
                    <a:lstStyle/>
                    <a:p>
                      <a:pPr algn="ctr" rtl="1"/>
                      <a:r>
                        <a:rPr lang="fr-FR" dirty="0" smtClean="0"/>
                        <a:t>Très insuffisant </a:t>
                      </a:r>
                      <a:endParaRPr lang="ar-DZ"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r-FR" dirty="0" smtClean="0"/>
                        <a:t>Nash &lt;70</a:t>
                      </a:r>
                      <a:r>
                        <a:rPr lang="fr-FR" baseline="0" dirty="0" smtClean="0"/>
                        <a:t>              </a:t>
                      </a:r>
                      <a:endParaRPr lang="ar-DZ" dirty="0"/>
                    </a:p>
                  </a:txBody>
                  <a:tcPr/>
                </a:tc>
              </a:tr>
              <a:tr h="712047">
                <a:tc>
                  <a:txBody>
                    <a:bodyPr/>
                    <a:lstStyle/>
                    <a:p>
                      <a:pPr algn="ctr" rtl="1"/>
                      <a:r>
                        <a:rPr lang="fr-FR" dirty="0" smtClean="0"/>
                        <a:t>insuffisant</a:t>
                      </a:r>
                      <a:endParaRPr lang="ar-DZ" dirty="0"/>
                    </a:p>
                  </a:txBody>
                  <a:tcPr/>
                </a:tc>
                <a:tc>
                  <a:txBody>
                    <a:bodyPr/>
                    <a:lstStyle/>
                    <a:p>
                      <a:pPr algn="ctr" rtl="1"/>
                      <a:r>
                        <a:rPr lang="fr-FR" dirty="0" smtClean="0"/>
                        <a:t>70_ Nash _   80</a:t>
                      </a:r>
                      <a:r>
                        <a:rPr lang="fr-FR" baseline="0" dirty="0" smtClean="0"/>
                        <a:t>           </a:t>
                      </a:r>
                      <a:r>
                        <a:rPr lang="fr-FR" dirty="0" smtClean="0"/>
                        <a:t>      </a:t>
                      </a:r>
                      <a:endParaRPr lang="ar-DZ" dirty="0"/>
                    </a:p>
                  </a:txBody>
                  <a:tcPr/>
                </a:tc>
              </a:tr>
              <a:tr h="712047">
                <a:tc>
                  <a:txBody>
                    <a:bodyPr/>
                    <a:lstStyle/>
                    <a:p>
                      <a:pPr algn="ctr" rtl="1"/>
                      <a:r>
                        <a:rPr lang="fr-FR" dirty="0" smtClean="0"/>
                        <a:t>médiocre</a:t>
                      </a:r>
                      <a:endParaRPr lang="ar-DZ" dirty="0"/>
                    </a:p>
                  </a:txBody>
                  <a:tcPr/>
                </a:tc>
                <a:tc>
                  <a:txBody>
                    <a:bodyPr/>
                    <a:lstStyle/>
                    <a:p>
                      <a:pPr algn="ctr" rtl="1"/>
                      <a:r>
                        <a:rPr lang="fr-FR" dirty="0" smtClean="0"/>
                        <a:t>  80_</a:t>
                      </a:r>
                      <a:r>
                        <a:rPr lang="fr-FR" baseline="0" dirty="0" smtClean="0"/>
                        <a:t> Nash   _ 85               </a:t>
                      </a:r>
                      <a:endParaRPr lang="ar-DZ" dirty="0"/>
                    </a:p>
                  </a:txBody>
                  <a:tcPr/>
                </a:tc>
              </a:tr>
              <a:tr h="712047">
                <a:tc>
                  <a:txBody>
                    <a:bodyPr/>
                    <a:lstStyle/>
                    <a:p>
                      <a:pPr algn="ctr" rtl="1"/>
                      <a:r>
                        <a:rPr lang="fr-FR" dirty="0" smtClean="0"/>
                        <a:t>correct</a:t>
                      </a:r>
                      <a:endParaRPr lang="ar-DZ" dirty="0"/>
                    </a:p>
                  </a:txBody>
                  <a:tcPr/>
                </a:tc>
                <a:tc>
                  <a:txBody>
                    <a:bodyPr/>
                    <a:lstStyle/>
                    <a:p>
                      <a:pPr algn="ctr" rtl="1"/>
                      <a:r>
                        <a:rPr lang="fr-FR" dirty="0" smtClean="0"/>
                        <a:t>85</a:t>
                      </a:r>
                      <a:r>
                        <a:rPr lang="fr-FR" baseline="0" dirty="0" smtClean="0"/>
                        <a:t> _ Nash  90               </a:t>
                      </a:r>
                      <a:endParaRPr lang="ar-DZ" dirty="0"/>
                    </a:p>
                  </a:txBody>
                  <a:tcPr/>
                </a:tc>
              </a:tr>
              <a:tr h="712047">
                <a:tc>
                  <a:txBody>
                    <a:bodyPr/>
                    <a:lstStyle/>
                    <a:p>
                      <a:pPr algn="ctr" rtl="1"/>
                      <a:r>
                        <a:rPr lang="fr-FR" dirty="0" smtClean="0"/>
                        <a:t>bon</a:t>
                      </a:r>
                      <a:endParaRPr lang="ar-DZ" dirty="0"/>
                    </a:p>
                  </a:txBody>
                  <a:tcPr/>
                </a:tc>
                <a:tc>
                  <a:txBody>
                    <a:bodyPr/>
                    <a:lstStyle/>
                    <a:p>
                      <a:pPr algn="ctr" rtl="1"/>
                      <a:r>
                        <a:rPr lang="fr-FR" dirty="0" smtClean="0"/>
                        <a:t>90  Nash</a:t>
                      </a:r>
                      <a:r>
                        <a:rPr lang="fr-FR" baseline="0" dirty="0" smtClean="0"/>
                        <a:t> _95              </a:t>
                      </a:r>
                      <a:endParaRPr lang="ar-DZ" dirty="0"/>
                    </a:p>
                  </a:txBody>
                  <a:tcPr/>
                </a:tc>
              </a:tr>
              <a:tr h="712047">
                <a:tc>
                  <a:txBody>
                    <a:bodyPr/>
                    <a:lstStyle/>
                    <a:p>
                      <a:pPr algn="ctr" rtl="1"/>
                      <a:r>
                        <a:rPr lang="fr-FR" dirty="0" smtClean="0"/>
                        <a:t>Tés bon</a:t>
                      </a:r>
                      <a:endParaRPr lang="ar-DZ" dirty="0"/>
                    </a:p>
                  </a:txBody>
                  <a:tcPr/>
                </a:tc>
                <a:tc>
                  <a:txBody>
                    <a:bodyPr/>
                    <a:lstStyle/>
                    <a:p>
                      <a:pPr rtl="1"/>
                      <a:r>
                        <a:rPr lang="fr-FR" dirty="0" smtClean="0"/>
                        <a:t>Nash     &gt;      95               </a:t>
                      </a:r>
                      <a:r>
                        <a:rPr lang="fr-FR" baseline="0" dirty="0" smtClean="0"/>
                        <a:t>   </a:t>
                      </a:r>
                      <a:endParaRPr lang="ar-DZ" dirty="0"/>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3608" y="548680"/>
            <a:ext cx="7200800" cy="5632311"/>
          </a:xfrm>
          <a:prstGeom prst="rect">
            <a:avLst/>
          </a:prstGeom>
        </p:spPr>
        <p:txBody>
          <a:bodyPr wrap="square">
            <a:spAutoFit/>
          </a:bodyPr>
          <a:lstStyle/>
          <a:p>
            <a:pPr>
              <a:lnSpc>
                <a:spcPct val="150000"/>
              </a:lnSpc>
            </a:pPr>
            <a:r>
              <a:rPr lang="fr-FR" dirty="0" smtClean="0"/>
              <a:t> </a:t>
            </a:r>
            <a:r>
              <a:rPr lang="fr-FR" sz="2000" dirty="0" smtClean="0"/>
              <a:t>ces appréciations ont été définies pour des petits bassins versants homogènes, dont les débits ne présentent pas de fluctuations importantes. </a:t>
            </a:r>
          </a:p>
          <a:p>
            <a:pPr>
              <a:lnSpc>
                <a:spcPct val="150000"/>
              </a:lnSpc>
            </a:pPr>
            <a:r>
              <a:rPr lang="fr-FR" sz="2000" dirty="0" smtClean="0"/>
              <a:t>La validation d’un modèle pluie-débit reste donc problématique, du fait que les appréciations du modèle en fonction d’un critère sont étroitement liées aux caractéristiques statistiques (notamment la variance) des débits modélisés. </a:t>
            </a:r>
          </a:p>
          <a:p>
            <a:pPr>
              <a:lnSpc>
                <a:spcPct val="150000"/>
              </a:lnSpc>
            </a:pPr>
            <a:endParaRPr lang="fr-FR" sz="2000" dirty="0" smtClean="0"/>
          </a:p>
          <a:p>
            <a:pPr>
              <a:lnSpc>
                <a:spcPct val="150000"/>
              </a:lnSpc>
            </a:pPr>
            <a:r>
              <a:rPr lang="fr-FR" sz="2000" dirty="0" smtClean="0"/>
              <a:t>En effet, pour la plupart des critères, l’erreur de simulation est plus importante dans le cas des hautes eaux (débits élevés) que dans le cas des étiages, où les débits sont généralement inférieurs à 1.0 m³/s. </a:t>
            </a:r>
            <a:endParaRPr lang="ar-DZ"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04664"/>
            <a:ext cx="7776864" cy="2533450"/>
          </a:xfrm>
          <a:prstGeom prst="rect">
            <a:avLst/>
          </a:prstGeom>
        </p:spPr>
        <p:txBody>
          <a:bodyPr wrap="square">
            <a:spAutoFit/>
          </a:bodyPr>
          <a:lstStyle/>
          <a:p>
            <a:pPr>
              <a:lnSpc>
                <a:spcPct val="150000"/>
              </a:lnSpc>
            </a:pPr>
            <a:r>
              <a:rPr lang="fr-FR" dirty="0" smtClean="0"/>
              <a:t>Suivant la nature du modèle, les paramètres sont soit, calculés directement sur le terrain, soit estimés par calibration (calage) durant une certaine période plus ou moins longue, en optimisant (manuellement ou automatiquement), l’erreur d’ajustement des variables mesurées à leur variables observées. Le but de ce calage, est de rapprocher le plus possible, le comportement du modèle de celui du bassin modélisé.</a:t>
            </a:r>
            <a:endParaRPr lang="ar-DZ" dirty="0"/>
          </a:p>
        </p:txBody>
      </p:sp>
      <p:sp>
        <p:nvSpPr>
          <p:cNvPr id="3" name="Rectangle 2"/>
          <p:cNvSpPr/>
          <p:nvPr/>
        </p:nvSpPr>
        <p:spPr>
          <a:xfrm>
            <a:off x="539552" y="3284984"/>
            <a:ext cx="7272808" cy="2169825"/>
          </a:xfrm>
          <a:prstGeom prst="rect">
            <a:avLst/>
          </a:prstGeom>
        </p:spPr>
        <p:txBody>
          <a:bodyPr wrap="square">
            <a:spAutoFit/>
          </a:bodyPr>
          <a:lstStyle/>
          <a:p>
            <a:pPr marL="342900" indent="-342900">
              <a:lnSpc>
                <a:spcPct val="150000"/>
              </a:lnSpc>
              <a:buFont typeface="+mj-lt"/>
              <a:buAutoNum type="arabicPeriod"/>
            </a:pPr>
            <a:r>
              <a:rPr lang="fr-FR" dirty="0" smtClean="0"/>
              <a:t>Dans le cas du calage manuel, l’utilisateur cherche à déterminer un jeu de paramètres par tâtonnement qui lui permet d’obtenir un optimum, ce dernier est réalisé lorsque l’erreur est minimisée entre les données simulées et observées, l’inconvénient du calage manuel est qu’il est fastidieux, et nécessite un temps relativement long. </a:t>
            </a:r>
            <a:endParaRPr lang="ar-D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332657"/>
            <a:ext cx="8352928" cy="3000821"/>
          </a:xfrm>
          <a:prstGeom prst="rect">
            <a:avLst/>
          </a:prstGeom>
        </p:spPr>
        <p:txBody>
          <a:bodyPr wrap="square">
            <a:spAutoFit/>
          </a:bodyPr>
          <a:lstStyle/>
          <a:p>
            <a:pPr marL="342900" indent="-342900">
              <a:lnSpc>
                <a:spcPct val="150000"/>
              </a:lnSpc>
            </a:pPr>
            <a:r>
              <a:rPr lang="fr-FR" dirty="0" smtClean="0"/>
              <a:t>2 .</a:t>
            </a:r>
            <a:r>
              <a:rPr lang="fr-FR" dirty="0" smtClean="0"/>
              <a:t>Dans </a:t>
            </a:r>
            <a:r>
              <a:rPr lang="fr-FR" dirty="0" smtClean="0"/>
              <a:t>le cas du calage automatique, les données simulées sont ajustées aux données observées, au moyen d’un programme informatique, cet algorithme est plus avantageux que le calage manuel, mais présente l’inconvénient d’être influencé par certaines contraintes, qu’on résume en </a:t>
            </a:r>
            <a:r>
              <a:rPr lang="fr-FR" dirty="0" smtClean="0"/>
              <a:t>:</a:t>
            </a:r>
            <a:endParaRPr lang="fr-FR" dirty="0" smtClean="0"/>
          </a:p>
          <a:p>
            <a:pPr>
              <a:lnSpc>
                <a:spcPct val="150000"/>
              </a:lnSpc>
            </a:pPr>
            <a:r>
              <a:rPr lang="fr-FR" dirty="0" smtClean="0"/>
              <a:t> - Interdépendance des paramètres (auto-corrélation) : le changement de la valeur d’un paramètre peut être compensé par la modification d’autres paramètres, ce qui entraîne des solutions équivalentes en terme de valeur du critère d’optimisation;</a:t>
            </a:r>
            <a:endParaRPr lang="ar-DZ" dirty="0"/>
          </a:p>
        </p:txBody>
      </p:sp>
      <p:sp>
        <p:nvSpPr>
          <p:cNvPr id="3" name="Rectangle 2"/>
          <p:cNvSpPr/>
          <p:nvPr/>
        </p:nvSpPr>
        <p:spPr>
          <a:xfrm>
            <a:off x="467544" y="3573015"/>
            <a:ext cx="8280920" cy="2169825"/>
          </a:xfrm>
          <a:prstGeom prst="rect">
            <a:avLst/>
          </a:prstGeom>
        </p:spPr>
        <p:txBody>
          <a:bodyPr wrap="square">
            <a:spAutoFit/>
          </a:bodyPr>
          <a:lstStyle/>
          <a:p>
            <a:pPr>
              <a:lnSpc>
                <a:spcPct val="150000"/>
              </a:lnSpc>
              <a:buFontTx/>
              <a:buChar char="-"/>
            </a:pPr>
            <a:r>
              <a:rPr lang="fr-FR" dirty="0" smtClean="0"/>
              <a:t>La faible sensibilité de la fonction objective;</a:t>
            </a:r>
          </a:p>
          <a:p>
            <a:pPr>
              <a:lnSpc>
                <a:spcPct val="150000"/>
              </a:lnSpc>
            </a:pPr>
            <a:r>
              <a:rPr lang="fr-FR" dirty="0" smtClean="0"/>
              <a:t> - La présence d’optima locaux, ou également la présence de plusieurs zones de convergences</a:t>
            </a:r>
            <a:r>
              <a:rPr lang="fr-FR" dirty="0" smtClean="0"/>
              <a:t>.</a:t>
            </a:r>
          </a:p>
          <a:p>
            <a:pPr>
              <a:lnSpc>
                <a:spcPct val="150000"/>
              </a:lnSpc>
            </a:pPr>
            <a:r>
              <a:rPr lang="fr-FR" dirty="0" smtClean="0"/>
              <a:t> </a:t>
            </a:r>
            <a:endParaRPr lang="fr-FR" dirty="0" smtClean="0"/>
          </a:p>
          <a:p>
            <a:pPr>
              <a:lnSpc>
                <a:spcPct val="150000"/>
              </a:lnSpc>
            </a:pPr>
            <a:endParaRPr lang="ar-DZ"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romenade">
  <a:themeElements>
    <a:clrScheme name="Promenad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Promenade">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Promenade">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807</TotalTime>
  <Words>689</Words>
  <Application>Microsoft Office PowerPoint</Application>
  <PresentationFormat>Affichage à l'écran (4:3)</PresentationFormat>
  <Paragraphs>47</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Promenade</vt:lpstr>
      <vt:lpstr>Cours   3</vt:lpstr>
      <vt:lpstr>Diapositive 2</vt:lpstr>
      <vt:lpstr>Diapositive 3</vt:lpstr>
      <vt:lpstr>Diapositive 4</vt:lpstr>
      <vt:lpstr>Diapositive 5</vt:lpstr>
      <vt:lpstr>Diapositive 6</vt:lpstr>
      <vt:lpstr>Diapositive 7</vt:lpstr>
      <vt:lpstr>Diapositive 8</vt:lpstr>
      <vt:lpstr>Diapositive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   3</dc:title>
  <dc:creator>PC</dc:creator>
  <cp:lastModifiedBy>PC</cp:lastModifiedBy>
  <cp:revision>68</cp:revision>
  <dcterms:created xsi:type="dcterms:W3CDTF">2020-12-14T21:15:33Z</dcterms:created>
  <dcterms:modified xsi:type="dcterms:W3CDTF">2021-01-04T13:58:31Z</dcterms:modified>
</cp:coreProperties>
</file>