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5" r:id="rId2"/>
    <p:sldId id="289" r:id="rId3"/>
    <p:sldId id="290" r:id="rId4"/>
    <p:sldId id="291" r:id="rId5"/>
    <p:sldId id="292" r:id="rId6"/>
    <p:sldId id="293" r:id="rId7"/>
    <p:sldId id="294" r:id="rId8"/>
    <p:sldId id="295" r:id="rId9"/>
    <p:sldId id="296" r:id="rId10"/>
    <p:sldId id="297" r:id="rId11"/>
    <p:sldId id="298" r:id="rId12"/>
    <p:sldId id="299" r:id="rId13"/>
    <p:sldId id="304" r:id="rId14"/>
    <p:sldId id="305" r:id="rId15"/>
    <p:sldId id="300" r:id="rId16"/>
    <p:sldId id="301" r:id="rId17"/>
    <p:sldId id="302" r:id="rId18"/>
    <p:sldId id="30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p:cViewPr varScale="1">
        <p:scale>
          <a:sx n="69" d="100"/>
          <a:sy n="69" d="100"/>
        </p:scale>
        <p:origin x="-144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53AC13-46E4-4F11-9879-2E53EA1E5C8F}" type="datetimeFigureOut">
              <a:rPr lang="fr-FR" smtClean="0"/>
              <a:t>24/01/2021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6E35B6-27AF-457A-9CC3-AB2783E7CC40}" type="slidenum">
              <a:rPr lang="fr-FR" smtClean="0"/>
              <a:t>‹N°›</a:t>
            </a:fld>
            <a:endParaRPr lang="fr-FR"/>
          </a:p>
        </p:txBody>
      </p:sp>
    </p:spTree>
    <p:extLst>
      <p:ext uri="{BB962C8B-B14F-4D97-AF65-F5344CB8AC3E}">
        <p14:creationId xmlns:p14="http://schemas.microsoft.com/office/powerpoint/2010/main" val="2269673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24/01/2021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24/01/2021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24/01/2021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24/01/2021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EDCD34CC-E6FE-4B0F-A417-B63CB039D0BA}" type="datetimeFigureOut">
              <a:rPr lang="fr-FR" smtClean="0"/>
              <a:pPr/>
              <a:t>24/01/2021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DCD34CC-E6FE-4B0F-A417-B63CB039D0BA}" type="datetimeFigureOut">
              <a:rPr lang="fr-FR" smtClean="0"/>
              <a:pPr/>
              <a:t>24/01/2021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DCD34CC-E6FE-4B0F-A417-B63CB039D0BA}" type="datetimeFigureOut">
              <a:rPr lang="fr-FR" smtClean="0"/>
              <a:pPr/>
              <a:t>24/01/2021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DCD34CC-E6FE-4B0F-A417-B63CB039D0BA}" type="datetimeFigureOut">
              <a:rPr lang="fr-FR" smtClean="0"/>
              <a:pPr/>
              <a:t>24/01/2021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CD34CC-E6FE-4B0F-A417-B63CB039D0BA}" type="datetimeFigureOut">
              <a:rPr lang="fr-FR" smtClean="0"/>
              <a:pPr/>
              <a:t>24/01/2021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DCD34CC-E6FE-4B0F-A417-B63CB039D0BA}" type="datetimeFigureOut">
              <a:rPr lang="fr-FR" smtClean="0"/>
              <a:pPr/>
              <a:t>24/01/2021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DCD34CC-E6FE-4B0F-A417-B63CB039D0BA}" type="datetimeFigureOut">
              <a:rPr lang="fr-FR" smtClean="0"/>
              <a:pPr/>
              <a:t>24/01/2021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02B5F-B50E-4B58-8A1E-F71785BE906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D34CC-E6FE-4B0F-A417-B63CB039D0BA}" type="datetimeFigureOut">
              <a:rPr lang="fr-FR" smtClean="0"/>
              <a:pPr/>
              <a:t>24/01/2021</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02B5F-B50E-4B58-8A1E-F71785BE906D}"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algn="ctr" rtl="1">
              <a:buNone/>
            </a:pPr>
            <a:r>
              <a:rPr lang="ar-DZ" sz="4000" dirty="0">
                <a:solidFill>
                  <a:schemeClr val="tx1"/>
                </a:solidFill>
                <a:latin typeface="Traditional Arabic" pitchFamily="18" charset="-78"/>
                <a:cs typeface="Traditional Arabic" pitchFamily="18" charset="-78"/>
              </a:rPr>
              <a:t>الجمهورية الجزائرية الديمقراطية الشعبية</a:t>
            </a:r>
            <a:endParaRPr lang="fr-FR" sz="4000" dirty="0">
              <a:solidFill>
                <a:schemeClr val="tx1"/>
              </a:solidFill>
              <a:latin typeface="Traditional Arabic" pitchFamily="18" charset="-78"/>
              <a:cs typeface="Traditional Arabic" pitchFamily="18" charset="-78"/>
            </a:endParaRPr>
          </a:p>
          <a:p>
            <a:pPr algn="ctr" rtl="1">
              <a:buNone/>
            </a:pPr>
            <a:r>
              <a:rPr lang="ar-DZ" sz="4000" dirty="0">
                <a:solidFill>
                  <a:schemeClr val="tx1"/>
                </a:solidFill>
                <a:latin typeface="Traditional Arabic" pitchFamily="18" charset="-78"/>
                <a:cs typeface="Traditional Arabic" pitchFamily="18" charset="-78"/>
              </a:rPr>
              <a:t>وزارة التعليم العالي و البحث العلمي</a:t>
            </a:r>
            <a:endParaRPr lang="fr-FR" sz="4000" dirty="0">
              <a:solidFill>
                <a:schemeClr val="tx1"/>
              </a:solidFill>
              <a:latin typeface="Traditional Arabic" pitchFamily="18" charset="-78"/>
              <a:cs typeface="Traditional Arabic" pitchFamily="18" charset="-78"/>
            </a:endParaRPr>
          </a:p>
          <a:p>
            <a:pPr algn="ctr" rtl="1">
              <a:buNone/>
            </a:pPr>
            <a:r>
              <a:rPr lang="ar-DZ" sz="4000" dirty="0">
                <a:solidFill>
                  <a:schemeClr val="tx1"/>
                </a:solidFill>
                <a:latin typeface="Traditional Arabic" pitchFamily="18" charset="-78"/>
                <a:cs typeface="Traditional Arabic" pitchFamily="18" charset="-78"/>
              </a:rPr>
              <a:t>جامعة وهران</a:t>
            </a:r>
            <a:endParaRPr lang="fr-FR" sz="4000" dirty="0">
              <a:solidFill>
                <a:schemeClr val="tx1"/>
              </a:solidFill>
              <a:latin typeface="Traditional Arabic" pitchFamily="18" charset="-78"/>
              <a:cs typeface="Traditional Arabic" pitchFamily="18" charset="-78"/>
            </a:endParaRPr>
          </a:p>
          <a:p>
            <a:pPr algn="ctr">
              <a:buNone/>
            </a:pPr>
            <a:r>
              <a:rPr lang="ar-DZ" sz="4000" dirty="0">
                <a:solidFill>
                  <a:schemeClr val="tx1"/>
                </a:solidFill>
                <a:latin typeface="Traditional Arabic" pitchFamily="18" charset="-78"/>
                <a:cs typeface="Traditional Arabic" pitchFamily="18" charset="-78"/>
              </a:rPr>
              <a:t>كلية العلوم الاقتصادية والتجارية وعلوم التسيير</a:t>
            </a:r>
            <a:endParaRPr lang="ar-DZ" dirty="0">
              <a:solidFill>
                <a:schemeClr val="tx1"/>
              </a:solidFill>
              <a:latin typeface="Traditional Arabic" pitchFamily="18" charset="-78"/>
              <a:cs typeface="Traditional Arabic" pitchFamily="18" charset="-78"/>
            </a:endParaRPr>
          </a:p>
          <a:p>
            <a:pPr algn="ctr" rtl="1">
              <a:buNone/>
            </a:pPr>
            <a:r>
              <a:rPr lang="ar-DZ" sz="4300" b="1" dirty="0">
                <a:solidFill>
                  <a:schemeClr val="tx1"/>
                </a:solidFill>
                <a:latin typeface="Traditional Arabic" pitchFamily="18" charset="-78"/>
                <a:cs typeface="Traditional Arabic" pitchFamily="18" charset="-78"/>
              </a:rPr>
              <a:t>مقياس جباية المؤسسات</a:t>
            </a:r>
            <a:endParaRPr lang="fr-FR" sz="4300" b="1" dirty="0">
              <a:solidFill>
                <a:schemeClr val="tx1"/>
              </a:solidFill>
              <a:latin typeface="Traditional Arabic" pitchFamily="18" charset="-78"/>
              <a:cs typeface="Traditional Arabic" pitchFamily="18" charset="-78"/>
            </a:endParaRPr>
          </a:p>
          <a:p>
            <a:pPr algn="ctr" rtl="1">
              <a:buNone/>
            </a:pPr>
            <a:endParaRPr lang="ar-DZ" sz="4300" b="1" dirty="0">
              <a:solidFill>
                <a:schemeClr val="tx1"/>
              </a:solidFill>
              <a:latin typeface="Traditional Arabic" pitchFamily="18" charset="-78"/>
              <a:cs typeface="Traditional Arabic" pitchFamily="18" charset="-78"/>
            </a:endParaRPr>
          </a:p>
          <a:p>
            <a:pPr algn="ctr" rtl="1">
              <a:buNone/>
            </a:pPr>
            <a:r>
              <a:rPr lang="ar-DZ" sz="5400" b="1" dirty="0">
                <a:solidFill>
                  <a:schemeClr val="tx1"/>
                </a:solidFill>
                <a:latin typeface="Traditional Arabic" pitchFamily="18" charset="-78"/>
                <a:cs typeface="Traditional Arabic" pitchFamily="18" charset="-78"/>
              </a:rPr>
              <a:t>الضريبة الجزافية الوحيدة</a:t>
            </a:r>
          </a:p>
          <a:p>
            <a:pPr algn="ctr" rtl="1">
              <a:buNone/>
            </a:pPr>
            <a:r>
              <a:rPr lang="fr-FR" sz="5400" b="1" dirty="0">
                <a:latin typeface="Traditional Arabic" pitchFamily="18" charset="-78"/>
                <a:cs typeface="Traditional Arabic" pitchFamily="18" charset="-78"/>
              </a:rPr>
              <a:t>Impôt Forfaitaire Unique (IFU)</a:t>
            </a:r>
            <a:endParaRPr lang="ar-DZ" sz="5400" b="1" dirty="0">
              <a:solidFill>
                <a:schemeClr val="tx1"/>
              </a:solidFill>
              <a:latin typeface="Traditional Arabic" pitchFamily="18" charset="-78"/>
              <a:cs typeface="Traditional Arabic" pitchFamily="18" charset="-78"/>
            </a:endParaRPr>
          </a:p>
          <a:p>
            <a:pPr algn="ctr" rtl="1">
              <a:buNone/>
            </a:pPr>
            <a:endParaRPr lang="fr-FR" sz="4300" b="1" dirty="0">
              <a:solidFill>
                <a:schemeClr val="tx1"/>
              </a:solidFill>
              <a:latin typeface="Traditional Arabic" pitchFamily="18" charset="-78"/>
              <a:cs typeface="Traditional Arabic" pitchFamily="18" charset="-78"/>
            </a:endParaRPr>
          </a:p>
          <a:p>
            <a:pPr algn="ctr" rtl="1">
              <a:buNone/>
            </a:pPr>
            <a:r>
              <a:rPr lang="ar-DZ" sz="4300" b="1" dirty="0">
                <a:solidFill>
                  <a:schemeClr val="tx1"/>
                </a:solidFill>
                <a:latin typeface="Traditional Arabic" pitchFamily="18" charset="-78"/>
                <a:cs typeface="Traditional Arabic" pitchFamily="18" charset="-78"/>
              </a:rPr>
              <a:t>السنة الثالثة تسيير واقتصاد المؤسسات</a:t>
            </a:r>
          </a:p>
          <a:p>
            <a:pPr algn="ctr" rtl="1">
              <a:buNone/>
            </a:pPr>
            <a:endParaRPr lang="ar-DZ" b="1" dirty="0">
              <a:solidFill>
                <a:schemeClr val="tx1"/>
              </a:solidFill>
              <a:latin typeface="Traditional Arabic" pitchFamily="18" charset="-78"/>
              <a:cs typeface="Traditional Arabic" pitchFamily="18" charset="-78"/>
            </a:endParaRPr>
          </a:p>
          <a:p>
            <a:pPr algn="ctr" rtl="1">
              <a:buNone/>
            </a:pPr>
            <a:r>
              <a:rPr lang="ar-DZ" b="1" dirty="0">
                <a:solidFill>
                  <a:schemeClr val="tx1"/>
                </a:solidFill>
                <a:latin typeface="Traditional Arabic" pitchFamily="18" charset="-78"/>
                <a:cs typeface="Traditional Arabic" pitchFamily="18" charset="-78"/>
              </a:rPr>
              <a:t>2020/2021</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2435363089"/>
              </p:ext>
            </p:extLst>
          </p:nvPr>
        </p:nvGraphicFramePr>
        <p:xfrm>
          <a:off x="0" y="-476670"/>
          <a:ext cx="9144000" cy="7334669"/>
        </p:xfrm>
        <a:graphic>
          <a:graphicData uri="http://schemas.openxmlformats.org/drawingml/2006/table">
            <a:tbl>
              <a:tblPr rtl="1" firstRow="1" firstCol="1" bandRow="1">
                <a:tableStyleId>{5C22544A-7EE6-4342-B048-85BDC9FD1C3A}</a:tableStyleId>
              </a:tblPr>
              <a:tblGrid>
                <a:gridCol w="5312494">
                  <a:extLst>
                    <a:ext uri="{9D8B030D-6E8A-4147-A177-3AD203B41FA5}">
                      <a16:colId xmlns:a16="http://schemas.microsoft.com/office/drawing/2014/main" val="20000"/>
                    </a:ext>
                  </a:extLst>
                </a:gridCol>
                <a:gridCol w="3831506">
                  <a:extLst>
                    <a:ext uri="{9D8B030D-6E8A-4147-A177-3AD203B41FA5}">
                      <a16:colId xmlns:a16="http://schemas.microsoft.com/office/drawing/2014/main" val="20001"/>
                    </a:ext>
                  </a:extLst>
                </a:gridCol>
              </a:tblGrid>
              <a:tr h="1664997">
                <a:tc>
                  <a:txBody>
                    <a:bodyPr/>
                    <a:lstStyle/>
                    <a:p>
                      <a:pPr algn="ctr" rtl="1">
                        <a:lnSpc>
                          <a:spcPct val="115000"/>
                        </a:lnSpc>
                        <a:spcAft>
                          <a:spcPts val="0"/>
                        </a:spcAft>
                      </a:pPr>
                      <a:endParaRPr lang="ar-DZ" sz="3600" dirty="0">
                        <a:effectLst/>
                        <a:latin typeface="Traditional Arabic" pitchFamily="18" charset="-78"/>
                        <a:cs typeface="Traditional Arabic" pitchFamily="18" charset="-78"/>
                      </a:endParaRPr>
                    </a:p>
                    <a:p>
                      <a:pPr algn="ctr" rtl="1">
                        <a:lnSpc>
                          <a:spcPct val="115000"/>
                        </a:lnSpc>
                        <a:spcAft>
                          <a:spcPts val="0"/>
                        </a:spcAft>
                      </a:pPr>
                      <a:r>
                        <a:rPr lang="ar-SA" sz="3600" dirty="0">
                          <a:effectLst/>
                          <a:latin typeface="Traditional Arabic" pitchFamily="18" charset="-78"/>
                          <a:cs typeface="Traditional Arabic" pitchFamily="18" charset="-78"/>
                        </a:rPr>
                        <a:t>آجال التسديد</a:t>
                      </a:r>
                      <a:endParaRPr lang="fr-FR" sz="36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endParaRPr lang="ar-DZ" sz="3600" dirty="0">
                        <a:effectLst/>
                        <a:latin typeface="Traditional Arabic" pitchFamily="18" charset="-78"/>
                        <a:cs typeface="Traditional Arabic" pitchFamily="18" charset="-78"/>
                      </a:endParaRPr>
                    </a:p>
                    <a:p>
                      <a:pPr algn="ctr" rtl="1">
                        <a:lnSpc>
                          <a:spcPct val="115000"/>
                        </a:lnSpc>
                        <a:spcAft>
                          <a:spcPts val="0"/>
                        </a:spcAft>
                      </a:pPr>
                      <a:r>
                        <a:rPr lang="ar-SA" sz="3600" dirty="0">
                          <a:effectLst/>
                          <a:latin typeface="Traditional Arabic" pitchFamily="18" charset="-78"/>
                          <a:cs typeface="Traditional Arabic" pitchFamily="18" charset="-78"/>
                        </a:rPr>
                        <a:t>نسب التسديد</a:t>
                      </a:r>
                      <a:endParaRPr lang="fr-FR" sz="3600" dirty="0">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0"/>
                  </a:ext>
                </a:extLst>
              </a:tr>
              <a:tr h="2182056">
                <a:tc>
                  <a:txBody>
                    <a:bodyPr/>
                    <a:lstStyle/>
                    <a:p>
                      <a:pPr algn="ctr" rtl="1">
                        <a:lnSpc>
                          <a:spcPct val="115000"/>
                        </a:lnSpc>
                        <a:spcAft>
                          <a:spcPts val="0"/>
                        </a:spcAft>
                      </a:pPr>
                      <a:endParaRPr lang="ar-DZ" sz="3600" dirty="0">
                        <a:effectLst/>
                        <a:latin typeface="Traditional Arabic" pitchFamily="18" charset="-78"/>
                        <a:cs typeface="Traditional Arabic" pitchFamily="18" charset="-78"/>
                      </a:endParaRPr>
                    </a:p>
                    <a:p>
                      <a:pPr algn="ctr" rtl="1">
                        <a:lnSpc>
                          <a:spcPct val="115000"/>
                        </a:lnSpc>
                        <a:spcAft>
                          <a:spcPts val="0"/>
                        </a:spcAft>
                      </a:pPr>
                      <a:r>
                        <a:rPr lang="ar-SA" sz="3600" dirty="0">
                          <a:effectLst/>
                          <a:latin typeface="Traditional Arabic" pitchFamily="18" charset="-78"/>
                          <a:cs typeface="Traditional Arabic" pitchFamily="18" charset="-78"/>
                        </a:rPr>
                        <a:t>تاريخ ايداع التصريح التقديري السنوي  (01 - 30 جوان)</a:t>
                      </a:r>
                      <a:endParaRPr lang="ar-DZ" sz="3600" dirty="0">
                        <a:effectLst/>
                        <a:latin typeface="Traditional Arabic" pitchFamily="18" charset="-78"/>
                        <a:cs typeface="Traditional Arabic" pitchFamily="18" charset="-78"/>
                      </a:endParaRPr>
                    </a:p>
                  </a:txBody>
                  <a:tcPr marL="68580" marR="68580" marT="0" marB="0"/>
                </a:tc>
                <a:tc>
                  <a:txBody>
                    <a:bodyPr/>
                    <a:lstStyle/>
                    <a:p>
                      <a:pPr algn="ctr" rtl="1">
                        <a:lnSpc>
                          <a:spcPct val="115000"/>
                        </a:lnSpc>
                        <a:spcAft>
                          <a:spcPts val="0"/>
                        </a:spcAft>
                      </a:pPr>
                      <a:endParaRPr lang="ar-DZ" sz="3600" dirty="0">
                        <a:effectLst/>
                        <a:latin typeface="Traditional Arabic" pitchFamily="18" charset="-78"/>
                        <a:cs typeface="Traditional Arabic" pitchFamily="18" charset="-78"/>
                      </a:endParaRPr>
                    </a:p>
                    <a:p>
                      <a:pPr algn="ctr" rtl="1">
                        <a:lnSpc>
                          <a:spcPct val="115000"/>
                        </a:lnSpc>
                        <a:spcAft>
                          <a:spcPts val="0"/>
                        </a:spcAft>
                      </a:pPr>
                      <a:r>
                        <a:rPr lang="ar-SA" sz="3600" dirty="0">
                          <a:effectLst/>
                          <a:latin typeface="Traditional Arabic" pitchFamily="18" charset="-78"/>
                          <a:cs typeface="Traditional Arabic" pitchFamily="18" charset="-78"/>
                        </a:rPr>
                        <a:t>50</a:t>
                      </a:r>
                      <a:r>
                        <a:rPr lang="fr-FR" sz="3600" dirty="0">
                          <a:effectLst/>
                          <a:latin typeface="Traditional Arabic" pitchFamily="18" charset="-78"/>
                          <a:cs typeface="Traditional Arabic" pitchFamily="18" charset="-78"/>
                        </a:rPr>
                        <a:t>%</a:t>
                      </a:r>
                      <a:r>
                        <a:rPr lang="ar-DZ" sz="3600" dirty="0">
                          <a:effectLst/>
                          <a:latin typeface="Traditional Arabic" pitchFamily="18" charset="-78"/>
                          <a:cs typeface="Traditional Arabic" pitchFamily="18" charset="-78"/>
                        </a:rPr>
                        <a:t> من المبلغ الواجب الدفع</a:t>
                      </a:r>
                      <a:endParaRPr lang="fr-FR" sz="3600" dirty="0">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1"/>
                  </a:ext>
                </a:extLst>
              </a:tr>
              <a:tr h="1463247">
                <a:tc>
                  <a:txBody>
                    <a:bodyPr/>
                    <a:lstStyle/>
                    <a:p>
                      <a:pPr algn="ctr" rtl="1">
                        <a:lnSpc>
                          <a:spcPct val="115000"/>
                        </a:lnSpc>
                        <a:spcAft>
                          <a:spcPts val="0"/>
                        </a:spcAft>
                      </a:pPr>
                      <a:endParaRPr lang="ar-DZ" sz="3600" dirty="0">
                        <a:effectLst/>
                        <a:latin typeface="Traditional Arabic" pitchFamily="18" charset="-78"/>
                        <a:cs typeface="Traditional Arabic" pitchFamily="18" charset="-78"/>
                      </a:endParaRPr>
                    </a:p>
                    <a:p>
                      <a:pPr algn="ctr" rtl="1">
                        <a:lnSpc>
                          <a:spcPct val="115000"/>
                        </a:lnSpc>
                        <a:spcAft>
                          <a:spcPts val="0"/>
                        </a:spcAft>
                      </a:pPr>
                      <a:r>
                        <a:rPr lang="ar-SA" sz="3600" dirty="0">
                          <a:effectLst/>
                          <a:latin typeface="Traditional Arabic" pitchFamily="18" charset="-78"/>
                          <a:cs typeface="Traditional Arabic" pitchFamily="18" charset="-78"/>
                        </a:rPr>
                        <a:t>بين 01 – 15 سبتمبر</a:t>
                      </a:r>
                      <a:endParaRPr lang="fr-FR" sz="36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endParaRPr lang="ar-DZ" sz="3600" dirty="0">
                        <a:solidFill>
                          <a:schemeClr val="bg1"/>
                        </a:solidFill>
                        <a:effectLst/>
                        <a:latin typeface="Traditional Arabic" pitchFamily="18" charset="-78"/>
                        <a:cs typeface="Traditional Arabic" pitchFamily="18" charset="-78"/>
                      </a:endParaRPr>
                    </a:p>
                    <a:p>
                      <a:pPr algn="ctr" rtl="1">
                        <a:lnSpc>
                          <a:spcPct val="115000"/>
                        </a:lnSpc>
                        <a:spcAft>
                          <a:spcPts val="0"/>
                        </a:spcAft>
                      </a:pPr>
                      <a:r>
                        <a:rPr lang="ar-SA" sz="3600" dirty="0">
                          <a:solidFill>
                            <a:schemeClr val="bg1"/>
                          </a:solidFill>
                          <a:effectLst/>
                          <a:latin typeface="Traditional Arabic" pitchFamily="18" charset="-78"/>
                          <a:cs typeface="Traditional Arabic" pitchFamily="18" charset="-78"/>
                        </a:rPr>
                        <a:t>25</a:t>
                      </a:r>
                      <a:r>
                        <a:rPr lang="fr-FR" sz="3600" dirty="0">
                          <a:solidFill>
                            <a:schemeClr val="bg1"/>
                          </a:solidFill>
                          <a:effectLst/>
                          <a:latin typeface="Traditional Arabic" pitchFamily="18" charset="-78"/>
                          <a:cs typeface="Traditional Arabic" pitchFamily="18" charset="-78"/>
                        </a:rPr>
                        <a:t>%</a:t>
                      </a:r>
                      <a:r>
                        <a:rPr lang="ar-SA" sz="3600" dirty="0">
                          <a:solidFill>
                            <a:schemeClr val="bg1"/>
                          </a:solidFill>
                          <a:effectLst/>
                          <a:latin typeface="Traditional Arabic" pitchFamily="18" charset="-78"/>
                          <a:cs typeface="Traditional Arabic" pitchFamily="18" charset="-78"/>
                        </a:rPr>
                        <a:t> من المبلغ الواجب الدفع</a:t>
                      </a:r>
                      <a:endParaRPr lang="fr-FR" sz="3600" dirty="0">
                        <a:solidFill>
                          <a:schemeClr val="bg1"/>
                        </a:solidFill>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2"/>
                  </a:ext>
                </a:extLst>
              </a:tr>
              <a:tr h="2024369">
                <a:tc>
                  <a:txBody>
                    <a:bodyPr/>
                    <a:lstStyle/>
                    <a:p>
                      <a:pPr algn="ctr" rtl="1">
                        <a:lnSpc>
                          <a:spcPct val="115000"/>
                        </a:lnSpc>
                        <a:spcAft>
                          <a:spcPts val="0"/>
                        </a:spcAft>
                      </a:pPr>
                      <a:endParaRPr lang="ar-DZ" sz="3600" dirty="0">
                        <a:effectLst/>
                        <a:latin typeface="Traditional Arabic" pitchFamily="18" charset="-78"/>
                        <a:cs typeface="Traditional Arabic" pitchFamily="18" charset="-78"/>
                      </a:endParaRPr>
                    </a:p>
                    <a:p>
                      <a:pPr algn="ctr" rtl="1">
                        <a:lnSpc>
                          <a:spcPct val="115000"/>
                        </a:lnSpc>
                        <a:spcAft>
                          <a:spcPts val="0"/>
                        </a:spcAft>
                      </a:pPr>
                      <a:r>
                        <a:rPr lang="ar-SA" sz="3600" dirty="0">
                          <a:effectLst/>
                          <a:latin typeface="Traditional Arabic" pitchFamily="18" charset="-78"/>
                          <a:cs typeface="Traditional Arabic" pitchFamily="18" charset="-78"/>
                        </a:rPr>
                        <a:t>بين 01 – 15 ديسمبر</a:t>
                      </a:r>
                      <a:endParaRPr lang="fr-FR" sz="3600" dirty="0">
                        <a:effectLst/>
                        <a:latin typeface="Traditional Arabic" pitchFamily="18" charset="-78"/>
                        <a:ea typeface="Calibri"/>
                        <a:cs typeface="Traditional Arabic" pitchFamily="18" charset="-78"/>
                      </a:endParaRPr>
                    </a:p>
                  </a:txBody>
                  <a:tcPr marL="68580" marR="68580" marT="0" marB="0"/>
                </a:tc>
                <a:tc>
                  <a:txBody>
                    <a:bodyPr/>
                    <a:lstStyle/>
                    <a:p>
                      <a:pPr algn="ctr" rtl="1">
                        <a:lnSpc>
                          <a:spcPct val="115000"/>
                        </a:lnSpc>
                        <a:spcAft>
                          <a:spcPts val="0"/>
                        </a:spcAft>
                      </a:pPr>
                      <a:endParaRPr lang="ar-DZ" sz="3600" dirty="0">
                        <a:effectLst/>
                        <a:latin typeface="Traditional Arabic" pitchFamily="18" charset="-78"/>
                        <a:cs typeface="Traditional Arabic" pitchFamily="18" charset="-78"/>
                      </a:endParaRPr>
                    </a:p>
                    <a:p>
                      <a:pPr algn="ctr" rtl="1">
                        <a:lnSpc>
                          <a:spcPct val="115000"/>
                        </a:lnSpc>
                        <a:spcAft>
                          <a:spcPts val="0"/>
                        </a:spcAft>
                      </a:pPr>
                      <a:r>
                        <a:rPr lang="ar-SA" sz="3600" dirty="0">
                          <a:effectLst/>
                          <a:latin typeface="Traditional Arabic" pitchFamily="18" charset="-78"/>
                          <a:cs typeface="Traditional Arabic" pitchFamily="18" charset="-78"/>
                        </a:rPr>
                        <a:t>25</a:t>
                      </a:r>
                      <a:r>
                        <a:rPr lang="fr-FR" sz="3600" dirty="0">
                          <a:effectLst/>
                          <a:latin typeface="Traditional Arabic" pitchFamily="18" charset="-78"/>
                          <a:cs typeface="Traditional Arabic" pitchFamily="18" charset="-78"/>
                        </a:rPr>
                        <a:t>%</a:t>
                      </a:r>
                      <a:r>
                        <a:rPr lang="ar-SA" sz="3600" dirty="0">
                          <a:effectLst/>
                          <a:latin typeface="Traditional Arabic" pitchFamily="18" charset="-78"/>
                          <a:cs typeface="Traditional Arabic" pitchFamily="18" charset="-78"/>
                        </a:rPr>
                        <a:t> من المبلغ الواجب الدفع</a:t>
                      </a:r>
                      <a:endParaRPr lang="fr-FR" sz="3600" dirty="0">
                        <a:effectLst/>
                        <a:latin typeface="Traditional Arabic" pitchFamily="18" charset="-78"/>
                        <a:ea typeface="Calibri"/>
                        <a:cs typeface="Traditional Arabic" pitchFamily="18" charset="-78"/>
                      </a:endParaRPr>
                    </a:p>
                  </a:txBody>
                  <a:tcPr marL="68580" marR="68580" marT="0" marB="0"/>
                </a:tc>
                <a:extLst>
                  <a:ext uri="{0D108BD9-81ED-4DB2-BD59-A6C34878D82A}">
                    <a16:rowId xmlns:a16="http://schemas.microsoft.com/office/drawing/2014/main" val="10003"/>
                  </a:ext>
                </a:extLst>
              </a:tr>
            </a:tbl>
          </a:graphicData>
        </a:graphic>
      </p:graphicFrame>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45719"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9042441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buNone/>
            </a:pPr>
            <a:r>
              <a:rPr lang="ar-SA" sz="3600" dirty="0">
                <a:latin typeface="Traditional Arabic" pitchFamily="18" charset="-78"/>
                <a:cs typeface="Traditional Arabic" pitchFamily="18" charset="-78"/>
              </a:rPr>
              <a:t>يتمثل التصريح المستخدم للتسديد </a:t>
            </a:r>
            <a:r>
              <a:rPr lang="ar-SA" sz="3600" dirty="0" err="1">
                <a:latin typeface="Traditional Arabic" pitchFamily="18" charset="-78"/>
                <a:cs typeface="Traditional Arabic" pitchFamily="18" charset="-78"/>
              </a:rPr>
              <a:t>المجزء</a:t>
            </a:r>
            <a:r>
              <a:rPr lang="ar-SA" sz="3600" dirty="0">
                <a:latin typeface="Traditional Arabic" pitchFamily="18" charset="-78"/>
                <a:cs typeface="Traditional Arabic" pitchFamily="18" charset="-78"/>
              </a:rPr>
              <a:t> للضريبة حسب الآجال المذكورة سابقا في الوثيقة </a:t>
            </a:r>
            <a:r>
              <a:rPr lang="fr-FR" sz="3600" b="1" dirty="0">
                <a:latin typeface="Traditional Arabic" pitchFamily="18" charset="-78"/>
                <a:cs typeface="Traditional Arabic" pitchFamily="18" charset="-78"/>
              </a:rPr>
              <a:t>G50</a:t>
            </a:r>
            <a:r>
              <a:rPr lang="fr-FR" sz="3600" dirty="0">
                <a:latin typeface="Traditional Arabic" pitchFamily="18" charset="-78"/>
                <a:cs typeface="Traditional Arabic" pitchFamily="18" charset="-78"/>
              </a:rPr>
              <a:t> </a:t>
            </a:r>
            <a:r>
              <a:rPr lang="ar-DZ" sz="3600" b="1" dirty="0">
                <a:latin typeface="Traditional Arabic" pitchFamily="18" charset="-78"/>
                <a:cs typeface="Traditional Arabic" pitchFamily="18" charset="-78"/>
              </a:rPr>
              <a:t>مكرر </a:t>
            </a:r>
            <a:r>
              <a:rPr lang="ar-DZ" sz="3600" dirty="0">
                <a:latin typeface="Traditional Arabic" pitchFamily="18" charset="-78"/>
                <a:cs typeface="Traditional Arabic" pitchFamily="18" charset="-78"/>
              </a:rPr>
              <a:t>المحدثة في 2017 وهذا فيما يتعلق </a:t>
            </a:r>
            <a:r>
              <a:rPr lang="ar-DZ" sz="3600" dirty="0" err="1">
                <a:latin typeface="Traditional Arabic" pitchFamily="18" charset="-78"/>
                <a:cs typeface="Traditional Arabic" pitchFamily="18" charset="-78"/>
              </a:rPr>
              <a:t>بالجزئين</a:t>
            </a:r>
            <a:r>
              <a:rPr lang="ar-DZ" sz="3600" dirty="0">
                <a:latin typeface="Traditional Arabic" pitchFamily="18" charset="-78"/>
                <a:cs typeface="Traditional Arabic" pitchFamily="18" charset="-78"/>
              </a:rPr>
              <a:t> الثاني والثالث، لأن الجزء الاول يسدد عند ايداع التصريح التقديري برقم الأعمال وباستخدام التصريح كدليل على التسديد. و</a:t>
            </a:r>
            <a:r>
              <a:rPr lang="ar-SA" sz="3600" dirty="0">
                <a:latin typeface="Traditional Arabic" pitchFamily="18" charset="-78"/>
                <a:cs typeface="Traditional Arabic" pitchFamily="18" charset="-78"/>
              </a:rPr>
              <a:t>عندما ينقضي أجل الدفع في يوم عطلة قانونية يؤجل الدفع لأول يوم عمل يليه.</a:t>
            </a:r>
            <a:endParaRPr lang="fr-FR" sz="3600" dirty="0">
              <a:latin typeface="Traditional Arabic" pitchFamily="18" charset="-78"/>
              <a:cs typeface="Traditional Arabic" pitchFamily="18" charset="-78"/>
            </a:endParaRPr>
          </a:p>
          <a:p>
            <a:pPr marL="0" indent="0" algn="just" rtl="1">
              <a:buNone/>
            </a:pPr>
            <a:r>
              <a:rPr lang="ar-SA" sz="3600" dirty="0">
                <a:latin typeface="Traditional Arabic" pitchFamily="18" charset="-78"/>
                <a:cs typeface="Traditional Arabic" pitchFamily="18" charset="-78"/>
              </a:rPr>
              <a:t>يمكن أن يقع المكلف بالضريبة عند دفع قيمتها في الحالات التالية:</a:t>
            </a:r>
            <a:endParaRPr lang="fr-FR" sz="3600" dirty="0">
              <a:latin typeface="Traditional Arabic" pitchFamily="18" charset="-78"/>
              <a:cs typeface="Traditional Arabic" pitchFamily="18" charset="-78"/>
            </a:endParaRPr>
          </a:p>
          <a:p>
            <a:pPr marL="0" indent="0" algn="just" rtl="1">
              <a:buNone/>
            </a:pPr>
            <a:r>
              <a:rPr lang="ar-SA" sz="3600" b="1" dirty="0">
                <a:latin typeface="Traditional Arabic" pitchFamily="18" charset="-78"/>
                <a:cs typeface="Traditional Arabic" pitchFamily="18" charset="-78"/>
              </a:rPr>
              <a:t>الحالة الأولى: </a:t>
            </a:r>
            <a:r>
              <a:rPr lang="ar-SA" sz="3600" dirty="0">
                <a:latin typeface="Traditional Arabic" pitchFamily="18" charset="-78"/>
                <a:cs typeface="Traditional Arabic" pitchFamily="18" charset="-78"/>
              </a:rPr>
              <a:t>رقم الاعمال </a:t>
            </a:r>
            <a:r>
              <a:rPr lang="fr-FR" sz="3600" b="1" dirty="0">
                <a:latin typeface="Traditional Arabic" pitchFamily="18" charset="-78"/>
                <a:cs typeface="Traditional Arabic" pitchFamily="18" charset="-78"/>
              </a:rPr>
              <a:t>N</a:t>
            </a:r>
            <a:r>
              <a:rPr lang="ar-SA" sz="3600" dirty="0">
                <a:latin typeface="Traditional Arabic" pitchFamily="18" charset="-78"/>
                <a:cs typeface="Traditional Arabic" pitchFamily="18" charset="-78"/>
              </a:rPr>
              <a:t> في التصريح التقديري أقل من رقم الأعمال المحقق في السنة </a:t>
            </a:r>
            <a:r>
              <a:rPr lang="fr-FR" sz="3600" b="1" dirty="0">
                <a:latin typeface="Traditional Arabic" pitchFamily="18" charset="-78"/>
                <a:cs typeface="Traditional Arabic" pitchFamily="18" charset="-78"/>
              </a:rPr>
              <a:t>N</a:t>
            </a:r>
            <a:r>
              <a:rPr lang="ar-DZ" sz="3600" b="1" dirty="0">
                <a:latin typeface="Traditional Arabic" pitchFamily="18" charset="-78"/>
                <a:cs typeface="Traditional Arabic" pitchFamily="18" charset="-78"/>
              </a:rPr>
              <a:t>+1</a:t>
            </a:r>
            <a:r>
              <a:rPr lang="fr-FR" sz="3600" b="1" dirty="0">
                <a:latin typeface="Traditional Arabic" pitchFamily="18" charset="-78"/>
                <a:cs typeface="Traditional Arabic" pitchFamily="18" charset="-78"/>
              </a:rPr>
              <a:t> </a:t>
            </a:r>
            <a:r>
              <a:rPr lang="ar-DZ" sz="3600" dirty="0">
                <a:latin typeface="Traditional Arabic" pitchFamily="18" charset="-78"/>
                <a:cs typeface="Traditional Arabic" pitchFamily="18" charset="-78"/>
              </a:rPr>
              <a:t>مع عدم تجاوز حدود 15.000.000دج، المكلف يلتزم بما يلي:</a:t>
            </a:r>
          </a:p>
          <a:p>
            <a:pPr algn="just" rtl="1">
              <a:buFont typeface="Wingdings" pitchFamily="2" charset="2"/>
              <a:buChar char="ü"/>
            </a:pPr>
            <a:r>
              <a:rPr lang="ar-DZ" sz="3600" dirty="0">
                <a:latin typeface="Traditional Arabic" pitchFamily="18" charset="-78"/>
                <a:cs typeface="Traditional Arabic" pitchFamily="18" charset="-78"/>
              </a:rPr>
              <a:t>ايداع التصريح التكميلي في السنة </a:t>
            </a:r>
            <a:r>
              <a:rPr lang="fr-FR" sz="3600" b="1" dirty="0">
                <a:latin typeface="Traditional Arabic" pitchFamily="18" charset="-78"/>
                <a:cs typeface="Traditional Arabic" pitchFamily="18" charset="-78"/>
              </a:rPr>
              <a:t>N+1 </a:t>
            </a:r>
            <a:r>
              <a:rPr lang="ar-DZ" sz="3600" dirty="0">
                <a:latin typeface="Traditional Arabic" pitchFamily="18" charset="-78"/>
                <a:cs typeface="Traditional Arabic" pitchFamily="18" charset="-78"/>
              </a:rPr>
              <a:t>بين 20 </a:t>
            </a:r>
            <a:r>
              <a:rPr lang="ar-DZ" sz="3600" dirty="0" err="1">
                <a:latin typeface="Traditional Arabic" pitchFamily="18" charset="-78"/>
                <a:cs typeface="Traditional Arabic" pitchFamily="18" charset="-78"/>
              </a:rPr>
              <a:t>جانفي</a:t>
            </a:r>
            <a:r>
              <a:rPr lang="ar-DZ" sz="3600" dirty="0">
                <a:latin typeface="Traditional Arabic" pitchFamily="18" charset="-78"/>
                <a:cs typeface="Traditional Arabic" pitchFamily="18" charset="-78"/>
              </a:rPr>
              <a:t> – 15 فيفري.</a:t>
            </a:r>
          </a:p>
          <a:p>
            <a:pPr algn="just" rtl="1">
              <a:buFont typeface="Wingdings" pitchFamily="2" charset="2"/>
              <a:buChar char="ü"/>
            </a:pPr>
            <a:r>
              <a:rPr lang="ar-DZ" sz="3600" dirty="0">
                <a:latin typeface="Traditional Arabic" pitchFamily="18" charset="-78"/>
                <a:cs typeface="Traditional Arabic" pitchFamily="18" charset="-78"/>
              </a:rPr>
              <a:t>تسديد تلقائي للضريبة الجزافية حسب الفرق الموجب في رقم الاعمال.</a:t>
            </a:r>
            <a:endParaRPr lang="fr-FR" sz="36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42441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buNone/>
            </a:pPr>
            <a:r>
              <a:rPr lang="ar-DZ" sz="3400" b="1" dirty="0">
                <a:latin typeface="Traditional Arabic" pitchFamily="18" charset="-78"/>
                <a:cs typeface="Traditional Arabic" pitchFamily="18" charset="-78"/>
              </a:rPr>
              <a:t>الحالة الثانية: </a:t>
            </a:r>
            <a:r>
              <a:rPr lang="ar-DZ" sz="3400" dirty="0">
                <a:latin typeface="Traditional Arabic" pitchFamily="18" charset="-78"/>
                <a:cs typeface="Traditional Arabic" pitchFamily="18" charset="-78"/>
              </a:rPr>
              <a:t>رقم الأعمال</a:t>
            </a:r>
            <a:r>
              <a:rPr lang="fr-FR" sz="3400" b="1" dirty="0">
                <a:latin typeface="Traditional Arabic" pitchFamily="18" charset="-78"/>
                <a:cs typeface="Traditional Arabic" pitchFamily="18" charset="-78"/>
              </a:rPr>
              <a:t> </a:t>
            </a:r>
            <a:r>
              <a:rPr lang="ar-DZ" sz="3400" b="1" dirty="0">
                <a:latin typeface="Traditional Arabic" pitchFamily="18" charset="-78"/>
                <a:cs typeface="Traditional Arabic" pitchFamily="18" charset="-78"/>
              </a:rPr>
              <a:t> التقديري</a:t>
            </a:r>
            <a:r>
              <a:rPr lang="fr-FR" sz="3400" b="1" dirty="0">
                <a:latin typeface="Traditional Arabic" pitchFamily="18" charset="-78"/>
                <a:cs typeface="Traditional Arabic" pitchFamily="18" charset="-78"/>
              </a:rPr>
              <a:t>N  </a:t>
            </a:r>
            <a:r>
              <a:rPr lang="ar-DZ" sz="3400" dirty="0">
                <a:latin typeface="Traditional Arabic" pitchFamily="18" charset="-78"/>
                <a:cs typeface="Traditional Arabic" pitchFamily="18" charset="-78"/>
              </a:rPr>
              <a:t>أقل من رقم الأعمال المحقق للسنة </a:t>
            </a:r>
            <a:r>
              <a:rPr lang="fr-FR" sz="3400" b="1" dirty="0">
                <a:latin typeface="Traditional Arabic" pitchFamily="18" charset="-78"/>
                <a:cs typeface="Traditional Arabic" pitchFamily="18" charset="-78"/>
              </a:rPr>
              <a:t>N </a:t>
            </a:r>
            <a:r>
              <a:rPr lang="ar-DZ" sz="3400" dirty="0">
                <a:latin typeface="Traditional Arabic" pitchFamily="18" charset="-78"/>
                <a:cs typeface="Traditional Arabic" pitchFamily="18" charset="-78"/>
              </a:rPr>
              <a:t>مع تجاوز حدود السقف 15.000.000دج فيلتزم المكلف بنفس الاجراءات السابقة إضافة إلى توجيهه للخضوع حسب نظام الربح الحقيقي</a:t>
            </a:r>
            <a:endParaRPr lang="fr-FR" sz="3400" dirty="0">
              <a:latin typeface="Traditional Arabic" pitchFamily="18" charset="-78"/>
              <a:cs typeface="Traditional Arabic" pitchFamily="18" charset="-78"/>
            </a:endParaRPr>
          </a:p>
          <a:p>
            <a:pPr marL="0" indent="0" algn="ctr" rtl="1">
              <a:buNone/>
            </a:pPr>
            <a:r>
              <a:rPr lang="ar-DZ" sz="3400" b="1" dirty="0">
                <a:latin typeface="Traditional Arabic" pitchFamily="18" charset="-78"/>
                <a:cs typeface="Traditional Arabic" pitchFamily="18" charset="-78"/>
              </a:rPr>
              <a:t>مبلغ الضريبة التكميلي = </a:t>
            </a:r>
            <a:r>
              <a:rPr lang="fr-FR" sz="3400" b="1" dirty="0">
                <a:latin typeface="Traditional Arabic" pitchFamily="18" charset="-78"/>
                <a:cs typeface="Traditional Arabic" pitchFamily="18" charset="-78"/>
              </a:rPr>
              <a:t>)</a:t>
            </a:r>
            <a:r>
              <a:rPr lang="ar-DZ" sz="3400" b="1" dirty="0">
                <a:latin typeface="Traditional Arabic" pitchFamily="18" charset="-78"/>
                <a:cs typeface="Traditional Arabic" pitchFamily="18" charset="-78"/>
              </a:rPr>
              <a:t>رقم الأعمال الحقيقي للسنة </a:t>
            </a:r>
            <a:r>
              <a:rPr lang="fr-FR" sz="3400" b="1" dirty="0">
                <a:latin typeface="Traditional Arabic" pitchFamily="18" charset="-78"/>
                <a:cs typeface="Traditional Arabic" pitchFamily="18" charset="-78"/>
              </a:rPr>
              <a:t>N </a:t>
            </a:r>
            <a:r>
              <a:rPr lang="ar-DZ" sz="3400" b="1" dirty="0">
                <a:latin typeface="Traditional Arabic" pitchFamily="18" charset="-78"/>
                <a:cs typeface="Traditional Arabic" pitchFamily="18" charset="-78"/>
              </a:rPr>
              <a:t>– رقم الأعمال التقديري</a:t>
            </a:r>
            <a:r>
              <a:rPr lang="fr-FR" sz="3400" b="1" dirty="0">
                <a:latin typeface="Traditional Arabic" pitchFamily="18" charset="-78"/>
                <a:cs typeface="Traditional Arabic" pitchFamily="18" charset="-78"/>
              </a:rPr>
              <a:t>N (</a:t>
            </a:r>
            <a:r>
              <a:rPr lang="ar-DZ" sz="3400" b="1" dirty="0">
                <a:latin typeface="Traditional Arabic" pitchFamily="18" charset="-78"/>
                <a:cs typeface="Traditional Arabic" pitchFamily="18" charset="-78"/>
              </a:rPr>
              <a:t> * معدل الضريبة الموافق لنشاط المؤسسة</a:t>
            </a:r>
            <a:endParaRPr lang="fr-FR" sz="3400" dirty="0">
              <a:latin typeface="Traditional Arabic" pitchFamily="18" charset="-78"/>
              <a:cs typeface="Traditional Arabic" pitchFamily="18" charset="-78"/>
            </a:endParaRPr>
          </a:p>
          <a:p>
            <a:pPr marL="0" indent="0" algn="just" rtl="1">
              <a:buNone/>
            </a:pPr>
            <a:r>
              <a:rPr lang="ar-DZ" sz="3400" b="1" dirty="0">
                <a:latin typeface="Traditional Arabic" pitchFamily="18" charset="-78"/>
                <a:cs typeface="Traditional Arabic" pitchFamily="18" charset="-78"/>
              </a:rPr>
              <a:t>الحالة الثالثة: </a:t>
            </a:r>
            <a:r>
              <a:rPr lang="ar-DZ" sz="3400" dirty="0">
                <a:latin typeface="Traditional Arabic" pitchFamily="18" charset="-78"/>
                <a:cs typeface="Traditional Arabic" pitchFamily="18" charset="-78"/>
              </a:rPr>
              <a:t>رقم الأعمال لسنة </a:t>
            </a:r>
            <a:r>
              <a:rPr lang="fr-FR" sz="3400" b="1" dirty="0">
                <a:latin typeface="Traditional Arabic" pitchFamily="18" charset="-78"/>
                <a:cs typeface="Traditional Arabic" pitchFamily="18" charset="-78"/>
              </a:rPr>
              <a:t>N </a:t>
            </a:r>
            <a:r>
              <a:rPr lang="ar-DZ" sz="3400" b="1" dirty="0">
                <a:latin typeface="Traditional Arabic" pitchFamily="18" charset="-78"/>
                <a:cs typeface="Traditional Arabic" pitchFamily="18" charset="-78"/>
              </a:rPr>
              <a:t> التقديري </a:t>
            </a:r>
            <a:r>
              <a:rPr lang="ar-SA" sz="3400" dirty="0">
                <a:latin typeface="Traditional Arabic" pitchFamily="18" charset="-78"/>
                <a:cs typeface="Traditional Arabic" pitchFamily="18" charset="-78"/>
              </a:rPr>
              <a:t>أكبر من رقم الاعمال </a:t>
            </a:r>
            <a:r>
              <a:rPr lang="ar-DZ" sz="3400" dirty="0">
                <a:latin typeface="Traditional Arabic" pitchFamily="18" charset="-78"/>
                <a:cs typeface="Traditional Arabic" pitchFamily="18" charset="-78"/>
              </a:rPr>
              <a:t>المحقق للسنة </a:t>
            </a:r>
            <a:r>
              <a:rPr lang="fr-FR" sz="3400" b="1" dirty="0">
                <a:latin typeface="Traditional Arabic" pitchFamily="18" charset="-78"/>
                <a:cs typeface="Traditional Arabic" pitchFamily="18" charset="-78"/>
              </a:rPr>
              <a:t>N </a:t>
            </a:r>
            <a:r>
              <a:rPr lang="ar-DZ" sz="3400" dirty="0">
                <a:latin typeface="Traditional Arabic" pitchFamily="18" charset="-78"/>
                <a:cs typeface="Traditional Arabic" pitchFamily="18" charset="-78"/>
              </a:rPr>
              <a:t>مما يعني وجود فرض ضريبي حسب الفرق في رقم الأعمال، فالمكلف يقوم:</a:t>
            </a:r>
            <a:endParaRPr lang="fr-FR" sz="3400" dirty="0">
              <a:latin typeface="Traditional Arabic" pitchFamily="18" charset="-78"/>
              <a:cs typeface="Traditional Arabic" pitchFamily="18" charset="-78"/>
            </a:endParaRPr>
          </a:p>
          <a:p>
            <a:pPr lvl="1" algn="just" rtl="1">
              <a:buFont typeface="Wingdings" pitchFamily="2" charset="2"/>
              <a:buChar char="ü"/>
            </a:pPr>
            <a:r>
              <a:rPr lang="ar-DZ" sz="3400" dirty="0">
                <a:latin typeface="Traditional Arabic" pitchFamily="18" charset="-78"/>
                <a:cs typeface="Traditional Arabic" pitchFamily="18" charset="-78"/>
              </a:rPr>
              <a:t>ايداع التصريح التكميلي في السنة </a:t>
            </a:r>
            <a:r>
              <a:rPr lang="fr-FR" sz="3400" b="1" dirty="0">
                <a:latin typeface="Traditional Arabic" pitchFamily="18" charset="-78"/>
                <a:cs typeface="Traditional Arabic" pitchFamily="18" charset="-78"/>
              </a:rPr>
              <a:t>N+1 </a:t>
            </a:r>
            <a:r>
              <a:rPr lang="ar-DZ" sz="3400" b="1" dirty="0">
                <a:latin typeface="Traditional Arabic" pitchFamily="18" charset="-78"/>
                <a:cs typeface="Traditional Arabic" pitchFamily="18" charset="-78"/>
              </a:rPr>
              <a:t> </a:t>
            </a:r>
            <a:r>
              <a:rPr lang="ar-DZ" sz="3400" dirty="0">
                <a:latin typeface="Traditional Arabic" pitchFamily="18" charset="-78"/>
                <a:cs typeface="Traditional Arabic" pitchFamily="18" charset="-78"/>
              </a:rPr>
              <a:t>بين 20 </a:t>
            </a:r>
            <a:r>
              <a:rPr lang="ar-DZ" sz="3400" dirty="0" err="1">
                <a:latin typeface="Traditional Arabic" pitchFamily="18" charset="-78"/>
                <a:cs typeface="Traditional Arabic" pitchFamily="18" charset="-78"/>
              </a:rPr>
              <a:t>جانفي</a:t>
            </a:r>
            <a:r>
              <a:rPr lang="ar-DZ" sz="3400" dirty="0">
                <a:latin typeface="Traditional Arabic" pitchFamily="18" charset="-78"/>
                <a:cs typeface="Traditional Arabic" pitchFamily="18" charset="-78"/>
              </a:rPr>
              <a:t> – 15 فيفري.</a:t>
            </a:r>
            <a:endParaRPr lang="fr-FR" sz="3400" dirty="0">
              <a:latin typeface="Traditional Arabic" pitchFamily="18" charset="-78"/>
              <a:cs typeface="Traditional Arabic" pitchFamily="18" charset="-78"/>
            </a:endParaRPr>
          </a:p>
          <a:p>
            <a:pPr lvl="1" algn="just" rtl="1">
              <a:buFont typeface="Wingdings" pitchFamily="2" charset="2"/>
              <a:buChar char="ü"/>
            </a:pPr>
            <a:r>
              <a:rPr lang="ar-DZ" sz="3400" dirty="0">
                <a:latin typeface="Traditional Arabic" pitchFamily="18" charset="-78"/>
                <a:cs typeface="Traditional Arabic" pitchFamily="18" charset="-78"/>
              </a:rPr>
              <a:t>وجود قرض ضريبي يخصم من مبلغ الضريبة للسنوات المقبلة.</a:t>
            </a:r>
            <a:endParaRPr lang="fr-FR" sz="3400" dirty="0">
              <a:latin typeface="Traditional Arabic" pitchFamily="18" charset="-78"/>
              <a:cs typeface="Traditional Arabic" pitchFamily="18" charset="-78"/>
            </a:endParaRPr>
          </a:p>
          <a:p>
            <a:pPr algn="ctr" rtl="1"/>
            <a:r>
              <a:rPr lang="ar-DZ" sz="3400" b="1" dirty="0">
                <a:latin typeface="Traditional Arabic" pitchFamily="18" charset="-78"/>
                <a:cs typeface="Traditional Arabic" pitchFamily="18" charset="-78"/>
              </a:rPr>
              <a:t>مبلغ القرض الضريبي = </a:t>
            </a:r>
            <a:r>
              <a:rPr lang="fr-FR" sz="3400" b="1" dirty="0">
                <a:latin typeface="Traditional Arabic" pitchFamily="18" charset="-78"/>
                <a:cs typeface="Traditional Arabic" pitchFamily="18" charset="-78"/>
              </a:rPr>
              <a:t>)</a:t>
            </a:r>
            <a:r>
              <a:rPr lang="ar-DZ" sz="3400" b="1" dirty="0">
                <a:latin typeface="Traditional Arabic" pitchFamily="18" charset="-78"/>
                <a:cs typeface="Traditional Arabic" pitchFamily="18" charset="-78"/>
              </a:rPr>
              <a:t>رقم الأعمال التقديري للسنة </a:t>
            </a:r>
            <a:r>
              <a:rPr lang="fr-FR" sz="3400" b="1" dirty="0">
                <a:latin typeface="Traditional Arabic" pitchFamily="18" charset="-78"/>
                <a:cs typeface="Traditional Arabic" pitchFamily="18" charset="-78"/>
              </a:rPr>
              <a:t>N </a:t>
            </a:r>
            <a:r>
              <a:rPr lang="ar-DZ" sz="3400" b="1" dirty="0">
                <a:latin typeface="Traditional Arabic" pitchFamily="18" charset="-78"/>
                <a:cs typeface="Traditional Arabic" pitchFamily="18" charset="-78"/>
              </a:rPr>
              <a:t>– رقم الأعمال الحقيقي</a:t>
            </a:r>
            <a:r>
              <a:rPr lang="fr-FR" sz="3400" b="1" dirty="0">
                <a:latin typeface="Traditional Arabic" pitchFamily="18" charset="-78"/>
                <a:cs typeface="Traditional Arabic" pitchFamily="18" charset="-78"/>
              </a:rPr>
              <a:t>N (</a:t>
            </a:r>
            <a:r>
              <a:rPr lang="ar-DZ" sz="3400" b="1" dirty="0">
                <a:latin typeface="Traditional Arabic" pitchFamily="18" charset="-78"/>
                <a:cs typeface="Traditional Arabic" pitchFamily="18" charset="-78"/>
              </a:rPr>
              <a:t> * معدل الضريبة الموافق لنشاط المؤسسة</a:t>
            </a:r>
            <a:endParaRPr lang="fr-FR" sz="3400" dirty="0">
              <a:latin typeface="Traditional Arabic" pitchFamily="18" charset="-78"/>
              <a:cs typeface="Traditional Arabic" pitchFamily="18" charset="-78"/>
            </a:endParaRPr>
          </a:p>
          <a:p>
            <a:pPr algn="just" rtl="1"/>
            <a:r>
              <a:rPr lang="ar-DZ" sz="3400" b="1" dirty="0">
                <a:latin typeface="Traditional Arabic" pitchFamily="18" charset="-78"/>
                <a:cs typeface="Traditional Arabic" pitchFamily="18" charset="-78"/>
              </a:rPr>
              <a:t> </a:t>
            </a:r>
            <a:endParaRPr lang="fr-FR" sz="3400" dirty="0">
              <a:latin typeface="Traditional Arabic" pitchFamily="18" charset="-78"/>
              <a:cs typeface="Traditional Arabic" pitchFamily="18" charset="-78"/>
            </a:endParaRPr>
          </a:p>
          <a:p>
            <a:pPr algn="just" rtl="1"/>
            <a:r>
              <a:rPr lang="fr-FR" sz="3400" b="1" dirty="0">
                <a:latin typeface="Traditional Arabic" pitchFamily="18" charset="-78"/>
                <a:cs typeface="Traditional Arabic" pitchFamily="18" charset="-78"/>
              </a:rPr>
              <a:t> </a:t>
            </a:r>
            <a:endParaRPr lang="fr-FR" sz="3400" dirty="0">
              <a:latin typeface="Traditional Arabic" pitchFamily="18" charset="-78"/>
              <a:cs typeface="Traditional Arabic" pitchFamily="18" charset="-78"/>
            </a:endParaRPr>
          </a:p>
          <a:p>
            <a:pPr algn="just" rtl="1">
              <a:buNone/>
            </a:pPr>
            <a:endParaRPr lang="fr-FR" sz="34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42441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buNone/>
            </a:pPr>
            <a:r>
              <a:rPr lang="ar-DZ" sz="3600" b="1" dirty="0">
                <a:latin typeface="Traditional Arabic" pitchFamily="18" charset="-78"/>
                <a:cs typeface="Traditional Arabic" pitchFamily="18" charset="-78"/>
              </a:rPr>
              <a:t> ملاحظات هامة:</a:t>
            </a:r>
          </a:p>
          <a:p>
            <a:pPr algn="just" rtl="1"/>
            <a:r>
              <a:rPr lang="ar-DZ" sz="3600" dirty="0">
                <a:latin typeface="Traditional Arabic" pitchFamily="18" charset="-78"/>
                <a:cs typeface="Traditional Arabic" pitchFamily="18" charset="-78"/>
              </a:rPr>
              <a:t>يتعين على المكلفين بالضريبة الجزافية الوحيدة الجدد ايداع تصريحاتهم التقديرية في اجل أقصاه 30 ديسمبر لسنة بداية النشاط مع القيام بتسديد المبلغ الكلي للضريبة المستحقة,</a:t>
            </a:r>
          </a:p>
          <a:p>
            <a:pPr algn="just" rtl="1"/>
            <a:r>
              <a:rPr lang="ar-DZ" sz="3600" dirty="0">
                <a:latin typeface="Traditional Arabic" pitchFamily="18" charset="-78"/>
                <a:cs typeface="Traditional Arabic" pitchFamily="18" charset="-78"/>
              </a:rPr>
              <a:t>حدد مبلغ 10.000دج كحد ادنى للضريبة بالنسبة للمعفيين من دفعها ويخفض إلى 5000دج بالنسبة للمستفيدين من أجهزة دعم التشغيل.</a:t>
            </a:r>
          </a:p>
          <a:p>
            <a:pPr algn="just" rtl="1"/>
            <a:r>
              <a:rPr lang="ar-DZ" sz="3600" dirty="0">
                <a:latin typeface="Traditional Arabic" pitchFamily="18" charset="-78"/>
                <a:cs typeface="Traditional Arabic" pitchFamily="18" charset="-78"/>
              </a:rPr>
              <a:t>يمكن للمكلفين اختيار الخضوع للنظام الحقيقي ولكن بشرطين أساسين:</a:t>
            </a:r>
          </a:p>
          <a:p>
            <a:pPr algn="just" rtl="1">
              <a:buFont typeface="Wingdings" pitchFamily="2" charset="2"/>
              <a:buChar char="ü"/>
            </a:pPr>
            <a:r>
              <a:rPr lang="ar-DZ" sz="3600" dirty="0">
                <a:latin typeface="Traditional Arabic" pitchFamily="18" charset="-78"/>
                <a:cs typeface="Traditional Arabic" pitchFamily="18" charset="-78"/>
              </a:rPr>
              <a:t>يجب أن يقوم بتبليغ مصلحة الضرائب التي تشرف على تسيير ملفه قبل 01 فيفري من السنة الأولى التي يريد أن يخضع خلالها للنظام الحقيقي.</a:t>
            </a:r>
          </a:p>
          <a:p>
            <a:pPr algn="just" rtl="1">
              <a:buFont typeface="Wingdings" pitchFamily="2" charset="2"/>
              <a:buChar char="ü"/>
            </a:pPr>
            <a:r>
              <a:rPr lang="ar-DZ" sz="3600" dirty="0">
                <a:latin typeface="Traditional Arabic" pitchFamily="18" charset="-78"/>
                <a:cs typeface="Traditional Arabic" pitchFamily="18" charset="-78"/>
              </a:rPr>
              <a:t>يكون طلب الخضوع للنظام الحقيق ساريا لمدة 03 سنوات حيث يكون الاختيار لا رجعة فيه. </a:t>
            </a:r>
            <a:endParaRPr lang="fr-FR" sz="36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7858574"/>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just" rtl="1">
              <a:buNone/>
            </a:pPr>
            <a:r>
              <a:rPr lang="ar-DZ" sz="3800" b="1" dirty="0">
                <a:latin typeface="Traditional Arabic" pitchFamily="18" charset="-78"/>
                <a:cs typeface="Traditional Arabic" pitchFamily="18" charset="-78"/>
              </a:rPr>
              <a:t>الغرامات:</a:t>
            </a:r>
          </a:p>
          <a:p>
            <a:pPr algn="just" rtl="1">
              <a:buNone/>
            </a:pPr>
            <a:r>
              <a:rPr lang="ar-DZ" sz="3800" b="1" dirty="0">
                <a:latin typeface="Traditional Arabic" pitchFamily="18" charset="-78"/>
                <a:cs typeface="Traditional Arabic" pitchFamily="18" charset="-78"/>
              </a:rPr>
              <a:t>الغرامات  المطبقة في حالة التأخير في إيداع  التصريح</a:t>
            </a:r>
            <a:r>
              <a:rPr lang="ar-DZ" sz="3800" dirty="0">
                <a:latin typeface="Traditional Arabic" pitchFamily="18" charset="-78"/>
                <a:cs typeface="Traditional Arabic" pitchFamily="18" charset="-78"/>
              </a:rPr>
              <a:t> </a:t>
            </a:r>
            <a:r>
              <a:rPr lang="ar-DZ" sz="3800" b="1" dirty="0">
                <a:latin typeface="Traditional Arabic" pitchFamily="18" charset="-78"/>
                <a:cs typeface="Traditional Arabic" pitchFamily="18" charset="-78"/>
              </a:rPr>
              <a:t>التقديري و النهائي : </a:t>
            </a:r>
          </a:p>
          <a:p>
            <a:pPr algn="just" rtl="1">
              <a:buFont typeface="Wingdings" pitchFamily="2" charset="2"/>
              <a:buChar char="ü"/>
            </a:pPr>
            <a:r>
              <a:rPr lang="ar-DZ" sz="3800" dirty="0">
                <a:latin typeface="Traditional Arabic" pitchFamily="18" charset="-78"/>
                <a:cs typeface="Traditional Arabic" pitchFamily="18" charset="-78"/>
              </a:rPr>
              <a:t>%10 إذا لم يتجاوز التأخر عن التصريح مدة شهر(01) واحد</a:t>
            </a:r>
          </a:p>
          <a:p>
            <a:pPr algn="just" rtl="1">
              <a:buFont typeface="Wingdings" pitchFamily="2" charset="2"/>
              <a:buChar char="ü"/>
            </a:pPr>
            <a:r>
              <a:rPr lang="ar-DZ" sz="3800" dirty="0">
                <a:latin typeface="Traditional Arabic" pitchFamily="18" charset="-78"/>
                <a:cs typeface="Traditional Arabic" pitchFamily="18" charset="-78"/>
              </a:rPr>
              <a:t>20 % إذا تجاوز التأخر عن التصريح مدة شهر (01) واحد.</a:t>
            </a:r>
          </a:p>
          <a:p>
            <a:pPr marL="0" indent="0" algn="just" rtl="1">
              <a:buNone/>
            </a:pPr>
            <a:r>
              <a:rPr lang="ar-DZ" sz="3800" b="1" dirty="0">
                <a:latin typeface="Traditional Arabic" pitchFamily="18" charset="-78"/>
                <a:cs typeface="Traditional Arabic" pitchFamily="18" charset="-78"/>
              </a:rPr>
              <a:t>الغرامات  المطبقة في حالة التأخير في دفع الضريبة الجزافية الوحيدة  :</a:t>
            </a:r>
            <a:endParaRPr lang="ar-DZ" sz="3800" dirty="0">
              <a:latin typeface="Traditional Arabic" pitchFamily="18" charset="-78"/>
              <a:cs typeface="Traditional Arabic" pitchFamily="18" charset="-78"/>
            </a:endParaRPr>
          </a:p>
          <a:p>
            <a:pPr algn="just" rtl="1">
              <a:buFont typeface="Wingdings" pitchFamily="2" charset="2"/>
              <a:buChar char="ü"/>
            </a:pPr>
            <a:r>
              <a:rPr lang="ar-DZ" sz="3800" dirty="0">
                <a:latin typeface="Traditional Arabic" pitchFamily="18" charset="-78"/>
                <a:cs typeface="Traditional Arabic" pitchFamily="18" charset="-78"/>
              </a:rPr>
              <a:t>ينجم عن التأخير في دفع الضريبة الجزافية الوحيدة تطبيق غرامة تأخير قدرها 10% ابتداء من اليوم الأول الذي يلي أخر أجل للدفع.</a:t>
            </a:r>
          </a:p>
          <a:p>
            <a:pPr algn="just" rtl="1">
              <a:buFont typeface="Wingdings" pitchFamily="2" charset="2"/>
              <a:buChar char="ü"/>
            </a:pPr>
            <a:r>
              <a:rPr lang="ar-DZ" sz="3800" dirty="0">
                <a:latin typeface="Traditional Arabic" pitchFamily="18" charset="-78"/>
                <a:cs typeface="Traditional Arabic" pitchFamily="18" charset="-78"/>
              </a:rPr>
              <a:t>في حالة عدم الدفع  في أجل شهر، تطبق غرامة مالية قدرها 3% من كل شهر تأخير أو جزء منه دون أن تتجاوز هذه الغرامة نسبة 25%.</a:t>
            </a:r>
          </a:p>
          <a:p>
            <a:pPr algn="just" rtl="1"/>
            <a:r>
              <a:rPr lang="ar-DZ" sz="3800" b="1" dirty="0">
                <a:latin typeface="Traditional Arabic" pitchFamily="18" charset="-78"/>
                <a:cs typeface="Traditional Arabic" pitchFamily="18" charset="-78"/>
              </a:rPr>
              <a:t> </a:t>
            </a:r>
            <a:endParaRPr lang="ar-DZ" sz="3800" dirty="0">
              <a:latin typeface="Traditional Arabic" pitchFamily="18" charset="-78"/>
              <a:cs typeface="Traditional Arabic" pitchFamily="18" charset="-78"/>
            </a:endParaRPr>
          </a:p>
          <a:p>
            <a:pPr algn="just" rtl="1">
              <a:buNone/>
            </a:pPr>
            <a:endParaRPr lang="fr-FR" sz="38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340254" y="457200"/>
            <a:ext cx="1312412"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4750513"/>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buNone/>
            </a:pPr>
            <a:r>
              <a:rPr lang="ar-DZ" sz="3500" b="1" dirty="0">
                <a:latin typeface="Traditional Arabic" pitchFamily="18" charset="-78"/>
                <a:cs typeface="Traditional Arabic" pitchFamily="18" charset="-78"/>
              </a:rPr>
              <a:t>مثال تطبيقي: </a:t>
            </a:r>
            <a:r>
              <a:rPr lang="ar-DZ" sz="3500" dirty="0">
                <a:latin typeface="Traditional Arabic" pitchFamily="18" charset="-78"/>
                <a:cs typeface="Traditional Arabic" pitchFamily="18" charset="-78"/>
              </a:rPr>
              <a:t>إليك المعلومات الخاصة بالمؤسسة</a:t>
            </a:r>
            <a:r>
              <a:rPr lang="fr-FR" sz="3500" b="1" dirty="0">
                <a:latin typeface="Traditional Arabic" pitchFamily="18" charset="-78"/>
                <a:cs typeface="Traditional Arabic" pitchFamily="18" charset="-78"/>
              </a:rPr>
              <a:t>X </a:t>
            </a:r>
            <a:r>
              <a:rPr lang="ar-DZ" sz="3500" b="1" dirty="0">
                <a:latin typeface="Traditional Arabic" pitchFamily="18" charset="-78"/>
                <a:cs typeface="Traditional Arabic" pitchFamily="18" charset="-78"/>
              </a:rPr>
              <a:t> </a:t>
            </a:r>
            <a:r>
              <a:rPr lang="ar-DZ" sz="3500" dirty="0">
                <a:latin typeface="Traditional Arabic" pitchFamily="18" charset="-78"/>
                <a:cs typeface="Traditional Arabic" pitchFamily="18" charset="-78"/>
              </a:rPr>
              <a:t>المتخصصة في صناعة النسيج لسنة </a:t>
            </a:r>
            <a:r>
              <a:rPr lang="fr-FR" sz="3500" b="1" dirty="0">
                <a:latin typeface="Traditional Arabic" pitchFamily="18" charset="-78"/>
                <a:cs typeface="Traditional Arabic" pitchFamily="18" charset="-78"/>
              </a:rPr>
              <a:t>N-1</a:t>
            </a:r>
            <a:r>
              <a:rPr lang="ar-DZ" sz="3500" dirty="0">
                <a:latin typeface="Traditional Arabic" pitchFamily="18" charset="-78"/>
                <a:cs typeface="Traditional Arabic" pitchFamily="18" charset="-78"/>
              </a:rPr>
              <a:t>:</a:t>
            </a:r>
            <a:endParaRPr lang="fr-FR" sz="3500" dirty="0">
              <a:latin typeface="Traditional Arabic" pitchFamily="18" charset="-78"/>
              <a:cs typeface="Traditional Arabic" pitchFamily="18" charset="-78"/>
            </a:endParaRPr>
          </a:p>
          <a:p>
            <a:pPr lvl="0" algn="just" rtl="1"/>
            <a:r>
              <a:rPr lang="ar-DZ" sz="3500" dirty="0">
                <a:latin typeface="Traditional Arabic" pitchFamily="18" charset="-78"/>
                <a:cs typeface="Traditional Arabic" pitchFamily="18" charset="-78"/>
              </a:rPr>
              <a:t>منتجات مباعة: 12.250.000دج.</a:t>
            </a:r>
            <a:endParaRPr lang="fr-FR" sz="3500" dirty="0">
              <a:latin typeface="Traditional Arabic" pitchFamily="18" charset="-78"/>
              <a:cs typeface="Traditional Arabic" pitchFamily="18" charset="-78"/>
            </a:endParaRPr>
          </a:p>
          <a:p>
            <a:pPr lvl="0" algn="just" rtl="1"/>
            <a:r>
              <a:rPr lang="ar-DZ" sz="3500" dirty="0">
                <a:latin typeface="Traditional Arabic" pitchFamily="18" charset="-78"/>
                <a:cs typeface="Traditional Arabic" pitchFamily="18" charset="-78"/>
              </a:rPr>
              <a:t>خدمات مقدمة: 1.100.000دج.</a:t>
            </a:r>
            <a:endParaRPr lang="fr-FR" sz="3500" dirty="0">
              <a:latin typeface="Traditional Arabic" pitchFamily="18" charset="-78"/>
              <a:cs typeface="Traditional Arabic" pitchFamily="18" charset="-78"/>
            </a:endParaRPr>
          </a:p>
          <a:p>
            <a:pPr lvl="0" algn="just" rtl="1"/>
            <a:r>
              <a:rPr lang="ar-DZ" sz="3500" dirty="0">
                <a:latin typeface="Traditional Arabic" pitchFamily="18" charset="-78"/>
                <a:cs typeface="Traditional Arabic" pitchFamily="18" charset="-78"/>
              </a:rPr>
              <a:t>مبيعات بضاعة (مواد أولية): 1.150.000دج.</a:t>
            </a:r>
            <a:endParaRPr lang="fr-FR" sz="3500" dirty="0">
              <a:latin typeface="Traditional Arabic" pitchFamily="18" charset="-78"/>
              <a:cs typeface="Traditional Arabic" pitchFamily="18" charset="-78"/>
            </a:endParaRPr>
          </a:p>
          <a:p>
            <a:pPr algn="just" rtl="1"/>
            <a:r>
              <a:rPr lang="ar-DZ" sz="3500" dirty="0">
                <a:latin typeface="Traditional Arabic" pitchFamily="18" charset="-78"/>
                <a:cs typeface="Traditional Arabic" pitchFamily="18" charset="-78"/>
              </a:rPr>
              <a:t>إذا علمت أن إيرادات المؤسسة في سنة </a:t>
            </a:r>
            <a:r>
              <a:rPr lang="fr-FR" sz="3500" b="1" dirty="0">
                <a:latin typeface="Traditional Arabic" pitchFamily="18" charset="-78"/>
                <a:cs typeface="Traditional Arabic" pitchFamily="18" charset="-78"/>
              </a:rPr>
              <a:t>N</a:t>
            </a:r>
            <a:r>
              <a:rPr lang="ar-DZ" sz="3500" dirty="0">
                <a:latin typeface="Traditional Arabic" pitchFamily="18" charset="-78"/>
                <a:cs typeface="Traditional Arabic" pitchFamily="18" charset="-78"/>
              </a:rPr>
              <a:t> كانت كالتالي:</a:t>
            </a:r>
            <a:endParaRPr lang="fr-FR" sz="3500" dirty="0">
              <a:latin typeface="Traditional Arabic" pitchFamily="18" charset="-78"/>
              <a:cs typeface="Traditional Arabic" pitchFamily="18" charset="-78"/>
            </a:endParaRPr>
          </a:p>
          <a:p>
            <a:pPr lvl="0" algn="just" rtl="1"/>
            <a:r>
              <a:rPr lang="ar-DZ" sz="3500" dirty="0">
                <a:latin typeface="Traditional Arabic" pitchFamily="18" charset="-78"/>
                <a:cs typeface="Traditional Arabic" pitchFamily="18" charset="-78"/>
              </a:rPr>
              <a:t>منتجات مباعة: 11.250.000دج.</a:t>
            </a:r>
            <a:endParaRPr lang="fr-FR" sz="3500" dirty="0">
              <a:latin typeface="Traditional Arabic" pitchFamily="18" charset="-78"/>
              <a:cs typeface="Traditional Arabic" pitchFamily="18" charset="-78"/>
            </a:endParaRPr>
          </a:p>
          <a:p>
            <a:pPr lvl="0" algn="just" rtl="1"/>
            <a:r>
              <a:rPr lang="ar-DZ" sz="3500" dirty="0">
                <a:latin typeface="Traditional Arabic" pitchFamily="18" charset="-78"/>
                <a:cs typeface="Traditional Arabic" pitchFamily="18" charset="-78"/>
              </a:rPr>
              <a:t>خدمات مقدمة: 1.250.000دج.</a:t>
            </a:r>
            <a:endParaRPr lang="fr-FR" sz="3500" dirty="0">
              <a:latin typeface="Traditional Arabic" pitchFamily="18" charset="-78"/>
              <a:cs typeface="Traditional Arabic" pitchFamily="18" charset="-78"/>
            </a:endParaRPr>
          </a:p>
          <a:p>
            <a:pPr lvl="0" algn="just" rtl="1"/>
            <a:r>
              <a:rPr lang="ar-DZ" sz="3500" dirty="0">
                <a:latin typeface="Traditional Arabic" pitchFamily="18" charset="-78"/>
                <a:cs typeface="Traditional Arabic" pitchFamily="18" charset="-78"/>
              </a:rPr>
              <a:t>مبيعات بضاعة (مواد أولية): 2.350.000دج.</a:t>
            </a:r>
            <a:endParaRPr lang="fr-FR" sz="3500" dirty="0">
              <a:latin typeface="Traditional Arabic" pitchFamily="18" charset="-78"/>
              <a:cs typeface="Traditional Arabic" pitchFamily="18" charset="-78"/>
            </a:endParaRPr>
          </a:p>
          <a:p>
            <a:pPr marL="0" indent="0" algn="just" rtl="1">
              <a:buNone/>
            </a:pPr>
            <a:r>
              <a:rPr lang="ar-DZ" sz="3500" b="1" dirty="0">
                <a:latin typeface="Traditional Arabic" pitchFamily="18" charset="-78"/>
                <a:cs typeface="Traditional Arabic" pitchFamily="18" charset="-78"/>
              </a:rPr>
              <a:t>المطلوب: </a:t>
            </a:r>
            <a:r>
              <a:rPr lang="ar-DZ" sz="3500" dirty="0">
                <a:latin typeface="Traditional Arabic" pitchFamily="18" charset="-78"/>
                <a:cs typeface="Traditional Arabic" pitchFamily="18" charset="-78"/>
              </a:rPr>
              <a:t>وضح كيف تتم معالجة هذه الحالة، وماهي آجال التصريح، (تطبق طريقة الدفع المجزأ للضريبة).</a:t>
            </a:r>
            <a:endParaRPr lang="fr-FR" sz="3500" dirty="0">
              <a:latin typeface="Traditional Arabic" pitchFamily="18" charset="-78"/>
              <a:cs typeface="Traditional Arabic" pitchFamily="18" charset="-78"/>
            </a:endParaRPr>
          </a:p>
          <a:p>
            <a:pPr marL="0" indent="0" algn="just" rtl="1">
              <a:buNone/>
            </a:pPr>
            <a:r>
              <a:rPr lang="ar-DZ" sz="3600" b="1" dirty="0">
                <a:latin typeface="Traditional Arabic" pitchFamily="18" charset="-78"/>
                <a:cs typeface="Traditional Arabic" pitchFamily="18" charset="-78"/>
              </a:rPr>
              <a:t> </a:t>
            </a:r>
            <a:endParaRPr lang="fr-FR" sz="36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424418"/>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rtl="1">
              <a:buNone/>
            </a:pPr>
            <a:r>
              <a:rPr lang="ar-DZ" sz="4000" b="1" dirty="0">
                <a:latin typeface="Traditional Arabic" pitchFamily="18" charset="-78"/>
                <a:cs typeface="Traditional Arabic"/>
              </a:rPr>
              <a:t>الحل النموذجي:</a:t>
            </a:r>
          </a:p>
          <a:p>
            <a:pPr algn="just" rtl="1">
              <a:buNone/>
            </a:pPr>
            <a:r>
              <a:rPr lang="ar-DZ" sz="4000" dirty="0">
                <a:latin typeface="Traditional Arabic" pitchFamily="18" charset="-78"/>
                <a:cs typeface="Traditional Arabic"/>
              </a:rPr>
              <a:t>   على المكلف بالضريبة </a:t>
            </a:r>
            <a:r>
              <a:rPr lang="ar-DZ" sz="4000" b="1" dirty="0">
                <a:latin typeface="Traditional Arabic" pitchFamily="18" charset="-78"/>
                <a:cs typeface="Traditional Arabic"/>
              </a:rPr>
              <a:t>(الشركة </a:t>
            </a:r>
            <a:r>
              <a:rPr lang="fr-FR" sz="4000" b="1" dirty="0">
                <a:latin typeface="Traditional Arabic" pitchFamily="18" charset="-78"/>
                <a:cs typeface="Traditional Arabic"/>
              </a:rPr>
              <a:t>X</a:t>
            </a:r>
            <a:r>
              <a:rPr lang="ar-DZ" sz="4000" b="1" dirty="0">
                <a:latin typeface="Traditional Arabic" pitchFamily="18" charset="-78"/>
                <a:cs typeface="Traditional Arabic"/>
              </a:rPr>
              <a:t>) </a:t>
            </a:r>
            <a:r>
              <a:rPr lang="ar-DZ" sz="4000" dirty="0">
                <a:latin typeface="Traditional Arabic" pitchFamily="18" charset="-78"/>
                <a:cs typeface="Traditional Arabic"/>
              </a:rPr>
              <a:t>القيام بالتصريح ما بين 01-30 جوان </a:t>
            </a:r>
            <a:r>
              <a:rPr lang="fr-FR" sz="4000" dirty="0">
                <a:latin typeface="Traditional Arabic" pitchFamily="18" charset="-78"/>
                <a:cs typeface="Traditional Arabic"/>
              </a:rPr>
              <a:t>N</a:t>
            </a:r>
            <a:r>
              <a:rPr lang="ar-DZ" sz="4000" dirty="0">
                <a:latin typeface="Traditional Arabic" pitchFamily="18" charset="-78"/>
                <a:cs typeface="Traditional Arabic"/>
              </a:rPr>
              <a:t> بمبلغ رقم الاعمال المتوقع تحقيقه وذلك اعتمادا على معلومات </a:t>
            </a:r>
            <a:r>
              <a:rPr lang="fr-FR" sz="4000" dirty="0">
                <a:latin typeface="Traditional Arabic" pitchFamily="18" charset="-78"/>
                <a:cs typeface="Traditional Arabic"/>
              </a:rPr>
              <a:t>N-1</a:t>
            </a:r>
            <a:r>
              <a:rPr lang="ar-DZ" sz="4000" dirty="0">
                <a:latin typeface="Traditional Arabic" pitchFamily="18" charset="-78"/>
                <a:cs typeface="Traditional Arabic"/>
              </a:rPr>
              <a:t> وعليه فرقم الأعمال التقديري 2017:</a:t>
            </a:r>
          </a:p>
          <a:p>
            <a:pPr algn="ctr" rtl="1">
              <a:buNone/>
            </a:pPr>
            <a:r>
              <a:rPr lang="ar-DZ" sz="4000" dirty="0">
                <a:latin typeface="Traditional Arabic" pitchFamily="18" charset="-78"/>
                <a:cs typeface="Traditional Arabic"/>
              </a:rPr>
              <a:t>12.250.000+ 1.100.000+ 1.150.000= </a:t>
            </a:r>
            <a:r>
              <a:rPr lang="ar-DZ" sz="4000" b="1" dirty="0">
                <a:latin typeface="Traditional Arabic" pitchFamily="18" charset="-78"/>
                <a:cs typeface="Traditional Arabic"/>
              </a:rPr>
              <a:t>14.500.0000</a:t>
            </a:r>
            <a:endParaRPr lang="ar-DZ" sz="4000" dirty="0">
              <a:latin typeface="Traditional Arabic" pitchFamily="18" charset="-78"/>
              <a:cs typeface="Traditional Arabic"/>
            </a:endParaRPr>
          </a:p>
          <a:p>
            <a:pPr algn="just" rtl="1">
              <a:buNone/>
            </a:pPr>
            <a:r>
              <a:rPr lang="ar-DZ" sz="4000" b="1" dirty="0">
                <a:latin typeface="Traditional Arabic" pitchFamily="18" charset="-78"/>
                <a:cs typeface="Traditional Arabic"/>
              </a:rPr>
              <a:t>حساب معدل الضريبة: </a:t>
            </a:r>
            <a:r>
              <a:rPr lang="ar-DZ" sz="4000" dirty="0">
                <a:latin typeface="Traditional Arabic" pitchFamily="18" charset="-78"/>
                <a:cs typeface="Traditional Arabic"/>
              </a:rPr>
              <a:t>بما ان المؤسسة انتاجية نطبق معدل 05</a:t>
            </a:r>
            <a:r>
              <a:rPr lang="fr-FR" sz="4000" dirty="0">
                <a:latin typeface="Traditional Arabic" pitchFamily="18" charset="-78"/>
                <a:cs typeface="Traditional Arabic"/>
              </a:rPr>
              <a:t>%</a:t>
            </a:r>
            <a:endParaRPr lang="ar-DZ" sz="4000" dirty="0">
              <a:latin typeface="Traditional Arabic" pitchFamily="18" charset="-78"/>
              <a:cs typeface="Traditional Arabic"/>
            </a:endParaRPr>
          </a:p>
          <a:p>
            <a:pPr algn="ctr" rtl="1">
              <a:buNone/>
            </a:pPr>
            <a:r>
              <a:rPr lang="ar-DZ" sz="4000" dirty="0">
                <a:latin typeface="Traditional Arabic" pitchFamily="18" charset="-78"/>
                <a:cs typeface="Traditional Arabic"/>
              </a:rPr>
              <a:t>14.500.000 * 0.05 = 725.000دج  </a:t>
            </a:r>
          </a:p>
          <a:p>
            <a:pPr algn="just" rtl="1">
              <a:buNone/>
            </a:pPr>
            <a:endParaRPr lang="fr-FR" sz="4000" dirty="0">
              <a:latin typeface="Traditional Arabic" pitchFamily="18" charset="-78"/>
              <a:cs typeface="Traditional Arabic"/>
            </a:endParaRPr>
          </a:p>
        </p:txBody>
      </p:sp>
      <p:sp>
        <p:nvSpPr>
          <p:cNvPr id="49161" name="Rectangle 9"/>
          <p:cNvSpPr>
            <a:spLocks noChangeArrowheads="1"/>
          </p:cNvSpPr>
          <p:nvPr/>
        </p:nvSpPr>
        <p:spPr bwMode="auto">
          <a:xfrm>
            <a:off x="-1666"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281462"/>
            <a:ext cx="9142334" cy="77251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lang="ar-DZ" sz="1600" b="1" dirty="0">
                <a:latin typeface="Traditional Arabic" pitchFamily="18" charset="-78"/>
                <a:ea typeface="Calibri" pitchFamily="34" charset="0"/>
                <a:cs typeface="Traditional Arabic" pitchFamily="18" charset="-78"/>
              </a:rPr>
              <a:t>.</a:t>
            </a: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42441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rtl="1">
              <a:buNone/>
            </a:pPr>
            <a:r>
              <a:rPr lang="ar-DZ" sz="3400" b="1" dirty="0">
                <a:latin typeface="Traditional Arabic" pitchFamily="18" charset="-78"/>
                <a:cs typeface="Traditional Arabic"/>
              </a:rPr>
              <a:t>الدفع المجزأ للضريبة:</a:t>
            </a:r>
          </a:p>
          <a:p>
            <a:pPr algn="just" rtl="1">
              <a:buNone/>
            </a:pPr>
            <a:endParaRPr lang="fr-FR" sz="3400" b="1" dirty="0">
              <a:latin typeface="Traditional Arabic" pitchFamily="18" charset="-78"/>
              <a:cs typeface="Traditional Arabic"/>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 name="Tableau 1"/>
          <p:cNvGraphicFramePr>
            <a:graphicFrameLocks noGrp="1"/>
          </p:cNvGraphicFramePr>
          <p:nvPr>
            <p:extLst>
              <p:ext uri="{D42A27DB-BD31-4B8C-83A1-F6EECF244321}">
                <p14:modId xmlns:p14="http://schemas.microsoft.com/office/powerpoint/2010/main" val="3351380730"/>
              </p:ext>
            </p:extLst>
          </p:nvPr>
        </p:nvGraphicFramePr>
        <p:xfrm>
          <a:off x="315952" y="764704"/>
          <a:ext cx="8672296" cy="5616625"/>
        </p:xfrm>
        <a:graphic>
          <a:graphicData uri="http://schemas.openxmlformats.org/drawingml/2006/table">
            <a:tbl>
              <a:tblPr firstRow="1" bandRow="1">
                <a:tableStyleId>{5C22544A-7EE6-4342-B048-85BDC9FD1C3A}</a:tableStyleId>
              </a:tblPr>
              <a:tblGrid>
                <a:gridCol w="2887896">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960142">
                  <a:extLst>
                    <a:ext uri="{9D8B030D-6E8A-4147-A177-3AD203B41FA5}">
                      <a16:colId xmlns:a16="http://schemas.microsoft.com/office/drawing/2014/main" val="20002"/>
                    </a:ext>
                  </a:extLst>
                </a:gridCol>
                <a:gridCol w="2168074">
                  <a:extLst>
                    <a:ext uri="{9D8B030D-6E8A-4147-A177-3AD203B41FA5}">
                      <a16:colId xmlns:a16="http://schemas.microsoft.com/office/drawing/2014/main" val="20003"/>
                    </a:ext>
                  </a:extLst>
                </a:gridCol>
              </a:tblGrid>
              <a:tr h="1066834">
                <a:tc rowSpan="2">
                  <a:txBody>
                    <a:bodyPr/>
                    <a:lstStyle/>
                    <a:p>
                      <a:pPr algn="ctr"/>
                      <a:endParaRPr lang="ar-DZ" sz="3600" dirty="0">
                        <a:latin typeface="Traditional Arabic" pitchFamily="18" charset="-78"/>
                        <a:cs typeface="Traditional Arabic" pitchFamily="18" charset="-78"/>
                      </a:endParaRPr>
                    </a:p>
                    <a:p>
                      <a:pPr algn="ctr"/>
                      <a:r>
                        <a:rPr lang="ar-DZ" sz="3600" dirty="0">
                          <a:latin typeface="Traditional Arabic" pitchFamily="18" charset="-78"/>
                          <a:cs typeface="Traditional Arabic" pitchFamily="18" charset="-78"/>
                        </a:rPr>
                        <a:t>الآجال</a:t>
                      </a:r>
                      <a:endParaRPr lang="fr-FR" sz="3600" dirty="0">
                        <a:latin typeface="Traditional Arabic" pitchFamily="18" charset="-78"/>
                        <a:cs typeface="Traditional Arabic" pitchFamily="18" charset="-78"/>
                      </a:endParaRPr>
                    </a:p>
                  </a:txBody>
                  <a:tcPr/>
                </a:tc>
                <a:tc gridSpan="2">
                  <a:txBody>
                    <a:bodyPr/>
                    <a:lstStyle/>
                    <a:p>
                      <a:pPr algn="ctr"/>
                      <a:r>
                        <a:rPr lang="ar-DZ" sz="3600" dirty="0">
                          <a:latin typeface="Traditional Arabic" pitchFamily="18" charset="-78"/>
                          <a:cs typeface="Traditional Arabic" pitchFamily="18" charset="-78"/>
                        </a:rPr>
                        <a:t>قيمة الجزء</a:t>
                      </a:r>
                      <a:endParaRPr lang="fr-FR" sz="3600" dirty="0">
                        <a:latin typeface="Traditional Arabic" pitchFamily="18" charset="-78"/>
                        <a:cs typeface="Traditional Arabic" pitchFamily="18" charset="-78"/>
                      </a:endParaRPr>
                    </a:p>
                  </a:txBody>
                  <a:tcPr/>
                </a:tc>
                <a:tc hMerge="1">
                  <a:txBody>
                    <a:bodyPr/>
                    <a:lstStyle/>
                    <a:p>
                      <a:pPr algn="ctr"/>
                      <a:endParaRPr lang="fr-FR" sz="3600" dirty="0">
                        <a:latin typeface="Traditional Arabic" pitchFamily="18" charset="-78"/>
                        <a:cs typeface="Traditional Arabic" pitchFamily="18" charset="-78"/>
                      </a:endParaRPr>
                    </a:p>
                  </a:txBody>
                  <a:tcPr/>
                </a:tc>
                <a:tc rowSpan="2">
                  <a:txBody>
                    <a:bodyPr/>
                    <a:lstStyle/>
                    <a:p>
                      <a:pPr algn="ctr"/>
                      <a:endParaRPr lang="ar-DZ" sz="3600" dirty="0">
                        <a:latin typeface="Traditional Arabic" pitchFamily="18" charset="-78"/>
                        <a:cs typeface="Traditional Arabic" pitchFamily="18" charset="-78"/>
                      </a:endParaRPr>
                    </a:p>
                    <a:p>
                      <a:pPr algn="ctr"/>
                      <a:r>
                        <a:rPr lang="ar-DZ" sz="3600" dirty="0">
                          <a:latin typeface="Traditional Arabic" pitchFamily="18" charset="-78"/>
                          <a:cs typeface="Traditional Arabic" pitchFamily="18" charset="-78"/>
                        </a:rPr>
                        <a:t>الجزء</a:t>
                      </a:r>
                      <a:endParaRPr lang="fr-FR" sz="3600" dirty="0">
                        <a:latin typeface="Traditional Arabic" pitchFamily="18" charset="-78"/>
                        <a:cs typeface="Traditional Arabic" pitchFamily="18" charset="-78"/>
                      </a:endParaRPr>
                    </a:p>
                  </a:txBody>
                  <a:tcPr/>
                </a:tc>
                <a:extLst>
                  <a:ext uri="{0D108BD9-81ED-4DB2-BD59-A6C34878D82A}">
                    <a16:rowId xmlns:a16="http://schemas.microsoft.com/office/drawing/2014/main" val="10000"/>
                  </a:ext>
                </a:extLst>
              </a:tr>
              <a:tr h="1000383">
                <a:tc vMerge="1">
                  <a:txBody>
                    <a:bodyPr/>
                    <a:lstStyle/>
                    <a:p>
                      <a:endParaRPr lang="fr-FR" dirty="0"/>
                    </a:p>
                  </a:txBody>
                  <a:tcPr/>
                </a:tc>
                <a:tc>
                  <a:txBody>
                    <a:bodyPr/>
                    <a:lstStyle/>
                    <a:p>
                      <a:pPr algn="ctr"/>
                      <a:r>
                        <a:rPr lang="ar-DZ" sz="3600" dirty="0">
                          <a:latin typeface="Traditional Arabic" pitchFamily="18" charset="-78"/>
                          <a:cs typeface="Traditional Arabic" pitchFamily="18" charset="-78"/>
                        </a:rPr>
                        <a:t>المبلغ</a:t>
                      </a:r>
                      <a:endParaRPr lang="fr-FR" sz="3600" dirty="0">
                        <a:latin typeface="Traditional Arabic" pitchFamily="18" charset="-78"/>
                        <a:cs typeface="Traditional Arabic" pitchFamily="18" charset="-78"/>
                      </a:endParaRPr>
                    </a:p>
                  </a:txBody>
                  <a:tcPr/>
                </a:tc>
                <a:tc>
                  <a:txBody>
                    <a:bodyPr/>
                    <a:lstStyle/>
                    <a:p>
                      <a:pPr algn="ctr"/>
                      <a:r>
                        <a:rPr lang="ar-DZ" sz="3600" dirty="0">
                          <a:latin typeface="Traditional Arabic" pitchFamily="18" charset="-78"/>
                          <a:cs typeface="Traditional Arabic" pitchFamily="18" charset="-78"/>
                        </a:rPr>
                        <a:t>النسبة</a:t>
                      </a:r>
                      <a:endParaRPr lang="fr-FR" sz="3600" dirty="0">
                        <a:latin typeface="Traditional Arabic" pitchFamily="18" charset="-78"/>
                        <a:cs typeface="Traditional Arabic" pitchFamily="18" charset="-78"/>
                      </a:endParaRPr>
                    </a:p>
                  </a:txBody>
                  <a:tcPr/>
                </a:tc>
                <a:tc vMerge="1">
                  <a:txBody>
                    <a:bodyPr/>
                    <a:lstStyle/>
                    <a:p>
                      <a:endParaRPr lang="fr-FR" dirty="0"/>
                    </a:p>
                  </a:txBody>
                  <a:tcPr/>
                </a:tc>
                <a:extLst>
                  <a:ext uri="{0D108BD9-81ED-4DB2-BD59-A6C34878D82A}">
                    <a16:rowId xmlns:a16="http://schemas.microsoft.com/office/drawing/2014/main" val="10001"/>
                  </a:ext>
                </a:extLst>
              </a:tr>
              <a:tr h="2011379">
                <a:tc>
                  <a:txBody>
                    <a:bodyPr/>
                    <a:lstStyle/>
                    <a:p>
                      <a:pPr algn="ctr"/>
                      <a:r>
                        <a:rPr lang="ar-DZ" sz="3600" dirty="0">
                          <a:latin typeface="Traditional Arabic" pitchFamily="18" charset="-78"/>
                          <a:cs typeface="Traditional Arabic" pitchFamily="18" charset="-78"/>
                        </a:rPr>
                        <a:t>1-30جوان</a:t>
                      </a:r>
                      <a:r>
                        <a:rPr lang="fr-FR" sz="3600" dirty="0">
                          <a:latin typeface="Traditional Arabic" pitchFamily="18" charset="-78"/>
                          <a:cs typeface="Traditional Arabic" pitchFamily="18" charset="-78"/>
                        </a:rPr>
                        <a:t>  </a:t>
                      </a:r>
                      <a:r>
                        <a:rPr lang="fr-FR" sz="3600" baseline="0" dirty="0">
                          <a:latin typeface="Traditional Arabic" pitchFamily="18" charset="-78"/>
                          <a:cs typeface="Traditional Arabic" pitchFamily="18" charset="-78"/>
                        </a:rPr>
                        <a:t> </a:t>
                      </a:r>
                      <a:endParaRPr lang="ar-DZ" sz="3600" dirty="0">
                        <a:latin typeface="Traditional Arabic" pitchFamily="18" charset="-78"/>
                        <a:cs typeface="Traditional Arabic" pitchFamily="18" charset="-78"/>
                      </a:endParaRPr>
                    </a:p>
                    <a:p>
                      <a:pPr algn="ctr"/>
                      <a:r>
                        <a:rPr lang="ar-DZ" sz="3600" dirty="0">
                          <a:latin typeface="Traditional Arabic" pitchFamily="18" charset="-78"/>
                          <a:cs typeface="Traditional Arabic" pitchFamily="18" charset="-78"/>
                        </a:rPr>
                        <a:t>1-15سبتمبر</a:t>
                      </a:r>
                    </a:p>
                    <a:p>
                      <a:pPr algn="ctr"/>
                      <a:r>
                        <a:rPr lang="ar-DZ" sz="3600" dirty="0">
                          <a:latin typeface="Traditional Arabic" pitchFamily="18" charset="-78"/>
                          <a:cs typeface="Traditional Arabic" pitchFamily="18" charset="-78"/>
                        </a:rPr>
                        <a:t>1-15ديسمبر</a:t>
                      </a:r>
                      <a:endParaRPr lang="fr-FR" sz="3600" dirty="0">
                        <a:latin typeface="Traditional Arabic" pitchFamily="18" charset="-78"/>
                        <a:cs typeface="Traditional Arabic" pitchFamily="18" charset="-78"/>
                      </a:endParaRPr>
                    </a:p>
                  </a:txBody>
                  <a:tcPr/>
                </a:tc>
                <a:tc>
                  <a:txBody>
                    <a:bodyPr/>
                    <a:lstStyle/>
                    <a:p>
                      <a:pPr algn="ctr"/>
                      <a:r>
                        <a:rPr lang="ar-DZ" sz="3600" dirty="0">
                          <a:latin typeface="Traditional Arabic" pitchFamily="18" charset="-78"/>
                          <a:cs typeface="Traditional Arabic" pitchFamily="18" charset="-78"/>
                        </a:rPr>
                        <a:t>362.500</a:t>
                      </a:r>
                    </a:p>
                    <a:p>
                      <a:pPr algn="ctr"/>
                      <a:r>
                        <a:rPr lang="ar-DZ" sz="3600" dirty="0">
                          <a:latin typeface="Traditional Arabic" pitchFamily="18" charset="-78"/>
                          <a:cs typeface="Traditional Arabic" pitchFamily="18" charset="-78"/>
                        </a:rPr>
                        <a:t>181.250</a:t>
                      </a:r>
                    </a:p>
                    <a:p>
                      <a:pPr algn="ctr"/>
                      <a:r>
                        <a:rPr lang="ar-DZ" sz="3600" dirty="0">
                          <a:latin typeface="Traditional Arabic" pitchFamily="18" charset="-78"/>
                          <a:cs typeface="Traditional Arabic" pitchFamily="18" charset="-78"/>
                        </a:rPr>
                        <a:t>181.250</a:t>
                      </a:r>
                      <a:endParaRPr lang="fr-FR" sz="3600" dirty="0">
                        <a:latin typeface="Traditional Arabic" pitchFamily="18" charset="-78"/>
                        <a:cs typeface="Traditional Arabic" pitchFamily="18" charset="-78"/>
                      </a:endParaRPr>
                    </a:p>
                  </a:txBody>
                  <a:tcPr/>
                </a:tc>
                <a:tc>
                  <a:txBody>
                    <a:bodyPr/>
                    <a:lstStyle/>
                    <a:p>
                      <a:pPr algn="ctr"/>
                      <a:r>
                        <a:rPr lang="ar-DZ" sz="3600" dirty="0">
                          <a:latin typeface="Traditional Arabic" pitchFamily="18" charset="-78"/>
                          <a:cs typeface="Traditional Arabic" pitchFamily="18" charset="-78"/>
                        </a:rPr>
                        <a:t>50</a:t>
                      </a:r>
                      <a:r>
                        <a:rPr lang="fr-FR" sz="3600" dirty="0">
                          <a:latin typeface="Traditional Arabic" pitchFamily="18" charset="-78"/>
                          <a:cs typeface="Traditional Arabic" pitchFamily="18" charset="-78"/>
                        </a:rPr>
                        <a:t>%</a:t>
                      </a:r>
                    </a:p>
                    <a:p>
                      <a:pPr algn="ctr"/>
                      <a:r>
                        <a:rPr lang="fr-FR" sz="3600" dirty="0">
                          <a:latin typeface="Traditional Arabic" pitchFamily="18" charset="-78"/>
                          <a:cs typeface="Traditional Arabic" pitchFamily="18" charset="-78"/>
                        </a:rPr>
                        <a:t>25%</a:t>
                      </a:r>
                    </a:p>
                    <a:p>
                      <a:pPr algn="ctr"/>
                      <a:r>
                        <a:rPr lang="fr-FR" sz="3600" dirty="0">
                          <a:latin typeface="Traditional Arabic" pitchFamily="18" charset="-78"/>
                          <a:cs typeface="Traditional Arabic" pitchFamily="18" charset="-78"/>
                        </a:rPr>
                        <a:t>25%</a:t>
                      </a:r>
                    </a:p>
                  </a:txBody>
                  <a:tcPr/>
                </a:tc>
                <a:tc>
                  <a:txBody>
                    <a:bodyPr/>
                    <a:lstStyle/>
                    <a:p>
                      <a:pPr algn="ctr"/>
                      <a:r>
                        <a:rPr lang="ar-DZ" sz="3600" dirty="0">
                          <a:latin typeface="Traditional Arabic" pitchFamily="18" charset="-78"/>
                          <a:cs typeface="Traditional Arabic" pitchFamily="18" charset="-78"/>
                        </a:rPr>
                        <a:t>الأول</a:t>
                      </a:r>
                    </a:p>
                    <a:p>
                      <a:pPr algn="ctr"/>
                      <a:r>
                        <a:rPr lang="ar-DZ" sz="3600" dirty="0">
                          <a:latin typeface="Traditional Arabic" pitchFamily="18" charset="-78"/>
                          <a:cs typeface="Traditional Arabic" pitchFamily="18" charset="-78"/>
                        </a:rPr>
                        <a:t>الثاني</a:t>
                      </a:r>
                    </a:p>
                    <a:p>
                      <a:pPr algn="ctr"/>
                      <a:r>
                        <a:rPr lang="ar-DZ" sz="3600" dirty="0">
                          <a:latin typeface="Traditional Arabic" pitchFamily="18" charset="-78"/>
                          <a:cs typeface="Traditional Arabic" pitchFamily="18" charset="-78"/>
                        </a:rPr>
                        <a:t>الثالث</a:t>
                      </a:r>
                      <a:endParaRPr lang="fr-FR" sz="3600" dirty="0">
                        <a:latin typeface="Traditional Arabic" pitchFamily="18" charset="-78"/>
                        <a:cs typeface="Traditional Arabic" pitchFamily="18" charset="-78"/>
                      </a:endParaRPr>
                    </a:p>
                  </a:txBody>
                  <a:tcPr/>
                </a:tc>
                <a:extLst>
                  <a:ext uri="{0D108BD9-81ED-4DB2-BD59-A6C34878D82A}">
                    <a16:rowId xmlns:a16="http://schemas.microsoft.com/office/drawing/2014/main" val="10002"/>
                  </a:ext>
                </a:extLst>
              </a:tr>
              <a:tr h="1538029">
                <a:tc>
                  <a:txBody>
                    <a:bodyPr/>
                    <a:lstStyle/>
                    <a:p>
                      <a:pPr algn="ctr"/>
                      <a:endParaRPr lang="ar-DZ" sz="3600" dirty="0">
                        <a:latin typeface="Traditional Arabic" pitchFamily="18" charset="-78"/>
                        <a:cs typeface="Traditional Arabic" pitchFamily="18" charset="-78"/>
                      </a:endParaRPr>
                    </a:p>
                    <a:p>
                      <a:pPr algn="ctr"/>
                      <a:r>
                        <a:rPr lang="fr-FR" sz="3600" baseline="0" dirty="0">
                          <a:latin typeface="Traditional Arabic" pitchFamily="18" charset="-78"/>
                          <a:cs typeface="Traditional Arabic" pitchFamily="18" charset="-78"/>
                        </a:rPr>
                        <a:t>  </a:t>
                      </a:r>
                      <a:r>
                        <a:rPr lang="fr-FR" sz="3600" b="1" baseline="0" dirty="0">
                          <a:latin typeface="Traditional Arabic" pitchFamily="18" charset="-78"/>
                          <a:cs typeface="Traditional Arabic" pitchFamily="18" charset="-78"/>
                        </a:rPr>
                        <a:t>N</a:t>
                      </a:r>
                      <a:r>
                        <a:rPr lang="ar-DZ" sz="3600" b="1" dirty="0">
                          <a:latin typeface="Traditional Arabic" pitchFamily="18" charset="-78"/>
                          <a:cs typeface="Traditional Arabic" pitchFamily="18" charset="-78"/>
                        </a:rPr>
                        <a:t>السنة</a:t>
                      </a:r>
                      <a:endParaRPr lang="fr-FR" sz="3600" b="1" dirty="0">
                        <a:latin typeface="Traditional Arabic" pitchFamily="18" charset="-78"/>
                        <a:cs typeface="Traditional Arabic" pitchFamily="18" charset="-78"/>
                      </a:endParaRPr>
                    </a:p>
                  </a:txBody>
                  <a:tcPr/>
                </a:tc>
                <a:tc>
                  <a:txBody>
                    <a:bodyPr/>
                    <a:lstStyle/>
                    <a:p>
                      <a:pPr algn="ctr"/>
                      <a:endParaRPr lang="fr-FR" sz="3600" dirty="0">
                        <a:latin typeface="Traditional Arabic" pitchFamily="18" charset="-78"/>
                        <a:cs typeface="Traditional Arabic" pitchFamily="18" charset="-78"/>
                      </a:endParaRPr>
                    </a:p>
                    <a:p>
                      <a:pPr algn="ctr"/>
                      <a:r>
                        <a:rPr lang="fr-FR" sz="3600" dirty="0">
                          <a:latin typeface="Traditional Arabic" pitchFamily="18" charset="-78"/>
                          <a:cs typeface="Traditional Arabic" pitchFamily="18" charset="-78"/>
                        </a:rPr>
                        <a:t>725</a:t>
                      </a:r>
                      <a:r>
                        <a:rPr lang="ar-DZ" sz="3600" dirty="0">
                          <a:latin typeface="Traditional Arabic" pitchFamily="18" charset="-78"/>
                          <a:cs typeface="Traditional Arabic" pitchFamily="18" charset="-78"/>
                        </a:rPr>
                        <a:t>.000</a:t>
                      </a:r>
                      <a:endParaRPr lang="fr-FR" sz="3600" dirty="0">
                        <a:latin typeface="Traditional Arabic" pitchFamily="18" charset="-78"/>
                        <a:cs typeface="Traditional Arabic" pitchFamily="18" charset="-78"/>
                      </a:endParaRPr>
                    </a:p>
                  </a:txBody>
                  <a:tcPr/>
                </a:tc>
                <a:tc>
                  <a:txBody>
                    <a:bodyPr/>
                    <a:lstStyle/>
                    <a:p>
                      <a:pPr algn="ctr"/>
                      <a:endParaRPr lang="ar-DZ" sz="3600" dirty="0">
                        <a:latin typeface="Traditional Arabic" pitchFamily="18" charset="-78"/>
                        <a:cs typeface="Traditional Arabic" pitchFamily="18" charset="-78"/>
                      </a:endParaRPr>
                    </a:p>
                    <a:p>
                      <a:pPr algn="ctr"/>
                      <a:r>
                        <a:rPr lang="ar-DZ" sz="3600" dirty="0">
                          <a:latin typeface="Traditional Arabic" pitchFamily="18" charset="-78"/>
                          <a:cs typeface="Traditional Arabic" pitchFamily="18" charset="-78"/>
                        </a:rPr>
                        <a:t>100</a:t>
                      </a:r>
                      <a:r>
                        <a:rPr lang="fr-FR" sz="3600" dirty="0">
                          <a:latin typeface="Traditional Arabic" pitchFamily="18" charset="-78"/>
                          <a:cs typeface="Traditional Arabic" pitchFamily="18" charset="-78"/>
                        </a:rPr>
                        <a:t>%</a:t>
                      </a:r>
                    </a:p>
                  </a:txBody>
                  <a:tcPr/>
                </a:tc>
                <a:tc>
                  <a:txBody>
                    <a:bodyPr/>
                    <a:lstStyle/>
                    <a:p>
                      <a:pPr algn="ctr"/>
                      <a:endParaRPr lang="ar-DZ" sz="3600" dirty="0">
                        <a:latin typeface="Traditional Arabic" pitchFamily="18" charset="-78"/>
                        <a:cs typeface="Traditional Arabic" pitchFamily="18" charset="-78"/>
                      </a:endParaRPr>
                    </a:p>
                    <a:p>
                      <a:pPr algn="ctr"/>
                      <a:r>
                        <a:rPr lang="ar-DZ" sz="3600" b="1" dirty="0">
                          <a:latin typeface="Traditional Arabic" pitchFamily="18" charset="-78"/>
                          <a:cs typeface="Traditional Arabic" pitchFamily="18" charset="-78"/>
                        </a:rPr>
                        <a:t>المجموع</a:t>
                      </a:r>
                      <a:endParaRPr lang="fr-FR" sz="3600" b="1" dirty="0">
                        <a:latin typeface="Traditional Arabic" pitchFamily="18" charset="-78"/>
                        <a:cs typeface="Traditional Arabic" pitchFamily="18" charset="-78"/>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90424418"/>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rtl="1">
              <a:buNone/>
            </a:pPr>
            <a:r>
              <a:rPr lang="ar-DZ" sz="4000" b="1" dirty="0">
                <a:latin typeface="Traditional Arabic" pitchFamily="18" charset="-78"/>
                <a:cs typeface="Traditional Arabic"/>
              </a:rPr>
              <a:t>حساب الضريبة التكميلية:</a:t>
            </a:r>
          </a:p>
          <a:p>
            <a:pPr algn="just" rtl="1">
              <a:buNone/>
            </a:pPr>
            <a:r>
              <a:rPr lang="ar-DZ" sz="4000" dirty="0">
                <a:latin typeface="Traditional Arabic" pitchFamily="18" charset="-78"/>
                <a:cs typeface="Traditional Arabic"/>
              </a:rPr>
              <a:t>لدينا رقم الأعمال الحقيقي </a:t>
            </a:r>
            <a:r>
              <a:rPr lang="fr-FR" sz="4000" dirty="0">
                <a:latin typeface="Traditional Arabic" pitchFamily="18" charset="-78"/>
                <a:cs typeface="Traditional Arabic"/>
              </a:rPr>
              <a:t>N</a:t>
            </a:r>
            <a:r>
              <a:rPr lang="ar-DZ" sz="4000" dirty="0">
                <a:latin typeface="Traditional Arabic" pitchFamily="18" charset="-78"/>
                <a:cs typeface="Traditional Arabic"/>
              </a:rPr>
              <a:t>:</a:t>
            </a:r>
          </a:p>
          <a:p>
            <a:pPr algn="ctr" rtl="1">
              <a:buNone/>
            </a:pPr>
            <a:r>
              <a:rPr lang="ar-DZ" sz="4000" dirty="0">
                <a:latin typeface="Traditional Arabic" pitchFamily="18" charset="-78"/>
                <a:cs typeface="Traditional Arabic"/>
              </a:rPr>
              <a:t>11.250.000+1.250.000+2.350.000= </a:t>
            </a:r>
            <a:r>
              <a:rPr lang="ar-DZ" sz="4000" b="1" dirty="0">
                <a:latin typeface="Traditional Arabic" pitchFamily="18" charset="-78"/>
                <a:cs typeface="Traditional Arabic"/>
              </a:rPr>
              <a:t>14.850.000دج</a:t>
            </a:r>
          </a:p>
          <a:p>
            <a:pPr algn="ctr" rtl="1">
              <a:buNone/>
            </a:pPr>
            <a:r>
              <a:rPr lang="ar-DZ" sz="4000" b="1" dirty="0">
                <a:latin typeface="Traditional Arabic" pitchFamily="18" charset="-78"/>
                <a:cs typeface="Traditional Arabic"/>
              </a:rPr>
              <a:t>الضريبة التكميلية = (</a:t>
            </a:r>
            <a:r>
              <a:rPr lang="ar-DZ" sz="4000" dirty="0">
                <a:latin typeface="Traditional Arabic" pitchFamily="18" charset="-78"/>
                <a:cs typeface="Traditional Arabic"/>
              </a:rPr>
              <a:t>14.850.000-14.500.000</a:t>
            </a:r>
            <a:r>
              <a:rPr lang="fr-FR" sz="4000" dirty="0">
                <a:latin typeface="Traditional Arabic" pitchFamily="18" charset="-78"/>
                <a:cs typeface="Traditional Arabic"/>
              </a:rPr>
              <a:t> </a:t>
            </a:r>
            <a:r>
              <a:rPr lang="ar-DZ" sz="4000" dirty="0">
                <a:latin typeface="Traditional Arabic" pitchFamily="18" charset="-78"/>
                <a:cs typeface="Traditional Arabic"/>
              </a:rPr>
              <a:t>     </a:t>
            </a:r>
            <a:r>
              <a:rPr lang="fr-FR" sz="4000" dirty="0">
                <a:latin typeface="Traditional Arabic" pitchFamily="18" charset="-78"/>
                <a:cs typeface="Traditional Arabic"/>
              </a:rPr>
              <a:t>(</a:t>
            </a:r>
            <a:r>
              <a:rPr lang="ar-DZ" sz="4000" dirty="0">
                <a:latin typeface="Traditional Arabic" pitchFamily="18" charset="-78"/>
                <a:cs typeface="Traditional Arabic"/>
              </a:rPr>
              <a:t>0,05= </a:t>
            </a:r>
            <a:r>
              <a:rPr lang="ar-DZ" sz="4000" b="1" dirty="0">
                <a:latin typeface="Traditional Arabic" pitchFamily="18" charset="-78"/>
                <a:cs typeface="Traditional Arabic"/>
              </a:rPr>
              <a:t>17.500دج</a:t>
            </a:r>
          </a:p>
          <a:p>
            <a:pPr algn="just" rtl="1">
              <a:buNone/>
            </a:pPr>
            <a:r>
              <a:rPr lang="ar-DZ" sz="4000" dirty="0">
                <a:latin typeface="Traditional Arabic" pitchFamily="18" charset="-78"/>
                <a:cs typeface="Traditional Arabic"/>
              </a:rPr>
              <a:t>تقوم المؤسسة بالتصريح التكميلي ودفع مبلغ الضريبة والمقدرة بـ 17.5000دج لمصلحة الضرائب ما بين 20 </a:t>
            </a:r>
            <a:r>
              <a:rPr lang="ar-DZ" sz="4000" dirty="0" err="1">
                <a:latin typeface="Traditional Arabic" pitchFamily="18" charset="-78"/>
                <a:cs typeface="Traditional Arabic"/>
              </a:rPr>
              <a:t>جانفي</a:t>
            </a:r>
            <a:r>
              <a:rPr lang="ar-DZ" sz="4000" dirty="0">
                <a:latin typeface="Traditional Arabic" pitchFamily="18" charset="-78"/>
                <a:cs typeface="Traditional Arabic"/>
              </a:rPr>
              <a:t>- 15فيفري </a:t>
            </a:r>
            <a:r>
              <a:rPr lang="fr-FR" sz="4000" dirty="0">
                <a:latin typeface="Traditional Arabic" pitchFamily="18" charset="-78"/>
                <a:cs typeface="Traditional Arabic"/>
              </a:rPr>
              <a:t>N+1</a:t>
            </a: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340254" y="457200"/>
            <a:ext cx="1312412"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42441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rtl="1">
              <a:buNone/>
            </a:pPr>
            <a:r>
              <a:rPr lang="ar-DZ" sz="3600" b="1" dirty="0">
                <a:latin typeface="Traditional Arabic" pitchFamily="18" charset="-78"/>
                <a:cs typeface="Traditional Arabic" pitchFamily="18" charset="-78"/>
              </a:rPr>
              <a:t>تعريف الضريبة الجزافية الوحيدة: </a:t>
            </a:r>
            <a:r>
              <a:rPr lang="ar-DZ" sz="3600" dirty="0">
                <a:latin typeface="Traditional Arabic" pitchFamily="18" charset="-78"/>
                <a:cs typeface="Traditional Arabic" pitchFamily="18" charset="-78"/>
              </a:rPr>
              <a:t>أسست الضريبة الجزافية الوحيدة لتحل محل الضريبة على الدخل الاجمالي والرسم على القيمة المضافة والرسم على النشاط المهني إضافة إلى الضريبة على أرباح الشركات وتطبق على الشخصيتين القانونيتين الطبيعية والمعنوية.</a:t>
            </a:r>
            <a:endParaRPr lang="fr-FR" sz="3600" dirty="0">
              <a:latin typeface="Traditional Arabic" pitchFamily="18" charset="-78"/>
              <a:cs typeface="Traditional Arabic" pitchFamily="18" charset="-78"/>
            </a:endParaRPr>
          </a:p>
          <a:p>
            <a:pPr marL="0" indent="0" algn="just" rtl="1">
              <a:buNone/>
            </a:pPr>
            <a:r>
              <a:rPr lang="ar-DZ" sz="3600" b="1" dirty="0">
                <a:latin typeface="Traditional Arabic" pitchFamily="18" charset="-78"/>
                <a:cs typeface="Traditional Arabic" pitchFamily="18" charset="-78"/>
              </a:rPr>
              <a:t>الأشخاص الخاضعون للضريبة الجزافية الوحيدة:</a:t>
            </a:r>
            <a:endParaRPr lang="fr-FR" sz="3600" dirty="0">
              <a:latin typeface="Traditional Arabic" pitchFamily="18" charset="-78"/>
              <a:cs typeface="Traditional Arabic" pitchFamily="18" charset="-78"/>
            </a:endParaRPr>
          </a:p>
          <a:p>
            <a:pPr marL="0" indent="0" algn="just" rtl="1">
              <a:buNone/>
            </a:pPr>
            <a:r>
              <a:rPr lang="ar-SA" sz="3600" dirty="0">
                <a:latin typeface="Traditional Arabic" pitchFamily="18" charset="-78"/>
                <a:cs typeface="Traditional Arabic" pitchFamily="18" charset="-78"/>
              </a:rPr>
              <a:t>يخضع لنظام الضريبة الجزافية الوحيدة الشركات المدنية ذات الطابع المهني وكذا الأشخاص الطبيعيون الذين يمارسون نشاطا صناعيا، تجاريا أو غير تجاريا، حرفيا، وكذا التعاونيات الحرفية والصناعات التقليدية التي لا يتجاوز رقم أعمالها السنوي أو ايراداتها المهنية السنوية خمسة عشرة مليون دينار (15.000.000دج)، ما عدا تلك التي اختارت نظام فرض الضريبة حسب الربح الحقيقي</a:t>
            </a:r>
            <a:r>
              <a:rPr lang="ar-SA" sz="3600" dirty="0"/>
              <a:t>.</a:t>
            </a:r>
            <a:r>
              <a:rPr lang="ar-SA" sz="3600" b="1" dirty="0"/>
              <a:t> </a:t>
            </a:r>
            <a:endParaRPr lang="fr-FR" sz="3600" dirty="0"/>
          </a:p>
          <a:p>
            <a:pPr algn="just" rtl="1">
              <a:buNone/>
            </a:pPr>
            <a:endParaRPr lang="fr-FR" sz="3400" dirty="0">
              <a:latin typeface="Traditional Arabic" pitchFamily="18" charset="-78"/>
              <a:cs typeface="Traditional Arabic"/>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buNone/>
            </a:pPr>
            <a:endParaRPr lang="ar-DZ" sz="4400" b="1" dirty="0">
              <a:latin typeface="Traditional Arabic" pitchFamily="18" charset="-78"/>
              <a:cs typeface="Traditional Arabic" pitchFamily="18" charset="-78"/>
            </a:endParaRPr>
          </a:p>
          <a:p>
            <a:pPr marL="0" indent="0" algn="just" rtl="1">
              <a:buNone/>
            </a:pPr>
            <a:r>
              <a:rPr lang="ar-SA" sz="4400" b="1" dirty="0">
                <a:latin typeface="Traditional Arabic" pitchFamily="18" charset="-78"/>
                <a:cs typeface="Traditional Arabic" pitchFamily="18" charset="-78"/>
              </a:rPr>
              <a:t>معدلات الضريبة  الجزافية الوحيدة:</a:t>
            </a:r>
            <a:r>
              <a:rPr lang="ar-SA" sz="4400" dirty="0">
                <a:latin typeface="Traditional Arabic" pitchFamily="18" charset="-78"/>
                <a:cs typeface="Traditional Arabic" pitchFamily="18" charset="-78"/>
              </a:rPr>
              <a:t> يحدد معدل الضريبة الجزافية الوحيدة كما يلي:</a:t>
            </a:r>
            <a:endParaRPr lang="fr-FR" sz="4400" dirty="0">
              <a:latin typeface="Traditional Arabic" pitchFamily="18" charset="-78"/>
              <a:cs typeface="Traditional Arabic" pitchFamily="18" charset="-78"/>
            </a:endParaRPr>
          </a:p>
          <a:p>
            <a:pPr lvl="0" algn="just" rtl="1"/>
            <a:r>
              <a:rPr lang="ar-SA" sz="4400" dirty="0">
                <a:latin typeface="Traditional Arabic" pitchFamily="18" charset="-78"/>
                <a:cs typeface="Traditional Arabic" pitchFamily="18" charset="-78"/>
              </a:rPr>
              <a:t>5%  بالنسبة لأنشطة الإنتاج و بيع السلع.</a:t>
            </a:r>
            <a:endParaRPr lang="fr-FR" sz="4400" dirty="0">
              <a:latin typeface="Traditional Arabic" pitchFamily="18" charset="-78"/>
              <a:cs typeface="Traditional Arabic" pitchFamily="18" charset="-78"/>
            </a:endParaRPr>
          </a:p>
          <a:p>
            <a:pPr lvl="0" algn="just" rtl="1"/>
            <a:r>
              <a:rPr lang="ar-SA" sz="4400" dirty="0">
                <a:latin typeface="Traditional Arabic" pitchFamily="18" charset="-78"/>
                <a:cs typeface="Traditional Arabic" pitchFamily="18" charset="-78"/>
              </a:rPr>
              <a:t>12% بالنسبة للأنشطة الأخرى.</a:t>
            </a:r>
            <a:endParaRPr lang="fr-FR" sz="4400" dirty="0">
              <a:latin typeface="Traditional Arabic" pitchFamily="18" charset="-78"/>
              <a:cs typeface="Traditional Arabic" pitchFamily="18" charset="-78"/>
            </a:endParaRPr>
          </a:p>
          <a:p>
            <a:pPr marL="0" indent="0" algn="just" rtl="1">
              <a:buNone/>
            </a:pPr>
            <a:r>
              <a:rPr lang="ar-SA" sz="4400" dirty="0">
                <a:latin typeface="Traditional Arabic" pitchFamily="18" charset="-78"/>
                <a:cs typeface="Traditional Arabic" pitchFamily="18" charset="-78"/>
              </a:rPr>
              <a:t>فيما يتعلق بمعدل الضريبة الجزافية الوحيدة المطبق على النشاط المختلط، فإن هذا الأخير يحدد تناسبيا مع رقم الأعمال الموافق لكل نشاط.</a:t>
            </a:r>
            <a:endParaRPr lang="fr-FR" sz="44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42441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buNone/>
            </a:pPr>
            <a:endParaRPr lang="ar-DZ" sz="4000" b="1" dirty="0">
              <a:latin typeface="Traditional Arabic" pitchFamily="18" charset="-78"/>
              <a:cs typeface="Traditional Arabic" pitchFamily="18" charset="-78"/>
            </a:endParaRPr>
          </a:p>
          <a:p>
            <a:pPr marL="0" indent="0" algn="just" rtl="1">
              <a:buNone/>
            </a:pPr>
            <a:r>
              <a:rPr lang="ar-SA" sz="4000" b="1" dirty="0">
                <a:latin typeface="Traditional Arabic" pitchFamily="18" charset="-78"/>
                <a:cs typeface="Traditional Arabic" pitchFamily="18" charset="-78"/>
              </a:rPr>
              <a:t>التخفيضات :</a:t>
            </a:r>
            <a:endParaRPr lang="fr-FR" sz="4000" dirty="0">
              <a:latin typeface="Traditional Arabic" pitchFamily="18" charset="-78"/>
              <a:cs typeface="Traditional Arabic" pitchFamily="18" charset="-78"/>
            </a:endParaRPr>
          </a:p>
          <a:p>
            <a:pPr marL="0" lvl="0" indent="0" algn="just" rtl="1">
              <a:buNone/>
            </a:pPr>
            <a:r>
              <a:rPr lang="ar-SA" sz="4000" dirty="0">
                <a:latin typeface="Traditional Arabic" pitchFamily="18" charset="-78"/>
                <a:cs typeface="Traditional Arabic" pitchFamily="18" charset="-78"/>
              </a:rPr>
              <a:t>تخفيض لفائدة النشاطات التجارية الصغيرة المنشأة حديثا في المواقع المهيأة من طرف الجماعات المحلية، وهذا لمدة ثلاث (03) سنوات الأولى للخضوع للضريبة وهذا عقب فترة الاعفاء بعنوان السنتين الأوليتين من النشاط التي منحت لهم. يُمنح هذا التخفيض كما يلي :</a:t>
            </a:r>
            <a:endParaRPr lang="fr-FR" sz="4000" dirty="0">
              <a:latin typeface="Traditional Arabic" pitchFamily="18" charset="-78"/>
              <a:cs typeface="Traditional Arabic" pitchFamily="18" charset="-78"/>
            </a:endParaRPr>
          </a:p>
          <a:p>
            <a:pPr lvl="1" algn="just" rtl="1">
              <a:buFont typeface="Wingdings" pitchFamily="2" charset="2"/>
              <a:buChar char="ü"/>
            </a:pPr>
            <a:r>
              <a:rPr lang="ar-SA" sz="4000" dirty="0">
                <a:latin typeface="Traditional Arabic" pitchFamily="18" charset="-78"/>
                <a:cs typeface="Traditional Arabic" pitchFamily="18" charset="-78"/>
              </a:rPr>
              <a:t>السنة الأولى من الخضوع للضريبة : تخفيض بـ 70 % ؛</a:t>
            </a:r>
            <a:endParaRPr lang="fr-FR" sz="4000" dirty="0">
              <a:latin typeface="Traditional Arabic" pitchFamily="18" charset="-78"/>
              <a:cs typeface="Traditional Arabic" pitchFamily="18" charset="-78"/>
            </a:endParaRPr>
          </a:p>
          <a:p>
            <a:pPr lvl="1" algn="just" rtl="1">
              <a:buFont typeface="Wingdings" pitchFamily="2" charset="2"/>
              <a:buChar char="ü"/>
            </a:pPr>
            <a:r>
              <a:rPr lang="ar-SA" sz="4000" dirty="0">
                <a:latin typeface="Traditional Arabic" pitchFamily="18" charset="-78"/>
                <a:cs typeface="Traditional Arabic" pitchFamily="18" charset="-78"/>
              </a:rPr>
              <a:t>السنة الثانية من الخضوع للضريبة : تخفيض بـ 50 % ؛</a:t>
            </a:r>
            <a:endParaRPr lang="fr-FR" sz="4000" dirty="0">
              <a:latin typeface="Traditional Arabic" pitchFamily="18" charset="-78"/>
              <a:cs typeface="Traditional Arabic" pitchFamily="18" charset="-78"/>
            </a:endParaRPr>
          </a:p>
          <a:p>
            <a:pPr lvl="1" algn="just" rtl="1">
              <a:buFont typeface="Wingdings" pitchFamily="2" charset="2"/>
              <a:buChar char="ü"/>
            </a:pPr>
            <a:r>
              <a:rPr lang="ar-SA" sz="4000" dirty="0">
                <a:latin typeface="Traditional Arabic" pitchFamily="18" charset="-78"/>
                <a:cs typeface="Traditional Arabic" pitchFamily="18" charset="-78"/>
              </a:rPr>
              <a:t>السنة الثالثة من الخضوع للضريبة : تخفيض بـ 25 % .</a:t>
            </a:r>
            <a:endParaRPr lang="ar-DZ" sz="4000" dirty="0">
              <a:latin typeface="Traditional Arabic" pitchFamily="18" charset="-78"/>
              <a:cs typeface="Traditional Arabic" pitchFamily="18" charset="-78"/>
            </a:endParaRPr>
          </a:p>
          <a:p>
            <a:pPr marL="457200" lvl="1" indent="0" algn="just" rtl="1">
              <a:buNone/>
            </a:pPr>
            <a:endParaRPr lang="ar-DZ" sz="40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9042441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lgn="just" rtl="1">
              <a:buNone/>
            </a:pPr>
            <a:r>
              <a:rPr lang="ar-SA" sz="3600" b="1" dirty="0">
                <a:latin typeface="Traditional Arabic" pitchFamily="18" charset="-78"/>
                <a:cs typeface="Traditional Arabic" pitchFamily="18" charset="-78"/>
              </a:rPr>
              <a:t>الإعفاءات:</a:t>
            </a:r>
            <a:endParaRPr lang="fr-FR" sz="3600" dirty="0">
              <a:latin typeface="Traditional Arabic" pitchFamily="18" charset="-78"/>
              <a:cs typeface="Traditional Arabic" pitchFamily="18" charset="-78"/>
            </a:endParaRPr>
          </a:p>
          <a:p>
            <a:pPr algn="just" rtl="1"/>
            <a:r>
              <a:rPr lang="ar-SA" sz="3600" b="1" dirty="0">
                <a:latin typeface="Traditional Arabic" pitchFamily="18" charset="-78"/>
                <a:cs typeface="Traditional Arabic" pitchFamily="18" charset="-78"/>
              </a:rPr>
              <a:t>يستفيد من الإعفاء الدائم :</a:t>
            </a:r>
            <a:endParaRPr lang="fr-FR" sz="3600" dirty="0">
              <a:latin typeface="Traditional Arabic" pitchFamily="18" charset="-78"/>
              <a:cs typeface="Traditional Arabic" pitchFamily="18" charset="-78"/>
            </a:endParaRPr>
          </a:p>
          <a:p>
            <a:pPr lvl="0" algn="just" rtl="1">
              <a:buFont typeface="Wingdings" pitchFamily="2" charset="2"/>
              <a:buChar char="ü"/>
            </a:pPr>
            <a:r>
              <a:rPr lang="ar-SA" sz="3600" dirty="0">
                <a:latin typeface="Traditional Arabic" pitchFamily="18" charset="-78"/>
                <a:cs typeface="Traditional Arabic" pitchFamily="18" charset="-78"/>
              </a:rPr>
              <a:t>الحرفيون التقليديون وكذا الأشخاص الذين يمارسون نشاطا حرفيا فنيا. </a:t>
            </a:r>
            <a:endParaRPr lang="fr-FR" sz="3600" dirty="0">
              <a:latin typeface="Traditional Arabic" pitchFamily="18" charset="-78"/>
              <a:cs typeface="Traditional Arabic" pitchFamily="18" charset="-78"/>
            </a:endParaRPr>
          </a:p>
          <a:p>
            <a:pPr lvl="0" algn="just" rtl="1">
              <a:buFont typeface="Wingdings" pitchFamily="2" charset="2"/>
              <a:buChar char="ü"/>
            </a:pPr>
            <a:r>
              <a:rPr lang="ar-SA" sz="3600" dirty="0">
                <a:latin typeface="Traditional Arabic" pitchFamily="18" charset="-78"/>
                <a:cs typeface="Traditional Arabic" pitchFamily="18" charset="-78"/>
              </a:rPr>
              <a:t>المؤسسات التابعة لجمعيات الأشخاص المعوقين المعتمدة وكذا المصالح الملحقة بها ؛</a:t>
            </a:r>
            <a:endParaRPr lang="fr-FR" sz="3600" dirty="0">
              <a:latin typeface="Traditional Arabic" pitchFamily="18" charset="-78"/>
              <a:cs typeface="Traditional Arabic" pitchFamily="18" charset="-78"/>
            </a:endParaRPr>
          </a:p>
          <a:p>
            <a:pPr lvl="0" algn="just" rtl="1">
              <a:buFont typeface="Wingdings" pitchFamily="2" charset="2"/>
              <a:buChar char="ü"/>
            </a:pPr>
            <a:r>
              <a:rPr lang="ar-SA" sz="3600" dirty="0">
                <a:latin typeface="Traditional Arabic" pitchFamily="18" charset="-78"/>
                <a:cs typeface="Traditional Arabic" pitchFamily="18" charset="-78"/>
              </a:rPr>
              <a:t>مبالغ الإيرادات المحققة من قبل الفرق المسرحية.</a:t>
            </a:r>
            <a:endParaRPr lang="fr-FR" sz="3600" dirty="0">
              <a:latin typeface="Traditional Arabic" pitchFamily="18" charset="-78"/>
              <a:cs typeface="Traditional Arabic" pitchFamily="18" charset="-78"/>
            </a:endParaRPr>
          </a:p>
          <a:p>
            <a:pPr algn="just" rtl="1"/>
            <a:r>
              <a:rPr lang="ar-SA" sz="3600" b="1" dirty="0">
                <a:latin typeface="Traditional Arabic" pitchFamily="18" charset="-78"/>
                <a:cs typeface="Traditional Arabic" pitchFamily="18" charset="-78"/>
              </a:rPr>
              <a:t>تستفيد من الإعفاء المؤقت :</a:t>
            </a:r>
            <a:endParaRPr lang="fr-FR" sz="3600" dirty="0">
              <a:latin typeface="Traditional Arabic" pitchFamily="18" charset="-78"/>
              <a:cs typeface="Traditional Arabic" pitchFamily="18" charset="-78"/>
            </a:endParaRPr>
          </a:p>
          <a:p>
            <a:pPr algn="just" rtl="1">
              <a:buFont typeface="Wingdings" pitchFamily="2" charset="2"/>
              <a:buChar char="ü"/>
            </a:pPr>
            <a:r>
              <a:rPr lang="ar-SA" sz="3600" dirty="0">
                <a:latin typeface="Traditional Arabic" pitchFamily="18" charset="-78"/>
                <a:cs typeface="Traditional Arabic" pitchFamily="18" charset="-78"/>
              </a:rPr>
              <a:t>الأنشطة التي  يمارسها الشباب ذوو المشاريع الاستثمارية أو الأنشطة أو المشاريع المؤهلون للاستفادة من دعم "الصندوق الوطني لدعم تشغيل الشباب" أو "الوكالة الوطنية لدعم القرض المصغر" أو" الصندوق الوطني للتأمين بصدد الضريبة الجزافية الوحيدة  لمدة  ثلاث (3)  سنوات  ابتداء من تاريخ الاستغلال.   </a:t>
            </a:r>
            <a:endParaRPr lang="fr-FR" sz="34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42441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rtl="1">
              <a:buNone/>
            </a:pPr>
            <a:r>
              <a:rPr lang="ar-DZ" sz="4400" dirty="0">
                <a:latin typeface="Traditional Arabic" pitchFamily="18" charset="-78"/>
                <a:cs typeface="Traditional Arabic" pitchFamily="18" charset="-78"/>
              </a:rPr>
              <a:t>   </a:t>
            </a:r>
            <a:r>
              <a:rPr lang="ar-SA" sz="4400" dirty="0">
                <a:latin typeface="Traditional Arabic" pitchFamily="18" charset="-78"/>
                <a:cs typeface="Traditional Arabic" pitchFamily="18" charset="-78"/>
              </a:rPr>
              <a:t>تمدد هذه المدة  إلى ست ( 6) سنوات   ابتداء من تاريخ الاستغلال عندما تتواجد هذه الأنشطة في منطقة يراد ترقيتها تحدد قائمتها عن طريق التنظيم. تمدد هذه المدة بسنتين (2) عندما يتعهد المستثمرون بتوظيف ثلاثة ( 3) مستخدمين على الأقل لمدة غير محدودة. يترتب على عدم احترام الالتزامات المرتبطة بعدد الوظائف المحدثة سحب الاعتماد واسترداد الحقوق والرسوم التي كان من المفروض تسديدها.</a:t>
            </a:r>
            <a:endParaRPr lang="fr-FR" sz="4400" dirty="0">
              <a:latin typeface="Traditional Arabic" pitchFamily="18" charset="-78"/>
              <a:cs typeface="Traditional Arabic" pitchFamily="18" charset="-78"/>
            </a:endParaRPr>
          </a:p>
          <a:p>
            <a:pPr lvl="0" algn="just" rtl="1">
              <a:buFont typeface="Wingdings" pitchFamily="2" charset="2"/>
              <a:buChar char="ü"/>
            </a:pPr>
            <a:r>
              <a:rPr lang="ar-SA" sz="4400" dirty="0">
                <a:latin typeface="Traditional Arabic" pitchFamily="18" charset="-78"/>
                <a:cs typeface="Traditional Arabic" pitchFamily="18" charset="-78"/>
              </a:rPr>
              <a:t>الأنشطة التجارية الصغيرة المنشأة حديثا في المواقع المهيأة من طرف الجماعات المحلية بعنوان السنتين الأوليتين من النشاط</a:t>
            </a:r>
            <a:r>
              <a:rPr lang="ar-DZ" sz="4400" dirty="0">
                <a:latin typeface="Traditional Arabic" pitchFamily="18" charset="-78"/>
                <a:cs typeface="Traditional Arabic" pitchFamily="18" charset="-78"/>
              </a:rPr>
              <a:t>.</a:t>
            </a:r>
          </a:p>
          <a:p>
            <a:pPr algn="just" rtl="1">
              <a:buNone/>
            </a:pPr>
            <a:endParaRPr lang="fr-FR" sz="44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580310"/>
            <a:ext cx="631904" cy="60016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42441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lgn="just" rtl="1">
              <a:buNone/>
            </a:pPr>
            <a:r>
              <a:rPr lang="ar-SA" sz="3600" b="1" dirty="0">
                <a:latin typeface="Traditional Arabic" pitchFamily="18" charset="-78"/>
                <a:cs typeface="Traditional Arabic" pitchFamily="18" charset="-78"/>
              </a:rPr>
              <a:t>الالتزامات التصريحية: </a:t>
            </a:r>
            <a:r>
              <a:rPr lang="ar-SA" sz="3600" dirty="0">
                <a:latin typeface="Traditional Arabic" pitchFamily="18" charset="-78"/>
                <a:cs typeface="Traditional Arabic" pitchFamily="18" charset="-78"/>
              </a:rPr>
              <a:t>إن الالتزامات التصريحية للمكلفين بالضريبة الخاضعين للضريبة الجزافية الوحيدة هي :</a:t>
            </a:r>
            <a:endParaRPr lang="fr-FR" sz="3600" dirty="0">
              <a:latin typeface="Traditional Arabic" pitchFamily="18" charset="-78"/>
              <a:cs typeface="Traditional Arabic" pitchFamily="18" charset="-78"/>
            </a:endParaRPr>
          </a:p>
          <a:p>
            <a:pPr marL="0" indent="0" algn="just" rtl="1">
              <a:buNone/>
            </a:pPr>
            <a:r>
              <a:rPr lang="ar-SA" sz="3600" b="1" dirty="0">
                <a:latin typeface="Traditional Arabic" pitchFamily="18" charset="-78"/>
                <a:cs typeface="Traditional Arabic" pitchFamily="18" charset="-78"/>
              </a:rPr>
              <a:t>أولا: التصريح بالوجود </a:t>
            </a:r>
            <a:r>
              <a:rPr lang="ar-DZ" sz="3600" b="1" dirty="0">
                <a:latin typeface="Traditional Arabic" pitchFamily="18" charset="-78"/>
                <a:cs typeface="Traditional Arabic" pitchFamily="18" charset="-78"/>
              </a:rPr>
              <a:t>(</a:t>
            </a:r>
            <a:r>
              <a:rPr lang="fr-FR" sz="3600" b="1" dirty="0">
                <a:latin typeface="Traditional Arabic" pitchFamily="18" charset="-78"/>
                <a:cs typeface="Traditional Arabic" pitchFamily="18" charset="-78"/>
              </a:rPr>
              <a:t>G08</a:t>
            </a:r>
            <a:r>
              <a:rPr lang="ar-SA" sz="3600" b="1" dirty="0">
                <a:latin typeface="Traditional Arabic" pitchFamily="18" charset="-78"/>
                <a:cs typeface="Traditional Arabic" pitchFamily="18" charset="-78"/>
              </a:rPr>
              <a:t>):</a:t>
            </a:r>
            <a:endParaRPr lang="fr-FR" sz="3600" dirty="0">
              <a:latin typeface="Traditional Arabic" pitchFamily="18" charset="-78"/>
              <a:cs typeface="Traditional Arabic" pitchFamily="18" charset="-78"/>
            </a:endParaRPr>
          </a:p>
          <a:p>
            <a:pPr marL="0" indent="0" algn="just" rtl="1">
              <a:buNone/>
            </a:pPr>
            <a:r>
              <a:rPr lang="ar-SA" sz="3600" dirty="0">
                <a:latin typeface="Traditional Arabic" pitchFamily="18" charset="-78"/>
                <a:cs typeface="Traditional Arabic" pitchFamily="18" charset="-78"/>
              </a:rPr>
              <a:t>يتعين على المكلفين بالضريبة الخاضعين للضريبة الجزافية الوحيدة اكتتاب تصريح بالوجود لدى مفتشية الضرائب أو المركز الجواري للضرائب التابعين له، خلال الثلاثين (30)  يوما الأولى من بداية النشاط.</a:t>
            </a:r>
            <a:endParaRPr lang="fr-FR" sz="3600" dirty="0">
              <a:latin typeface="Traditional Arabic" pitchFamily="18" charset="-78"/>
              <a:cs typeface="Traditional Arabic" pitchFamily="18" charset="-78"/>
            </a:endParaRPr>
          </a:p>
          <a:p>
            <a:pPr marL="0" indent="0" algn="just" rtl="1">
              <a:buNone/>
            </a:pPr>
            <a:r>
              <a:rPr lang="ar-SA" sz="3600" b="1" dirty="0">
                <a:latin typeface="Traditional Arabic" pitchFamily="18" charset="-78"/>
                <a:cs typeface="Traditional Arabic" pitchFamily="18" charset="-78"/>
              </a:rPr>
              <a:t>ثانيا: التصريح التقديري الخاص بالضريبة الجزافية الوحيدة (12</a:t>
            </a:r>
            <a:r>
              <a:rPr lang="fr-FR" sz="3600" b="1" dirty="0">
                <a:latin typeface="Traditional Arabic" pitchFamily="18" charset="-78"/>
                <a:cs typeface="Traditional Arabic" pitchFamily="18" charset="-78"/>
              </a:rPr>
              <a:t>G</a:t>
            </a:r>
            <a:r>
              <a:rPr lang="ar-SA" sz="3600" b="1" dirty="0">
                <a:latin typeface="Traditional Arabic" pitchFamily="18" charset="-78"/>
                <a:cs typeface="Traditional Arabic" pitchFamily="18" charset="-78"/>
              </a:rPr>
              <a:t>):</a:t>
            </a:r>
            <a:endParaRPr lang="fr-FR" sz="3600" dirty="0">
              <a:latin typeface="Traditional Arabic" pitchFamily="18" charset="-78"/>
              <a:cs typeface="Traditional Arabic" pitchFamily="18" charset="-78"/>
            </a:endParaRPr>
          </a:p>
          <a:p>
            <a:pPr marL="0" indent="0" algn="just" rtl="1">
              <a:buNone/>
            </a:pPr>
            <a:r>
              <a:rPr lang="ar-SA" sz="3600" dirty="0">
                <a:latin typeface="Traditional Arabic" pitchFamily="18" charset="-78"/>
                <a:cs typeface="Traditional Arabic" pitchFamily="18" charset="-78"/>
              </a:rPr>
              <a:t>يتعين على المكلفين بالضريبة الخاضعين لنظام الضريبة الجزافية الوحيدة اكتتاب لدى مفتشية الضرائب أو المركز الجواري للضرائب التابع له مكان ممارسة النشاط، تصريح تقديري برقم الأعمال أو الإيرادات المهنية وذلك</a:t>
            </a:r>
            <a:r>
              <a:rPr lang="ar-SA" sz="3600" b="1" dirty="0">
                <a:latin typeface="Traditional Arabic" pitchFamily="18" charset="-78"/>
                <a:cs typeface="Traditional Arabic" pitchFamily="18" charset="-78"/>
              </a:rPr>
              <a:t> </a:t>
            </a:r>
            <a:r>
              <a:rPr lang="ar-SA" sz="3600" dirty="0">
                <a:latin typeface="Traditional Arabic" pitchFamily="18" charset="-78"/>
                <a:cs typeface="Traditional Arabic" pitchFamily="18" charset="-78"/>
              </a:rPr>
              <a:t>قبل الثلاثين (30) من شهر جوان من كل سنة كحد أقصى.</a:t>
            </a:r>
            <a:r>
              <a:rPr lang="ar-DZ" sz="3600" dirty="0">
                <a:latin typeface="Traditional Arabic" pitchFamily="18" charset="-78"/>
                <a:cs typeface="Traditional Arabic" pitchFamily="18" charset="-78"/>
              </a:rPr>
              <a:t> </a:t>
            </a:r>
            <a:r>
              <a:rPr lang="ar-SA" sz="3600" dirty="0">
                <a:latin typeface="Traditional Arabic" pitchFamily="18" charset="-78"/>
                <a:cs typeface="Traditional Arabic" pitchFamily="18" charset="-78"/>
              </a:rPr>
              <a:t>ولسنة 2020، و بصفة استثنائية ، تم تمديد أجل إ</a:t>
            </a:r>
            <a:r>
              <a:rPr lang="ar-DZ" sz="3600" dirty="0">
                <a:latin typeface="Traditional Arabic" pitchFamily="18" charset="-78"/>
                <a:cs typeface="Traditional Arabic" pitchFamily="18" charset="-78"/>
              </a:rPr>
              <a:t>ي</a:t>
            </a:r>
            <a:r>
              <a:rPr lang="ar-SA" sz="3600" dirty="0">
                <a:latin typeface="Traditional Arabic" pitchFamily="18" charset="-78"/>
                <a:cs typeface="Traditional Arabic" pitchFamily="18" charset="-78"/>
              </a:rPr>
              <a:t>داع هذا </a:t>
            </a:r>
            <a:r>
              <a:rPr lang="ar-SA" sz="3600" dirty="0" err="1">
                <a:latin typeface="Traditional Arabic" pitchFamily="18" charset="-78"/>
                <a:cs typeface="Traditional Arabic" pitchFamily="18" charset="-78"/>
              </a:rPr>
              <a:t>التصریح</a:t>
            </a:r>
            <a:r>
              <a:rPr lang="ar-SA" sz="3600" dirty="0">
                <a:latin typeface="Traditional Arabic" pitchFamily="18" charset="-78"/>
                <a:cs typeface="Traditional Arabic" pitchFamily="18" charset="-78"/>
              </a:rPr>
              <a:t> إلى </a:t>
            </a:r>
            <a:r>
              <a:rPr lang="ar-SA" sz="3600" dirty="0" err="1">
                <a:latin typeface="Traditional Arabic" pitchFamily="18" charset="-78"/>
                <a:cs typeface="Traditional Arabic" pitchFamily="18" charset="-78"/>
              </a:rPr>
              <a:t>غایة</a:t>
            </a:r>
            <a:r>
              <a:rPr lang="ar-SA" sz="3600" dirty="0">
                <a:latin typeface="Traditional Arabic" pitchFamily="18" charset="-78"/>
                <a:cs typeface="Traditional Arabic" pitchFamily="18" charset="-78"/>
              </a:rPr>
              <a:t> 15 </a:t>
            </a:r>
            <a:r>
              <a:rPr lang="ar-SA" sz="3600" dirty="0" err="1">
                <a:latin typeface="Traditional Arabic" pitchFamily="18" charset="-78"/>
                <a:cs typeface="Traditional Arabic" pitchFamily="18" charset="-78"/>
              </a:rPr>
              <a:t>جویلیة</a:t>
            </a:r>
            <a:r>
              <a:rPr lang="ar-SA" sz="3600" dirty="0">
                <a:latin typeface="Traditional Arabic" pitchFamily="18" charset="-78"/>
                <a:cs typeface="Traditional Arabic" pitchFamily="18" charset="-78"/>
              </a:rPr>
              <a:t> 2020.</a:t>
            </a:r>
            <a:endParaRPr lang="fr-FR" sz="34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42441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rtl="1">
              <a:buNone/>
            </a:pPr>
            <a:r>
              <a:rPr lang="ar-SA" sz="3800" dirty="0">
                <a:latin typeface="Traditional Arabic" pitchFamily="18" charset="-78"/>
                <a:cs typeface="Traditional Arabic" pitchFamily="18" charset="-78"/>
              </a:rPr>
              <a:t>فضلا عن ذلك، يتعين عليهم مسك وتقديم، عند كل طلب من طرف الإدارة </a:t>
            </a:r>
            <a:r>
              <a:rPr lang="ar-SA" sz="3800" dirty="0" err="1">
                <a:latin typeface="Traditional Arabic" pitchFamily="18" charset="-78"/>
                <a:cs typeface="Traditional Arabic" pitchFamily="18" charset="-78"/>
              </a:rPr>
              <a:t>الجبائية</a:t>
            </a:r>
            <a:r>
              <a:rPr lang="ar-SA" sz="3800" dirty="0">
                <a:latin typeface="Traditional Arabic" pitchFamily="18" charset="-78"/>
                <a:cs typeface="Traditional Arabic" pitchFamily="18" charset="-78"/>
              </a:rPr>
              <a:t> :</a:t>
            </a:r>
            <a:endParaRPr lang="fr-FR" sz="3800" dirty="0">
              <a:latin typeface="Traditional Arabic" pitchFamily="18" charset="-78"/>
              <a:cs typeface="Traditional Arabic" pitchFamily="18" charset="-78"/>
            </a:endParaRPr>
          </a:p>
          <a:p>
            <a:pPr algn="just" rtl="1">
              <a:buFont typeface="Wingdings" pitchFamily="2" charset="2"/>
              <a:buChar char="ü"/>
            </a:pPr>
            <a:r>
              <a:rPr lang="ar-SA" sz="3800" dirty="0">
                <a:latin typeface="Traditional Arabic" pitchFamily="18" charset="-78"/>
                <a:cs typeface="Traditional Arabic" pitchFamily="18" charset="-78"/>
              </a:rPr>
              <a:t>سجل مرقَّم وموقع من طرف المصالح </a:t>
            </a:r>
            <a:r>
              <a:rPr lang="ar-SA" sz="3800" dirty="0" err="1">
                <a:latin typeface="Traditional Arabic" pitchFamily="18" charset="-78"/>
                <a:cs typeface="Traditional Arabic" pitchFamily="18" charset="-78"/>
              </a:rPr>
              <a:t>الجبائية</a:t>
            </a:r>
            <a:r>
              <a:rPr lang="ar-SA" sz="3800" dirty="0">
                <a:latin typeface="Traditional Arabic" pitchFamily="18" charset="-78"/>
                <a:cs typeface="Traditional Arabic" pitchFamily="18" charset="-78"/>
              </a:rPr>
              <a:t>، ملخص بكل سنة، يتضمن تفاصيل مشترياتهم، مدعم بالفواتير وكل وثائق الإثبات ؛</a:t>
            </a:r>
            <a:endParaRPr lang="fr-FR" sz="3800" dirty="0">
              <a:latin typeface="Traditional Arabic" pitchFamily="18" charset="-78"/>
              <a:cs typeface="Traditional Arabic" pitchFamily="18" charset="-78"/>
            </a:endParaRPr>
          </a:p>
          <a:p>
            <a:pPr algn="just" rtl="1">
              <a:buFont typeface="Wingdings" pitchFamily="2" charset="2"/>
              <a:buChar char="ü"/>
            </a:pPr>
            <a:r>
              <a:rPr lang="ar-SA" sz="3800" dirty="0">
                <a:latin typeface="Traditional Arabic" pitchFamily="18" charset="-78"/>
                <a:cs typeface="Traditional Arabic" pitchFamily="18" charset="-78"/>
              </a:rPr>
              <a:t>سجل مرقَّم وموقع، يتضمن تفاصيل مبيعاتهم.</a:t>
            </a:r>
            <a:endParaRPr lang="fr-FR" sz="3800" dirty="0">
              <a:latin typeface="Traditional Arabic" pitchFamily="18" charset="-78"/>
              <a:cs typeface="Traditional Arabic" pitchFamily="18" charset="-78"/>
            </a:endParaRPr>
          </a:p>
          <a:p>
            <a:pPr marL="0" indent="0" algn="just" rtl="1">
              <a:buNone/>
            </a:pPr>
            <a:r>
              <a:rPr lang="ar-SA" sz="3800" b="1" dirty="0">
                <a:latin typeface="Traditional Arabic" pitchFamily="18" charset="-78"/>
                <a:cs typeface="Traditional Arabic" pitchFamily="18" charset="-78"/>
              </a:rPr>
              <a:t>ثالثا:</a:t>
            </a:r>
            <a:r>
              <a:rPr lang="ar-DZ" sz="3800" b="1" dirty="0">
                <a:latin typeface="Traditional Arabic" pitchFamily="18" charset="-78"/>
                <a:cs typeface="Traditional Arabic" pitchFamily="18" charset="-78"/>
              </a:rPr>
              <a:t> </a:t>
            </a:r>
            <a:r>
              <a:rPr lang="ar-SA" sz="3800" b="1" dirty="0">
                <a:latin typeface="Traditional Arabic" pitchFamily="18" charset="-78"/>
                <a:cs typeface="Traditional Arabic" pitchFamily="18" charset="-78"/>
              </a:rPr>
              <a:t>التصريح</a:t>
            </a:r>
            <a:r>
              <a:rPr lang="ar-SA" sz="3800" dirty="0">
                <a:latin typeface="Traditional Arabic" pitchFamily="18" charset="-78"/>
                <a:cs typeface="Traditional Arabic" pitchFamily="18" charset="-78"/>
              </a:rPr>
              <a:t> </a:t>
            </a:r>
            <a:r>
              <a:rPr lang="ar-SA" sz="3800" b="1" dirty="0">
                <a:latin typeface="Traditional Arabic" pitchFamily="18" charset="-78"/>
                <a:cs typeface="Traditional Arabic" pitchFamily="18" charset="-78"/>
              </a:rPr>
              <a:t>النهائي للضريبة الجزافية الوحيدة (التكميلي) (12</a:t>
            </a:r>
            <a:r>
              <a:rPr lang="fr-FR" sz="3800" b="1" dirty="0">
                <a:latin typeface="Traditional Arabic" pitchFamily="18" charset="-78"/>
                <a:cs typeface="Traditional Arabic" pitchFamily="18" charset="-78"/>
              </a:rPr>
              <a:t>G</a:t>
            </a:r>
            <a:r>
              <a:rPr lang="ar-SA" sz="3800" b="1" dirty="0">
                <a:latin typeface="Traditional Arabic" pitchFamily="18" charset="-78"/>
                <a:cs typeface="Traditional Arabic" pitchFamily="18" charset="-78"/>
              </a:rPr>
              <a:t> مكرر) :</a:t>
            </a:r>
            <a:endParaRPr lang="fr-FR" sz="3800" dirty="0">
              <a:latin typeface="Traditional Arabic" pitchFamily="18" charset="-78"/>
              <a:cs typeface="Traditional Arabic" pitchFamily="18" charset="-78"/>
            </a:endParaRPr>
          </a:p>
          <a:p>
            <a:pPr algn="just" rtl="1"/>
            <a:r>
              <a:rPr lang="ar-SA" sz="3800" dirty="0">
                <a:latin typeface="Traditional Arabic" pitchFamily="18" charset="-78"/>
                <a:cs typeface="Traditional Arabic" pitchFamily="18" charset="-78"/>
              </a:rPr>
              <a:t>تعـّين على المكلفين بالضريبة المعنيين أن </a:t>
            </a:r>
            <a:r>
              <a:rPr lang="ar-SA" sz="3800" dirty="0" err="1">
                <a:latin typeface="Traditional Arabic" pitchFamily="18" charset="-78"/>
                <a:cs typeface="Traditional Arabic" pitchFamily="18" charset="-78"/>
              </a:rPr>
              <a:t>يكتتبوا</a:t>
            </a:r>
            <a:r>
              <a:rPr lang="ar-SA" sz="3800" dirty="0">
                <a:latin typeface="Traditional Arabic" pitchFamily="18" charset="-78"/>
                <a:cs typeface="Traditional Arabic" pitchFamily="18" charset="-78"/>
              </a:rPr>
              <a:t> بحلول 20  </a:t>
            </a:r>
            <a:r>
              <a:rPr lang="ar-SA" sz="3800" dirty="0" err="1">
                <a:latin typeface="Traditional Arabic" pitchFamily="18" charset="-78"/>
                <a:cs typeface="Traditional Arabic" pitchFamily="18" charset="-78"/>
              </a:rPr>
              <a:t>جانفي</a:t>
            </a:r>
            <a:r>
              <a:rPr lang="ar-SA" sz="3800" dirty="0">
                <a:latin typeface="Traditional Arabic" pitchFamily="18" charset="-78"/>
                <a:cs typeface="Traditional Arabic" pitchFamily="18" charset="-78"/>
              </a:rPr>
              <a:t>، </a:t>
            </a:r>
            <a:r>
              <a:rPr lang="ar-DZ" sz="3800" dirty="0">
                <a:latin typeface="Traditional Arabic" pitchFamily="18" charset="-78"/>
                <a:cs typeface="Traditional Arabic" pitchFamily="18" charset="-78"/>
              </a:rPr>
              <a:t>إلى غاية 15 فيفري </a:t>
            </a:r>
            <a:r>
              <a:rPr lang="ar-SA" sz="3800" dirty="0">
                <a:latin typeface="Traditional Arabic" pitchFamily="18" charset="-78"/>
                <a:cs typeface="Traditional Arabic" pitchFamily="18" charset="-78"/>
              </a:rPr>
              <a:t>من السنة </a:t>
            </a:r>
            <a:r>
              <a:rPr lang="fr-FR" sz="3800" dirty="0">
                <a:latin typeface="Traditional Arabic" pitchFamily="18" charset="-78"/>
                <a:cs typeface="Traditional Arabic" pitchFamily="18" charset="-78"/>
              </a:rPr>
              <a:t>N</a:t>
            </a:r>
            <a:r>
              <a:rPr lang="ar-SA" sz="3800" dirty="0">
                <a:latin typeface="Traditional Arabic" pitchFamily="18" charset="-78"/>
                <a:cs typeface="Traditional Arabic" pitchFamily="18" charset="-78"/>
              </a:rPr>
              <a:t>+1 تصريحا نهائيا يتضمن رقم الأعمال المحقق فعليا.</a:t>
            </a:r>
            <a:endParaRPr lang="fr-FR" sz="3800" dirty="0">
              <a:latin typeface="Traditional Arabic" pitchFamily="18" charset="-78"/>
              <a:cs typeface="Traditional Arabic" pitchFamily="18" charset="-78"/>
            </a:endParaRPr>
          </a:p>
          <a:p>
            <a:pPr algn="just" rtl="1">
              <a:buNone/>
            </a:pPr>
            <a:endParaRPr lang="fr-FR" sz="38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42441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rtl="1">
              <a:buNone/>
            </a:pPr>
            <a:r>
              <a:rPr lang="ar-SA" sz="4000" b="1" dirty="0">
                <a:latin typeface="Traditional Arabic" pitchFamily="18" charset="-78"/>
                <a:cs typeface="Traditional Arabic" pitchFamily="18" charset="-78"/>
              </a:rPr>
              <a:t>تسديد الضريبة الجزافية الوحيدة :</a:t>
            </a:r>
            <a:endParaRPr lang="fr-FR" sz="4000" dirty="0">
              <a:latin typeface="Traditional Arabic" pitchFamily="18" charset="-78"/>
              <a:cs typeface="Traditional Arabic" pitchFamily="18" charset="-78"/>
            </a:endParaRPr>
          </a:p>
          <a:p>
            <a:pPr marL="0" indent="0" algn="just" rtl="1">
              <a:buNone/>
            </a:pPr>
            <a:r>
              <a:rPr lang="ar-SA" sz="4000" b="1" dirty="0">
                <a:latin typeface="Traditional Arabic" pitchFamily="18" charset="-78"/>
                <a:cs typeface="Traditional Arabic" pitchFamily="18" charset="-78"/>
              </a:rPr>
              <a:t>أولا: التسديد الكلي للضريبة الجزافية الوحيدة</a:t>
            </a:r>
            <a:r>
              <a:rPr lang="ar-SA" sz="4000" dirty="0">
                <a:latin typeface="Traditional Arabic" pitchFamily="18" charset="-78"/>
                <a:cs typeface="Traditional Arabic" pitchFamily="18" charset="-78"/>
              </a:rPr>
              <a:t> </a:t>
            </a:r>
            <a:r>
              <a:rPr lang="ar-SA" sz="4000" b="1" dirty="0">
                <a:latin typeface="Traditional Arabic" pitchFamily="18" charset="-78"/>
                <a:cs typeface="Traditional Arabic" pitchFamily="18" charset="-78"/>
              </a:rPr>
              <a:t> :</a:t>
            </a:r>
            <a:endParaRPr lang="fr-FR" sz="4000" dirty="0">
              <a:latin typeface="Traditional Arabic" pitchFamily="18" charset="-78"/>
              <a:cs typeface="Traditional Arabic" pitchFamily="18" charset="-78"/>
            </a:endParaRPr>
          </a:p>
          <a:p>
            <a:pPr marL="0" indent="0" algn="just" rtl="1">
              <a:buNone/>
            </a:pPr>
            <a:r>
              <a:rPr lang="ar-SA" sz="4000" dirty="0">
                <a:latin typeface="Traditional Arabic" pitchFamily="18" charset="-78"/>
                <a:cs typeface="Traditional Arabic" pitchFamily="18" charset="-78"/>
              </a:rPr>
              <a:t>عند إيداع التصريح التقديري قبل 30 جوان من كل سنة كحد أقصى يقوم المكلفون بالضريبة بدفع إجمالي </a:t>
            </a:r>
            <a:r>
              <a:rPr lang="ar-DZ" sz="4000" dirty="0">
                <a:latin typeface="Traditional Arabic" pitchFamily="18" charset="-78"/>
                <a:cs typeface="Traditional Arabic" pitchFamily="18" charset="-78"/>
              </a:rPr>
              <a:t>ا</a:t>
            </a:r>
            <a:r>
              <a:rPr lang="ar-SA" sz="4000" dirty="0">
                <a:latin typeface="Traditional Arabic" pitchFamily="18" charset="-78"/>
                <a:cs typeface="Traditional Arabic" pitchFamily="18" charset="-78"/>
              </a:rPr>
              <a:t>لضريبة الجزافية الوحيدة الموافقة لرقم الأعمال التقديري المصرح به. عندما ينقضي أجل الدفع في يوم عطلة قانونية يؤجل الدفع لأول يوم عمل يليه.</a:t>
            </a:r>
            <a:endParaRPr lang="fr-FR" sz="4000" dirty="0">
              <a:latin typeface="Traditional Arabic" pitchFamily="18" charset="-78"/>
              <a:cs typeface="Traditional Arabic" pitchFamily="18" charset="-78"/>
            </a:endParaRPr>
          </a:p>
          <a:p>
            <a:pPr marL="0" indent="0" algn="just" rtl="1">
              <a:buNone/>
            </a:pPr>
            <a:r>
              <a:rPr lang="ar-SA" sz="4000" b="1" dirty="0">
                <a:latin typeface="Traditional Arabic" pitchFamily="18" charset="-78"/>
                <a:cs typeface="Traditional Arabic" pitchFamily="18" charset="-78"/>
              </a:rPr>
              <a:t> ثانيا: الدفع الجزئي للضريبة الجزافية الوحيدة :</a:t>
            </a:r>
            <a:endParaRPr lang="fr-FR" sz="4000" dirty="0">
              <a:latin typeface="Traditional Arabic" pitchFamily="18" charset="-78"/>
              <a:cs typeface="Traditional Arabic" pitchFamily="18" charset="-78"/>
            </a:endParaRPr>
          </a:p>
          <a:p>
            <a:pPr marL="0" indent="0" algn="just" rtl="1">
              <a:buNone/>
            </a:pPr>
            <a:r>
              <a:rPr lang="ar-SA" sz="4000" dirty="0">
                <a:latin typeface="Traditional Arabic" pitchFamily="18" charset="-78"/>
                <a:cs typeface="Traditional Arabic" pitchFamily="18" charset="-78"/>
              </a:rPr>
              <a:t>يمكن للمكلفين بالضريبة الخاضعين لنظام الضريبة الجزافية الوحيدة، اللجوء للدفع الجزئي للضريبة. وفي هذه الحالة يجب عليهم عند إيداع التصريح التقديري  التسديد وفق الجدول التالي:</a:t>
            </a:r>
            <a:endParaRPr lang="fr-FR" sz="4000" dirty="0">
              <a:latin typeface="Traditional Arabic" pitchFamily="18" charset="-78"/>
              <a:cs typeface="Traditional Arabic" pitchFamily="18" charset="-78"/>
            </a:endParaRPr>
          </a:p>
        </p:txBody>
      </p:sp>
      <p:sp>
        <p:nvSpPr>
          <p:cNvPr id="49161" name="Rectangle 9"/>
          <p:cNvSpPr>
            <a:spLocks noChangeArrowheads="1"/>
          </p:cNvSpPr>
          <p:nvPr/>
        </p:nvSpPr>
        <p:spPr bwMode="auto">
          <a:xfrm>
            <a:off x="0" y="923330"/>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DZ" sz="4000" b="0" i="0" u="none" strike="noStrike" cap="none" normalizeH="0" baseline="0" dirty="0">
              <a:ln>
                <a:noFill/>
              </a:ln>
              <a:solidFill>
                <a:schemeClr val="tx1"/>
              </a:solidFill>
              <a:effectLst/>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lang="ar-DZ" sz="4000" dirty="0">
              <a:latin typeface="Arial" pitchFamily="34" charset="0"/>
              <a:cs typeface="Traditional Arabic"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49162" name="Rectangle 10"/>
          <p:cNvSpPr>
            <a:spLocks noChangeArrowheads="1"/>
          </p:cNvSpPr>
          <p:nvPr/>
        </p:nvSpPr>
        <p:spPr bwMode="auto">
          <a:xfrm>
            <a:off x="0" y="457200"/>
            <a:ext cx="631904" cy="62478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lang="ar-DZ" sz="1600" b="1" dirty="0">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endPar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0" algn="ctr" defTabSz="914400" rtl="1" eaLnBrk="1" fontAlgn="base" latinLnBrk="0" hangingPunct="1">
              <a:lnSpc>
                <a:spcPct val="100000"/>
              </a:lnSpc>
              <a:spcBef>
                <a:spcPct val="0"/>
              </a:spcBef>
              <a:spcAft>
                <a:spcPct val="0"/>
              </a:spcAft>
              <a:buClrTx/>
              <a:buSzTx/>
              <a:buFontTx/>
              <a:buNone/>
              <a:tabLst>
                <a:tab pos="3322638" algn="l"/>
              </a:tabLst>
            </a:pPr>
            <a:r>
              <a:rPr kumimoji="0" lang="ar-DZ" sz="16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rPr>
              <a:t>         </a:t>
            </a:r>
            <a:endParaRPr kumimoji="0" lang="ar-DZ" sz="18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p:nvPr/>
        </p:nvCxnSpPr>
        <p:spPr>
          <a:xfrm rot="10800000" flipV="1">
            <a:off x="1571604" y="5286388"/>
            <a:ext cx="228601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424418"/>
      </p:ext>
    </p:extLst>
  </p:cSld>
  <p:clrMapOvr>
    <a:masterClrMapping/>
  </p:clrMapOvr>
  <p:transition spd="slow">
    <p:push dir="u"/>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6916</TotalTime>
  <Words>1032</Words>
  <Application>Microsoft Office PowerPoint</Application>
  <PresentationFormat>Affichage à l'écran (4:3)</PresentationFormat>
  <Paragraphs>588</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bensaada</dc:creator>
  <cp:lastModifiedBy>karima Bensaada</cp:lastModifiedBy>
  <cp:revision>140</cp:revision>
  <dcterms:created xsi:type="dcterms:W3CDTF">2015-11-23T09:21:53Z</dcterms:created>
  <dcterms:modified xsi:type="dcterms:W3CDTF">2021-01-24T08:53:42Z</dcterms:modified>
</cp:coreProperties>
</file>