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2" r:id="rId5"/>
    <p:sldId id="263" r:id="rId6"/>
    <p:sldId id="264" r:id="rId7"/>
    <p:sldId id="259" r:id="rId8"/>
    <p:sldId id="258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82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68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6045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137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334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7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573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93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62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70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22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0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69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76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75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19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B25D-BC72-4A45-86B9-C5BD84B9E53C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468FDB-0350-4A4D-BB30-DFFAEF2F47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42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التهميش  الالكتروني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59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تابع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فتظهر النافذة التالية </a:t>
            </a:r>
          </a:p>
          <a:p>
            <a:pPr algn="r" rtl="1"/>
            <a:endParaRPr lang="ar-DZ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000" y="2787581"/>
            <a:ext cx="7449590" cy="358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/>
          <a:lstStyle/>
          <a:p>
            <a:r>
              <a:rPr lang="ar-DZ" dirty="0" smtClean="0"/>
              <a:t>تابع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4708951"/>
          </a:xfrm>
        </p:spPr>
        <p:txBody>
          <a:bodyPr/>
          <a:lstStyle/>
          <a:p>
            <a:pPr algn="r" rtl="1"/>
            <a:r>
              <a:rPr lang="ar-DZ" dirty="0" smtClean="0"/>
              <a:t>نختار لغة المرجع و نوعه ( متاب ، مقال ، تقرير،,,,,,)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923" y="2527041"/>
            <a:ext cx="6868484" cy="30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مثال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6514" y="2462778"/>
            <a:ext cx="7059010" cy="327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8754"/>
          </a:xfrm>
        </p:spPr>
        <p:txBody>
          <a:bodyPr/>
          <a:lstStyle/>
          <a:p>
            <a:r>
              <a:rPr lang="ar-DZ" dirty="0" smtClean="0"/>
              <a:t>تابع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802675"/>
            <a:ext cx="8596668" cy="4238688"/>
          </a:xfrm>
        </p:spPr>
        <p:txBody>
          <a:bodyPr/>
          <a:lstStyle/>
          <a:p>
            <a:pPr algn="r" rtl="1"/>
            <a:r>
              <a:rPr lang="ar-DZ" dirty="0" smtClean="0"/>
              <a:t> و بالضغط على </a:t>
            </a:r>
            <a:r>
              <a:rPr lang="fr-FR" dirty="0" smtClean="0"/>
              <a:t>OK </a:t>
            </a:r>
            <a:r>
              <a:rPr lang="ar-DZ" dirty="0" smtClean="0"/>
              <a:t> يظهر التهميش على صفحة </a:t>
            </a:r>
            <a:r>
              <a:rPr lang="ar-DZ" dirty="0" err="1" smtClean="0"/>
              <a:t>الوورد</a:t>
            </a:r>
            <a:r>
              <a:rPr lang="ar-DZ" dirty="0" smtClean="0"/>
              <a:t> </a:t>
            </a:r>
          </a:p>
          <a:p>
            <a:pPr algn="r" rt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454" y="2400682"/>
            <a:ext cx="4496427" cy="364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5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/>
              <a:t> </a:t>
            </a:r>
            <a:r>
              <a:rPr lang="ar-DZ" dirty="0" smtClean="0"/>
              <a:t>و عند الضغط على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> تظهر النافذة التالية </a:t>
            </a:r>
            <a:r>
              <a:rPr lang="fr-FR" dirty="0" smtClean="0"/>
              <a:t>gérer les sources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6103" y="1930400"/>
            <a:ext cx="6424660" cy="445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/>
              <a:t>و عند الضغط على </a:t>
            </a:r>
            <a:r>
              <a:rPr lang="fr-FR" dirty="0" smtClean="0"/>
              <a:t>bibliographie </a:t>
            </a:r>
            <a:r>
              <a:rPr lang="ar-DZ" dirty="0" smtClean="0"/>
              <a:t> نختار النموذج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5300" y="2160588"/>
            <a:ext cx="3881437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0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63337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dirty="0" smtClean="0"/>
              <a:t>و بالضغط على النموذج المختار تظهر قائمة المراجع بحيث كلما اضفنا مرجع جديد يضاف بدوره الى قائمة المراجع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888" y="2160588"/>
            <a:ext cx="6856261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251"/>
          </a:xfrm>
        </p:spPr>
        <p:txBody>
          <a:bodyPr/>
          <a:lstStyle/>
          <a:p>
            <a:r>
              <a:rPr lang="ar-DZ" dirty="0" smtClean="0"/>
              <a:t>كتابة الفهرس اليا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23851"/>
            <a:ext cx="8596668" cy="4617511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sz="2400" dirty="0" smtClean="0"/>
              <a:t>الفهرس الآلي </a:t>
            </a:r>
            <a:r>
              <a:rPr lang="ar-DZ" sz="2400" dirty="0"/>
              <a:t>هو فهرس يصنعه نظام </a:t>
            </a:r>
            <a:r>
              <a:rPr lang="ar-DZ" sz="2400" dirty="0" err="1"/>
              <a:t>الوورد</a:t>
            </a:r>
            <a:r>
              <a:rPr lang="ar-DZ" sz="2400" dirty="0"/>
              <a:t> بناء عل معلومات (مدخلات) يدخلها المستخدم أولا ولمرَّة واحدة ثم يقوم النظام بعد ذلك بمتابعتها بنفسه وتحديد موقعها (رقم الصفحة) مهما عدَّل المستخدم فيها زيادة أو نقصانا</a:t>
            </a:r>
            <a:r>
              <a:rPr lang="ar-DZ" b="1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6911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ar-DZ" dirty="0" smtClean="0"/>
              <a:t>كتابة الفهرس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1502229"/>
            <a:ext cx="8596312" cy="406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0377"/>
          </a:xfrm>
        </p:spPr>
        <p:txBody>
          <a:bodyPr>
            <a:noAutofit/>
          </a:bodyPr>
          <a:lstStyle/>
          <a:p>
            <a:pPr algn="r" rtl="1"/>
            <a:r>
              <a:rPr lang="ar-DZ" sz="2800" dirty="0" smtClean="0"/>
              <a:t>بالضغط على </a:t>
            </a:r>
            <a:r>
              <a:rPr lang="fr-FR" sz="2800" dirty="0" smtClean="0"/>
              <a:t>tables des </a:t>
            </a:r>
            <a:r>
              <a:rPr lang="fr-FR" sz="2800" dirty="0" err="1" smtClean="0"/>
              <a:t>matieres</a:t>
            </a:r>
            <a:r>
              <a:rPr lang="ar-DZ" sz="2800" dirty="0" smtClean="0"/>
              <a:t> و نختار نوع من جداول الفهرس 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1671638"/>
            <a:ext cx="4153989" cy="491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59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مقدمة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24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2400" dirty="0" smtClean="0"/>
              <a:t>مثلا لدينا ملف وورد حول هيكلة البيانات مكون من عدة عناوين و نريد فهرسة هذا الملف حيث سطرنا العناوين كما هو موضح  </a:t>
            </a:r>
            <a:endParaRPr lang="fr-FR" sz="24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0532" y="2160588"/>
            <a:ext cx="8190973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009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/>
              <a:t> </a:t>
            </a:r>
            <a:r>
              <a:rPr lang="ar-DZ" dirty="0" smtClean="0"/>
              <a:t>نختار </a:t>
            </a:r>
            <a:r>
              <a:rPr lang="fr-FR" dirty="0" smtClean="0"/>
              <a:t>accueil </a:t>
            </a:r>
            <a:r>
              <a:rPr lang="ar-DZ" dirty="0" smtClean="0"/>
              <a:t>  ثم نضغط على العنوان الرئيسي ثم نختار  </a:t>
            </a:r>
            <a:r>
              <a:rPr lang="fr-FR" dirty="0" smtClean="0"/>
              <a:t>Normal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7641" y="2160588"/>
            <a:ext cx="7496755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71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566"/>
          </a:xfrm>
        </p:spPr>
        <p:txBody>
          <a:bodyPr>
            <a:normAutofit/>
          </a:bodyPr>
          <a:lstStyle/>
          <a:p>
            <a:pPr algn="r" rtl="1"/>
            <a:r>
              <a:rPr lang="ar-DZ" sz="2400" dirty="0" smtClean="0"/>
              <a:t>ثم نضغط على العنوان التالي ثم نضغط مجددا على قائمة العناوين و نختار </a:t>
            </a:r>
            <a:r>
              <a:rPr lang="fr-FR" sz="2400" dirty="0" smtClean="0"/>
              <a:t>Titre1</a:t>
            </a:r>
            <a:endParaRPr lang="fr-FR" sz="24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5873" y="1489075"/>
            <a:ext cx="8100292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44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9383"/>
          </a:xfrm>
        </p:spPr>
        <p:txBody>
          <a:bodyPr>
            <a:normAutofit/>
          </a:bodyPr>
          <a:lstStyle/>
          <a:p>
            <a:pPr algn="r" rtl="1"/>
            <a:r>
              <a:rPr lang="ar-DZ" sz="2800" dirty="0"/>
              <a:t>ثم نضغط على العنوان التالي ثم نضغط مجددا على قائمة العناوين و نختار </a:t>
            </a:r>
            <a:r>
              <a:rPr lang="fr-FR" sz="2800" dirty="0" smtClean="0"/>
              <a:t>Titre2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7121" y="1658938"/>
            <a:ext cx="7397795" cy="438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891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ثم نواصل مع بقية العناوين بنفس الطريقة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527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566"/>
          </a:xfrm>
        </p:spPr>
        <p:txBody>
          <a:bodyPr>
            <a:noAutofit/>
          </a:bodyPr>
          <a:lstStyle/>
          <a:p>
            <a:pPr algn="just" rtl="1"/>
            <a:r>
              <a:rPr lang="ar-DZ" sz="2800" dirty="0" smtClean="0"/>
              <a:t>ثم نختار الصفحة التي نكتب فيها الفهرس </a:t>
            </a:r>
            <a:br>
              <a:rPr lang="ar-DZ" sz="2800" dirty="0" smtClean="0"/>
            </a:br>
            <a:r>
              <a:rPr lang="ar-DZ" sz="2800" dirty="0" smtClean="0"/>
              <a:t>ثم نضغط على </a:t>
            </a:r>
            <a:r>
              <a:rPr lang="fr-FR" sz="2800" dirty="0" smtClean="0"/>
              <a:t>tables des </a:t>
            </a:r>
            <a:r>
              <a:rPr lang="fr-FR" sz="2800" dirty="0" err="1" smtClean="0"/>
              <a:t>matieres</a:t>
            </a:r>
            <a:r>
              <a:rPr lang="fr-FR" sz="2800" dirty="0" smtClean="0"/>
              <a:t> </a:t>
            </a:r>
            <a:r>
              <a:rPr lang="ar-DZ" sz="2800" dirty="0" smtClean="0"/>
              <a:t> و نختار نموذجا منها 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8604" y="1489075"/>
            <a:ext cx="4294829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25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فيظهر الفهرس حيث نغير الكتابة الى العربية و نضعه من اليمين الى </a:t>
            </a:r>
            <a:r>
              <a:rPr lang="ar-DZ" dirty="0" err="1" smtClean="0"/>
              <a:t>ىاليسار</a:t>
            </a:r>
            <a:r>
              <a:rPr lang="ar-DZ" dirty="0" smtClean="0"/>
              <a:t>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7776" y="2710462"/>
            <a:ext cx="8316486" cy="278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02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972"/>
          </a:xfrm>
        </p:spPr>
        <p:txBody>
          <a:bodyPr/>
          <a:lstStyle/>
          <a:p>
            <a:r>
              <a:rPr lang="ar-DZ" dirty="0" smtClean="0"/>
              <a:t>باستخدام </a:t>
            </a:r>
            <a:r>
              <a:rPr lang="ar-DZ" dirty="0" err="1" smtClean="0"/>
              <a:t>الوورد</a:t>
            </a:r>
            <a:r>
              <a:rPr lang="ar-DZ" dirty="0" smtClean="0"/>
              <a:t> يمكن التهميش كما هو موضح اسفله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76549"/>
            <a:ext cx="9416143" cy="424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416143" cy="928098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dirty="0" smtClean="0"/>
              <a:t>بالضغط على </a:t>
            </a:r>
            <a:r>
              <a:rPr lang="fr-FR" dirty="0" smtClean="0"/>
              <a:t>style </a:t>
            </a:r>
            <a:r>
              <a:rPr lang="ar-DZ" dirty="0" smtClean="0"/>
              <a:t> في </a:t>
            </a:r>
            <a:r>
              <a:rPr lang="fr-FR" dirty="0" smtClean="0"/>
              <a:t> word2016</a:t>
            </a:r>
            <a:r>
              <a:rPr lang="ar-DZ" dirty="0" smtClean="0"/>
              <a:t>نحصل على كل طرق التهميش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0448" y="1515291"/>
            <a:ext cx="5076169" cy="493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0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286"/>
          </a:xfrm>
        </p:spPr>
        <p:txBody>
          <a:bodyPr/>
          <a:lstStyle/>
          <a:p>
            <a:r>
              <a:rPr lang="ar-DZ" dirty="0" smtClean="0"/>
              <a:t>أنظمة التوثيق المشهورة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89166"/>
            <a:ext cx="9442269" cy="4687797"/>
          </a:xfrm>
        </p:spPr>
        <p:txBody>
          <a:bodyPr>
            <a:normAutofit fontScale="25000" lnSpcReduction="20000"/>
          </a:bodyPr>
          <a:lstStyle/>
          <a:p>
            <a:pPr algn="just" rtl="1"/>
            <a:r>
              <a:rPr lang="ar-DZ" sz="9600" dirty="0" smtClean="0">
                <a:cs typeface="+mj-cs"/>
              </a:rPr>
              <a:t> </a:t>
            </a:r>
            <a:r>
              <a:rPr lang="fr-FR" sz="9600" dirty="0" smtClean="0">
                <a:cs typeface="+mj-cs"/>
              </a:rPr>
              <a:t>APA</a:t>
            </a:r>
            <a:r>
              <a:rPr lang="ar-DZ" sz="9600" dirty="0" smtClean="0">
                <a:cs typeface="+mj-cs"/>
              </a:rPr>
              <a:t>    هو </a:t>
            </a:r>
            <a:r>
              <a:rPr lang="ar-DZ" sz="9600" dirty="0" err="1" smtClean="0">
                <a:cs typeface="+mj-cs"/>
              </a:rPr>
              <a:t>إختصار</a:t>
            </a:r>
            <a:r>
              <a:rPr lang="ar-DZ" sz="9600" dirty="0" smtClean="0">
                <a:cs typeface="+mj-cs"/>
              </a:rPr>
              <a:t> لجمعية علم النفس الأمريكية، و </a:t>
            </a:r>
            <a:r>
              <a:rPr lang="ar-DZ" sz="9600" dirty="0" err="1" smtClean="0">
                <a:cs typeface="+mj-cs"/>
              </a:rPr>
              <a:t>تُستحدم</a:t>
            </a:r>
            <a:r>
              <a:rPr lang="ar-DZ" sz="9600" dirty="0" smtClean="0">
                <a:cs typeface="+mj-cs"/>
              </a:rPr>
              <a:t> طريقة التوثيق هذه بشكل شائع لوثيق المصادر في مجال علم</a:t>
            </a:r>
            <a:r>
              <a:rPr lang="fr-FR" sz="9600" dirty="0" smtClean="0">
                <a:cs typeface="+mj-cs"/>
              </a:rPr>
              <a:t> </a:t>
            </a:r>
            <a:r>
              <a:rPr lang="ar-DZ" sz="9600" dirty="0" err="1" smtClean="0">
                <a:cs typeface="+mj-cs"/>
              </a:rPr>
              <a:t>لإجتماع</a:t>
            </a:r>
            <a:r>
              <a:rPr lang="ar-DZ" sz="9600" dirty="0" smtClean="0">
                <a:cs typeface="+mj-cs"/>
              </a:rPr>
              <a:t>.</a:t>
            </a:r>
          </a:p>
          <a:p>
            <a:pPr algn="just" rtl="1"/>
            <a:endParaRPr lang="ar-DZ" sz="9600" dirty="0" smtClean="0">
              <a:cs typeface="+mj-cs"/>
            </a:endParaRPr>
          </a:p>
          <a:p>
            <a:pPr algn="just" rtl="1"/>
            <a:r>
              <a:rPr lang="fr-FR" sz="9600" dirty="0" smtClean="0">
                <a:cs typeface="+mj-cs"/>
              </a:rPr>
              <a:t>   Harvard</a:t>
            </a:r>
            <a:r>
              <a:rPr lang="ar-DZ" sz="9600" dirty="0" smtClean="0">
                <a:cs typeface="+mj-cs"/>
              </a:rPr>
              <a:t>تُستخدم طريقة التوثيق هذه في جامعة قطر لتوثيق المصادر في مجال علوم الإحياء والبيئة ومجال الهندسة</a:t>
            </a:r>
            <a:endParaRPr lang="fr-FR" sz="9600" dirty="0" smtClean="0">
              <a:cs typeface="+mj-cs"/>
            </a:endParaRPr>
          </a:p>
          <a:p>
            <a:pPr algn="just" rtl="1"/>
            <a:r>
              <a:rPr lang="ar-DZ" sz="9600" dirty="0" smtClean="0">
                <a:cs typeface="+mj-cs"/>
              </a:rPr>
              <a:t>المدنية.</a:t>
            </a:r>
          </a:p>
          <a:p>
            <a:pPr algn="just" rtl="1"/>
            <a:endParaRPr lang="ar-DZ" sz="9600" dirty="0" smtClean="0">
              <a:cs typeface="+mj-cs"/>
            </a:endParaRPr>
          </a:p>
          <a:p>
            <a:pPr algn="just" rtl="1"/>
            <a:r>
              <a:rPr lang="fr-FR" sz="9600" dirty="0" smtClean="0">
                <a:cs typeface="+mj-cs"/>
              </a:rPr>
              <a:t>    Chicago</a:t>
            </a:r>
            <a:r>
              <a:rPr lang="ar-DZ" sz="9600" dirty="0" smtClean="0">
                <a:cs typeface="+mj-cs"/>
              </a:rPr>
              <a:t>: هي أحد أقدم و أشمل طرق التوثيق لمصادر البحث.</a:t>
            </a:r>
            <a:endParaRPr lang="fr-FR" sz="9600" dirty="0" smtClean="0">
              <a:cs typeface="+mj-cs"/>
            </a:endParaRPr>
          </a:p>
          <a:p>
            <a:pPr algn="just" rtl="1"/>
            <a:r>
              <a:rPr lang="fr-FR" sz="9600" dirty="0" smtClean="0">
                <a:cs typeface="+mj-cs"/>
              </a:rPr>
              <a:t>: MLA</a:t>
            </a:r>
            <a:r>
              <a:rPr lang="ar-DZ" sz="9600" dirty="0" smtClean="0">
                <a:cs typeface="+mj-cs"/>
              </a:rPr>
              <a:t>هو أسلوب الجمعية الأمريكية للغات الحديثة،  وتُستخدم هذه الطريقة لتوثيق المصادر في مجال العلوم الإنسانية </a:t>
            </a:r>
            <a:r>
              <a:rPr lang="fr-FR" sz="9600" dirty="0" smtClean="0">
                <a:cs typeface="+mj-cs"/>
              </a:rPr>
              <a:t>.</a:t>
            </a:r>
            <a:r>
              <a:rPr lang="ar-DZ" sz="9600" dirty="0" smtClean="0">
                <a:cs typeface="+mj-cs"/>
              </a:rPr>
              <a:t>واللغات</a:t>
            </a:r>
          </a:p>
          <a:p>
            <a:endParaRPr lang="ar-DZ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2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0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طريقة</a:t>
            </a:r>
            <a:r>
              <a:rPr lang="ar-DZ" dirty="0"/>
              <a:t> </a:t>
            </a:r>
            <a:r>
              <a:rPr lang="fr-FR" dirty="0"/>
              <a:t>American </a:t>
            </a:r>
            <a:r>
              <a:rPr lang="fr-FR" dirty="0" err="1"/>
              <a:t>Psychological</a:t>
            </a:r>
            <a:r>
              <a:rPr lang="fr-FR" dirty="0"/>
              <a:t> Association( APA) </a:t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/>
              <a:t>و</a:t>
            </a:r>
            <a:r>
              <a:rPr lang="ar-DZ" b="1" dirty="0"/>
              <a:t>هي طريقة خاصة لتوثيق الابحاث العلمية المتخصصة في العلوم النفسية وما يندرج تحتها من فروع علم النفس التخصصي، وتكون طريقة توثيق المراجع وفقها </a:t>
            </a:r>
            <a:r>
              <a:rPr lang="ar-DZ" b="1" dirty="0" smtClean="0"/>
              <a:t>على</a:t>
            </a:r>
            <a:r>
              <a:rPr lang="ar-DZ" b="1" dirty="0"/>
              <a:t> النحو التالي</a:t>
            </a:r>
            <a:br>
              <a:rPr lang="ar-DZ" b="1" dirty="0"/>
            </a:br>
            <a:r>
              <a:rPr lang="ar-DZ" b="1" dirty="0"/>
              <a:t>اسم عائلة الكاتب، اول حرف من الاسم الشخصي. الحرف الاول من اسم والد الكاتب. (سنة النشر). اسم الكتاب: دولة النشر : دار الطباعة. ونطبق ما طبقناه من زيادات في الطريقة الثانية اذا ما تعدد الكتاب للمرجع الواحد او تعددت اجزائه</a:t>
            </a:r>
            <a:endParaRPr lang="ar-DZ" dirty="0"/>
          </a:p>
          <a:p>
            <a:pPr algn="r" rtl="1"/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32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/>
              <a:t>مثال مرجع مكتوب بنظام </a:t>
            </a:r>
            <a:r>
              <a:rPr lang="fr-FR" dirty="0" smtClean="0"/>
              <a:t>APA</a:t>
            </a:r>
            <a:endParaRPr lang="fr-FR" dirty="0"/>
          </a:p>
        </p:txBody>
      </p:sp>
      <p:pic>
        <p:nvPicPr>
          <p:cNvPr id="1026" name="Picture 2" descr="Image result for â«ÙÙÙÙØ© ØªÙØ«ÙÙ Ø§ÙÙØ±Ø§Ø¬Ø¹â¬â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726" y="1606731"/>
            <a:ext cx="7406640" cy="485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62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خطوات التهميش الالكتروني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3274"/>
          </a:xfrm>
        </p:spPr>
        <p:txBody>
          <a:bodyPr/>
          <a:lstStyle/>
          <a:p>
            <a:pPr algn="r" rtl="1"/>
            <a:r>
              <a:rPr lang="ar-DZ" dirty="0" smtClean="0"/>
              <a:t>أولا يجب اختيار نظام التهميش الذي تريده و ليكن </a:t>
            </a:r>
            <a:r>
              <a:rPr lang="fr-FR" dirty="0" smtClean="0"/>
              <a:t>APA  </a:t>
            </a:r>
            <a:r>
              <a:rPr lang="ar-DZ" dirty="0" smtClean="0"/>
              <a:t> و الذي يعطى مباشرة </a:t>
            </a:r>
          </a:p>
          <a:p>
            <a:pPr algn="r" rtl="1"/>
            <a:r>
              <a:rPr lang="ar-DZ" dirty="0" smtClean="0"/>
              <a:t>نضغط على </a:t>
            </a:r>
            <a:r>
              <a:rPr lang="fr-FR" dirty="0" smtClean="0"/>
              <a:t>insérer une citation </a:t>
            </a:r>
            <a:r>
              <a:rPr lang="ar-DZ" dirty="0" smtClean="0"/>
              <a:t>  ثم نضغط على</a:t>
            </a:r>
            <a:endParaRPr lang="fr-FR" dirty="0" smtClean="0"/>
          </a:p>
          <a:p>
            <a:pPr marL="0" indent="0" algn="r" rtl="1">
              <a:buNone/>
            </a:pPr>
            <a:r>
              <a:rPr lang="fr-FR" dirty="0" smtClean="0"/>
              <a:t>Ajouter une nouvelle source </a:t>
            </a:r>
            <a:r>
              <a:rPr lang="ar-DZ" dirty="0" smtClean="0"/>
              <a:t> كما في الصورة </a:t>
            </a:r>
            <a:endParaRPr lang="fr-FR" dirty="0" smtClean="0"/>
          </a:p>
          <a:p>
            <a:pPr marL="0" indent="0" algn="r" rtl="1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330" y="3696789"/>
            <a:ext cx="2962688" cy="241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</TotalTime>
  <Words>362</Words>
  <Application>Microsoft Office PowerPoint</Application>
  <PresentationFormat>Grand écran</PresentationFormat>
  <Paragraphs>41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Tahoma</vt:lpstr>
      <vt:lpstr>Trebuchet MS</vt:lpstr>
      <vt:lpstr>Wingdings 3</vt:lpstr>
      <vt:lpstr>Facette</vt:lpstr>
      <vt:lpstr>التهميش  الالكتروني </vt:lpstr>
      <vt:lpstr>مقدمة </vt:lpstr>
      <vt:lpstr>باستخدام الوورد يمكن التهميش كما هو موضح اسفله </vt:lpstr>
      <vt:lpstr>بالضغط على style  في  word2016نحصل على كل طرق التهميش </vt:lpstr>
      <vt:lpstr>أنظمة التوثيق المشهورة </vt:lpstr>
      <vt:lpstr>Présentation PowerPoint</vt:lpstr>
      <vt:lpstr> طريقة American Psychological Association( APA)   </vt:lpstr>
      <vt:lpstr>مثال مرجع مكتوب بنظام APA</vt:lpstr>
      <vt:lpstr>خطوات التهميش الالكتروني </vt:lpstr>
      <vt:lpstr>تابع </vt:lpstr>
      <vt:lpstr>تابع </vt:lpstr>
      <vt:lpstr>مثال </vt:lpstr>
      <vt:lpstr>تابع </vt:lpstr>
      <vt:lpstr> و عند الضغط على   تظهر النافذة التالية gérer les sources </vt:lpstr>
      <vt:lpstr>و عند الضغط على bibliographie  نختار النموذج </vt:lpstr>
      <vt:lpstr>و بالضغط على النموذج المختار تظهر قائمة المراجع بحيث كلما اضفنا مرجع جديد يضاف بدوره الى قائمة المراجع </vt:lpstr>
      <vt:lpstr>كتابة الفهرس اليا </vt:lpstr>
      <vt:lpstr>كتابة الفهرس </vt:lpstr>
      <vt:lpstr>بالضغط على tables des matieres و نختار نوع من جداول الفهرس </vt:lpstr>
      <vt:lpstr>مثلا لدينا ملف وورد حول هيكلة البيانات مكون من عدة عناوين و نريد فهرسة هذا الملف حيث سطرنا العناوين كما هو موضح  </vt:lpstr>
      <vt:lpstr> نختار accueil   ثم نضغط على العنوان الرئيسي ثم نختار  Normal</vt:lpstr>
      <vt:lpstr>ثم نضغط على العنوان التالي ثم نضغط مجددا على قائمة العناوين و نختار Titre1</vt:lpstr>
      <vt:lpstr>ثم نضغط على العنوان التالي ثم نضغط مجددا على قائمة العناوين و نختار Titre2</vt:lpstr>
      <vt:lpstr>ثم نواصل مع بقية العناوين بنفس الطريقة  </vt:lpstr>
      <vt:lpstr>ثم نختار الصفحة التي نكتب فيها الفهرس  ثم نضغط على tables des matieres  و نختار نموذجا منها </vt:lpstr>
      <vt:lpstr>فيظهر الفهرس حيث نغير الكتابة الى العربية و نضعه من اليمين الى ىاليسار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التوثيق</dc:title>
  <dc:creator>DELL_INS</dc:creator>
  <cp:lastModifiedBy>DELL_INS</cp:lastModifiedBy>
  <cp:revision>18</cp:revision>
  <dcterms:created xsi:type="dcterms:W3CDTF">2020-05-21T21:51:42Z</dcterms:created>
  <dcterms:modified xsi:type="dcterms:W3CDTF">2020-05-22T23:38:47Z</dcterms:modified>
</cp:coreProperties>
</file>