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522" r:id="rId2"/>
    <p:sldId id="523" r:id="rId3"/>
    <p:sldId id="527" r:id="rId4"/>
    <p:sldId id="525" r:id="rId5"/>
    <p:sldId id="52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 autoAdjust="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64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0D650-F37C-45D3-9BAF-EA7EC51E6871}" type="datetimeFigureOut">
              <a:rPr lang="fr-FR" smtClean="0"/>
              <a:pPr/>
              <a:t>25/01/2021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E949-3A32-4E40-BB39-93CB567231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BE949-3A32-4E40-BB39-93CB5672310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F5B2-0AD5-4CDB-A57C-0ECE5667141C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8777-705B-4493-8BBD-6A34EA4F75F2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0BE5A-AC93-417F-BADC-BFA4C8CEB96C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C34F-6CEA-4DA5-8209-43ADFA82113A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8D03-008D-46C8-878D-6F65E257C3AD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39F9-C78E-4A0A-BE01-707AB3174087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1C74-E02F-4C1F-ADBA-21CD68C85034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1F2C-8ECB-45A6-930A-B476A76A969D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5D4F-575E-4A2D-9508-EA36A811C1D1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BA7E6-463C-4F64-AAAC-54186389DFE1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AA09-E679-41C8-B726-2DC0A58BA172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D4C20D-A6B1-4D09-83C3-1056CD0122C7}" type="datetime1">
              <a:rPr lang="fr-FR" smtClean="0"/>
              <a:pPr/>
              <a:t>25/01/2021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354C92-35EE-4683-8ACC-0B59BE777AD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contenu 2"/>
          <p:cNvSpPr>
            <a:spLocks noGrp="1"/>
          </p:cNvSpPr>
          <p:nvPr>
            <p:ph idx="1"/>
          </p:nvPr>
        </p:nvSpPr>
        <p:spPr>
          <a:xfrm>
            <a:off x="395288" y="571500"/>
            <a:ext cx="8229600" cy="5840413"/>
          </a:xfrm>
          <a:extLst/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fr-FR" sz="1800" b="1" dirty="0" smtClean="0">
                <a:latin typeface="+mj-lt"/>
              </a:rPr>
              <a:t>Université  Oran 2 Mohamed Ben Ahmed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fr-FR" sz="1800" dirty="0" smtClean="0">
                <a:latin typeface="+mj-lt"/>
              </a:rPr>
              <a:t>Faculté des sciences économiques, de gestion et des sciences commerciales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fr-FR" sz="1800" dirty="0" smtClean="0">
                <a:latin typeface="+mj-lt"/>
              </a:rPr>
              <a:t>Département des sciences commerciales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fr-FR" sz="1800" dirty="0" smtClean="0">
                <a:latin typeface="+mj-lt"/>
              </a:rPr>
              <a:t>--------------------------------------------------------------------------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fr-FR" sz="2400" b="1" dirty="0" smtClean="0">
                <a:latin typeface="+mj-lt"/>
              </a:rPr>
              <a:t>Communication marketing -  3eme année LMD - Semestre 5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ar-AE" sz="2800" b="1" dirty="0" err="1" smtClean="0"/>
              <a:t>الأتصال</a:t>
            </a:r>
            <a:r>
              <a:rPr lang="ar-AE" sz="2800" b="1" dirty="0" smtClean="0"/>
              <a:t> التسويقي</a:t>
            </a:r>
            <a:endParaRPr lang="fr-FR" sz="2800" b="1" dirty="0" smtClean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fr-FR" sz="2800" b="1" dirty="0" smtClean="0">
                <a:latin typeface="+mj-lt"/>
              </a:rPr>
              <a:t>……………………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fr-FR" sz="2400" b="1" dirty="0" smtClean="0">
                <a:latin typeface="+mj-lt"/>
              </a:rPr>
              <a:t> Marketing des services                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ar-AE" sz="2400" b="1" dirty="0" smtClean="0"/>
              <a:t>تسويق الخدمات</a:t>
            </a:r>
            <a:endParaRPr lang="fr-FR" sz="2400" b="1" dirty="0" smtClean="0">
              <a:latin typeface="+mj-lt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Salah</a:t>
            </a:r>
            <a:r>
              <a:rPr lang="en-US" dirty="0"/>
              <a:t> DAOUDI - Communication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00113" y="4286256"/>
            <a:ext cx="7029450" cy="13849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b="1" dirty="0" smtClean="0">
                <a:latin typeface="+mj-lt"/>
                <a:cs typeface="Arial" charset="0"/>
              </a:rPr>
              <a:t>Thèmes exposés de TD</a:t>
            </a:r>
          </a:p>
          <a:p>
            <a:pPr algn="ctr">
              <a:defRPr/>
            </a:pPr>
            <a:r>
              <a:rPr lang="fr-FR" sz="2000" b="0" dirty="0" smtClean="0">
                <a:latin typeface="+mj-lt"/>
                <a:cs typeface="Arial" charset="0"/>
              </a:rPr>
              <a:t>Cours de Mr </a:t>
            </a:r>
            <a:r>
              <a:rPr lang="fr-FR" sz="2000" b="0" dirty="0">
                <a:latin typeface="+mj-lt"/>
                <a:cs typeface="Arial" charset="0"/>
              </a:rPr>
              <a:t>Daoudi Salah</a:t>
            </a:r>
          </a:p>
          <a:p>
            <a:pPr algn="ctr">
              <a:defRPr/>
            </a:pPr>
            <a:r>
              <a:rPr lang="fr-FR" sz="2000" b="0" dirty="0">
                <a:latin typeface="+mj-lt"/>
                <a:cs typeface="Arial" charset="0"/>
              </a:rPr>
              <a:t>Année universitaire 2020-2021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EC08D-C356-488E-A17E-A7E7DF106FC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</a:pPr>
            <a:endParaRPr lang="fr-FR" sz="2800" b="1" dirty="0" smtClean="0"/>
          </a:p>
          <a:p>
            <a:pPr marL="514350" indent="-514350" algn="ctr">
              <a:buNone/>
            </a:pPr>
            <a:r>
              <a:rPr lang="fr-FR" sz="2800" b="1" dirty="0" smtClean="0">
                <a:latin typeface="+mj-lt"/>
              </a:rPr>
              <a:t>P</a:t>
            </a:r>
            <a:r>
              <a:rPr lang="fr-FR" sz="2800" dirty="0" smtClean="0">
                <a:latin typeface="+mj-lt"/>
              </a:rPr>
              <a:t>rivilégier les études de cas – 12 à 15 diapos environ</a:t>
            </a:r>
            <a:br>
              <a:rPr lang="fr-FR" sz="2800" dirty="0" smtClean="0">
                <a:latin typeface="+mj-lt"/>
              </a:rPr>
            </a:br>
            <a:r>
              <a:rPr lang="fr-FR" sz="2800" dirty="0" smtClean="0"/>
              <a:t>………………………………………………………………………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Présentation et caractéristiques des médias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Le planning média :</a:t>
            </a:r>
            <a:r>
              <a:rPr lang="fr-FR" i="1" dirty="0" smtClean="0">
                <a:latin typeface="+mj-lt"/>
              </a:rPr>
              <a:t> étude de cas</a:t>
            </a:r>
            <a:endParaRPr lang="fr-FR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L’élaboration du budget publicitaire :</a:t>
            </a:r>
            <a:r>
              <a:rPr lang="fr-FR" i="1" dirty="0" smtClean="0">
                <a:latin typeface="+mj-lt"/>
              </a:rPr>
              <a:t> étude de cas</a:t>
            </a:r>
            <a:endParaRPr lang="fr-FR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Publicité sur Lieu de Vente : PLV - </a:t>
            </a:r>
            <a:r>
              <a:rPr lang="fr-FR" i="1" dirty="0" smtClean="0">
                <a:latin typeface="+mj-lt"/>
              </a:rPr>
              <a:t>étude de cas</a:t>
            </a:r>
            <a:endParaRPr lang="fr-FR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Publicité sur internet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Publicité comparative et publicité mensongère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La publicité et l’enfant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La réglementation en publicité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La mesure d’audience sur les medias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latin typeface="+mj-lt"/>
              </a:rPr>
              <a:t>Publicité directe :</a:t>
            </a:r>
            <a:r>
              <a:rPr lang="fr-FR" i="1" dirty="0" smtClean="0">
                <a:latin typeface="+mj-lt"/>
              </a:rPr>
              <a:t> étude de cas</a:t>
            </a:r>
            <a:endParaRPr lang="fr-FR" dirty="0" smtClean="0">
              <a:latin typeface="+mj-lt"/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dirty="0" smtClean="0">
                <a:latin typeface="+mj-lt"/>
              </a:rPr>
              <a:t>11.Les cibles de communication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12.La stratégie Push 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13.la stratégie Pull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14.L’élaboration du mix de communication : </a:t>
            </a:r>
            <a:r>
              <a:rPr lang="fr-FR" i="1" dirty="0" smtClean="0">
                <a:latin typeface="+mj-lt"/>
              </a:rPr>
              <a:t>étude de cas </a:t>
            </a:r>
            <a:endParaRPr lang="fr-FR" dirty="0" smtClean="0">
              <a:latin typeface="+mj-lt"/>
            </a:endParaRPr>
          </a:p>
          <a:p>
            <a:pPr lvl="0">
              <a:buNone/>
            </a:pPr>
            <a:r>
              <a:rPr lang="fr-FR" dirty="0" smtClean="0">
                <a:latin typeface="+mj-lt"/>
              </a:rPr>
              <a:t>15.L’élaboration d’un plan de communication 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16.La copie stratégie : </a:t>
            </a:r>
            <a:r>
              <a:rPr lang="fr-FR" i="1" dirty="0" smtClean="0">
                <a:latin typeface="+mj-lt"/>
              </a:rPr>
              <a:t>étude de cas</a:t>
            </a:r>
            <a:endParaRPr lang="fr-FR" dirty="0" smtClean="0">
              <a:latin typeface="+mj-lt"/>
            </a:endParaRPr>
          </a:p>
          <a:p>
            <a:pPr lvl="0">
              <a:buNone/>
            </a:pPr>
            <a:r>
              <a:rPr lang="fr-FR" dirty="0" smtClean="0">
                <a:latin typeface="+mj-lt"/>
              </a:rPr>
              <a:t>17.Elaboration d’un message publicitaire : presse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18.Elaboration d’un message publicitaire : TV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19.Elaboration d’un message publicitaire : affichage/</a:t>
            </a:r>
            <a:r>
              <a:rPr lang="fr-FR" dirty="0" err="1" smtClean="0">
                <a:latin typeface="+mj-lt"/>
              </a:rPr>
              <a:t>plaquettepub</a:t>
            </a:r>
            <a:r>
              <a:rPr lang="fr-FR" dirty="0" smtClean="0">
                <a:latin typeface="+mj-lt"/>
              </a:rPr>
              <a:t>/ </a:t>
            </a:r>
            <a:r>
              <a:rPr lang="fr-FR" dirty="0" err="1" smtClean="0">
                <a:latin typeface="+mj-lt"/>
              </a:rPr>
              <a:t>flyer</a:t>
            </a:r>
            <a:endParaRPr lang="fr-FR" dirty="0" smtClean="0">
              <a:latin typeface="+mj-lt"/>
            </a:endParaRPr>
          </a:p>
          <a:p>
            <a:pPr lvl="0">
              <a:buNone/>
            </a:pPr>
            <a:r>
              <a:rPr lang="fr-FR" dirty="0" smtClean="0">
                <a:latin typeface="+mj-lt"/>
              </a:rPr>
              <a:t>20.Gestion d’une campagne publicitaire : </a:t>
            </a:r>
            <a:r>
              <a:rPr lang="fr-FR" i="1" dirty="0" smtClean="0">
                <a:latin typeface="+mj-lt"/>
              </a:rPr>
              <a:t>étude de cas</a:t>
            </a:r>
            <a:endParaRPr lang="fr-FR" dirty="0" smtClean="0">
              <a:latin typeface="+mj-lt"/>
            </a:endParaRP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fr-FR" dirty="0" smtClean="0">
                <a:latin typeface="+mj-lt"/>
              </a:rPr>
              <a:t>21.La mesure de l’efficacité publicitaire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22.Force de vente / commerciaux : rôle dans la communication marketing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23.Promotion des ventes : </a:t>
            </a:r>
            <a:r>
              <a:rPr lang="fr-FR" i="1" dirty="0" smtClean="0">
                <a:latin typeface="+mj-lt"/>
              </a:rPr>
              <a:t>étude de cas</a:t>
            </a:r>
            <a:endParaRPr lang="fr-FR" dirty="0" smtClean="0">
              <a:latin typeface="+mj-lt"/>
            </a:endParaRPr>
          </a:p>
          <a:p>
            <a:pPr lvl="0">
              <a:buNone/>
            </a:pPr>
            <a:r>
              <a:rPr lang="fr-FR" dirty="0" smtClean="0">
                <a:latin typeface="+mj-lt"/>
              </a:rPr>
              <a:t>24.La communication évènementielle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25.Sponsoring : </a:t>
            </a:r>
            <a:r>
              <a:rPr lang="fr-FR" i="1" dirty="0" smtClean="0">
                <a:latin typeface="+mj-lt"/>
              </a:rPr>
              <a:t>étude de cas</a:t>
            </a:r>
            <a:endParaRPr lang="fr-FR" dirty="0" smtClean="0">
              <a:latin typeface="+mj-lt"/>
            </a:endParaRPr>
          </a:p>
          <a:p>
            <a:pPr lvl="0">
              <a:buNone/>
            </a:pPr>
            <a:r>
              <a:rPr lang="fr-FR" dirty="0" smtClean="0">
                <a:latin typeface="+mj-lt"/>
              </a:rPr>
              <a:t>26.Mécénat et parrainage 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27.Les pratiques des relations publiques 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28.La PNL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29.L’Analyse Transactionnelle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30.La communication interpersonnelle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fr-FR" dirty="0" smtClean="0">
                <a:latin typeface="+mj-lt"/>
              </a:rPr>
              <a:t>31.La communication institutionnelle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32.Marketing direct / publicité directe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33.marketing téléphonique/ télémarketing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34.Centres d’appel ou Call </a:t>
            </a:r>
            <a:r>
              <a:rPr lang="fr-FR" dirty="0" err="1" smtClean="0">
                <a:latin typeface="+mj-lt"/>
              </a:rPr>
              <a:t>Centers</a:t>
            </a:r>
            <a:r>
              <a:rPr lang="fr-FR" dirty="0" smtClean="0">
                <a:latin typeface="+mj-lt"/>
              </a:rPr>
              <a:t> : </a:t>
            </a:r>
            <a:r>
              <a:rPr lang="fr-FR" i="1" dirty="0" smtClean="0">
                <a:latin typeface="+mj-lt"/>
              </a:rPr>
              <a:t>étude de cas</a:t>
            </a:r>
            <a:endParaRPr lang="fr-FR" dirty="0" smtClean="0">
              <a:latin typeface="+mj-lt"/>
            </a:endParaRPr>
          </a:p>
          <a:p>
            <a:pPr lvl="0">
              <a:buNone/>
            </a:pPr>
            <a:r>
              <a:rPr lang="fr-FR" dirty="0" smtClean="0">
                <a:latin typeface="+mj-lt"/>
              </a:rPr>
              <a:t>35.La communication dans les salons, les foires et les expositions 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36.La communication B to B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37.Les métiers de l’agence de conseil en communication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38.L’agence de communication : étude de cas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39.Les réseaux sociaux et la communication : avantages et inconvénients pour les entreprises</a:t>
            </a:r>
          </a:p>
          <a:p>
            <a:pPr lvl="0">
              <a:buNone/>
            </a:pPr>
            <a:r>
              <a:rPr lang="fr-FR" dirty="0" smtClean="0">
                <a:latin typeface="+mj-lt"/>
              </a:rPr>
              <a:t>40.La publicité mobile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41.Le Consumérisme</a:t>
            </a:r>
            <a:endParaRPr lang="fr-FR" dirty="0">
              <a:latin typeface="+mj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4C92-35EE-4683-8ACC-0B59BE777AD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3835</TotalTime>
  <Words>103</Words>
  <Application>Microsoft Office PowerPoint</Application>
  <PresentationFormat>Affichage à l'écran 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Majalla UI</vt:lpstr>
      <vt:lpstr>Wingdings 2</vt:lpstr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kjk</dc:title>
  <dc:creator>Hichem</dc:creator>
  <cp:lastModifiedBy>mohammed daoudi</cp:lastModifiedBy>
  <cp:revision>437</cp:revision>
  <dcterms:created xsi:type="dcterms:W3CDTF">2012-04-06T11:13:55Z</dcterms:created>
  <dcterms:modified xsi:type="dcterms:W3CDTF">2021-01-25T15:59:06Z</dcterms:modified>
</cp:coreProperties>
</file>