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4" r:id="rId3"/>
    <p:sldId id="283" r:id="rId4"/>
    <p:sldId id="257" r:id="rId5"/>
    <p:sldId id="285" r:id="rId6"/>
    <p:sldId id="286" r:id="rId7"/>
    <p:sldId id="287" r:id="rId8"/>
    <p:sldId id="288" r:id="rId9"/>
    <p:sldId id="289" r:id="rId10"/>
    <p:sldId id="290" r:id="rId11"/>
    <p:sldId id="291" r:id="rId12"/>
    <p:sldId id="292" r:id="rId13"/>
    <p:sldId id="293" r:id="rId14"/>
    <p:sldId id="294"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46EEDAB-C40A-4FF0-96C3-D25D09F821A5}" type="slidenum">
              <a:rPr lang="fr-FR" altLang="fr-FR"/>
              <a:pPr>
                <a:defRPr/>
              </a:pPr>
              <a:t>‹N°›</a:t>
            </a:fld>
            <a:endParaRPr lang="fr-FR" altLang="fr-FR"/>
          </a:p>
        </p:txBody>
      </p:sp>
    </p:spTree>
    <p:extLst>
      <p:ext uri="{BB962C8B-B14F-4D97-AF65-F5344CB8AC3E}">
        <p14:creationId xmlns:p14="http://schemas.microsoft.com/office/powerpoint/2010/main" val="44538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555D0F-F464-4950-B6B9-2E4E8232328D}" type="slidenum">
              <a:rPr lang="fr-FR" altLang="fr-FR"/>
              <a:pPr>
                <a:defRPr/>
              </a:pPr>
              <a:t>‹N°›</a:t>
            </a:fld>
            <a:endParaRPr lang="fr-FR" altLang="fr-FR"/>
          </a:p>
        </p:txBody>
      </p:sp>
    </p:spTree>
    <p:extLst>
      <p:ext uri="{BB962C8B-B14F-4D97-AF65-F5344CB8AC3E}">
        <p14:creationId xmlns:p14="http://schemas.microsoft.com/office/powerpoint/2010/main" val="3100415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C9B6C46-C857-4FD7-97A8-A5133812C9DA}" type="slidenum">
              <a:rPr lang="fr-FR" altLang="fr-FR"/>
              <a:pPr>
                <a:defRPr/>
              </a:pPr>
              <a:t>‹N°›</a:t>
            </a:fld>
            <a:endParaRPr lang="fr-FR" altLang="fr-FR"/>
          </a:p>
        </p:txBody>
      </p:sp>
    </p:spTree>
    <p:extLst>
      <p:ext uri="{BB962C8B-B14F-4D97-AF65-F5344CB8AC3E}">
        <p14:creationId xmlns:p14="http://schemas.microsoft.com/office/powerpoint/2010/main" val="172149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03D1DFF0-E858-4D93-9E16-C2666C79D790}" type="slidenum">
              <a:rPr lang="fr-FR" altLang="fr-FR"/>
              <a:pPr>
                <a:defRPr/>
              </a:pPr>
              <a:t>‹N°›</a:t>
            </a:fld>
            <a:endParaRPr lang="fr-FR" altLang="fr-FR"/>
          </a:p>
        </p:txBody>
      </p:sp>
    </p:spTree>
    <p:extLst>
      <p:ext uri="{BB962C8B-B14F-4D97-AF65-F5344CB8AC3E}">
        <p14:creationId xmlns:p14="http://schemas.microsoft.com/office/powerpoint/2010/main" val="395336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A875891F-B0CA-4152-8FD3-6EAD123D3B2F}" type="slidenum">
              <a:rPr lang="fr-FR" altLang="fr-FR"/>
              <a:pPr>
                <a:defRPr/>
              </a:pPr>
              <a:t>‹N°›</a:t>
            </a:fld>
            <a:endParaRPr lang="fr-FR" altLang="fr-FR"/>
          </a:p>
        </p:txBody>
      </p:sp>
    </p:spTree>
    <p:extLst>
      <p:ext uri="{BB962C8B-B14F-4D97-AF65-F5344CB8AC3E}">
        <p14:creationId xmlns:p14="http://schemas.microsoft.com/office/powerpoint/2010/main" val="3256106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82E4E907-513F-4B6A-9E41-FE699DE0701D}" type="slidenum">
              <a:rPr lang="fr-FR" altLang="fr-FR"/>
              <a:pPr>
                <a:defRPr/>
              </a:pPr>
              <a:t>‹N°›</a:t>
            </a:fld>
            <a:endParaRPr lang="fr-FR" altLang="fr-FR"/>
          </a:p>
        </p:txBody>
      </p:sp>
    </p:spTree>
    <p:extLst>
      <p:ext uri="{BB962C8B-B14F-4D97-AF65-F5344CB8AC3E}">
        <p14:creationId xmlns:p14="http://schemas.microsoft.com/office/powerpoint/2010/main" val="2470651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C28EEDD9-4E13-428F-81DF-B9EF3355FD36}" type="slidenum">
              <a:rPr lang="fr-FR" altLang="fr-FR"/>
              <a:pPr>
                <a:defRPr/>
              </a:pPr>
              <a:t>‹N°›</a:t>
            </a:fld>
            <a:endParaRPr lang="fr-FR" altLang="fr-FR"/>
          </a:p>
        </p:txBody>
      </p:sp>
    </p:spTree>
    <p:extLst>
      <p:ext uri="{BB962C8B-B14F-4D97-AF65-F5344CB8AC3E}">
        <p14:creationId xmlns:p14="http://schemas.microsoft.com/office/powerpoint/2010/main" val="4056157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17F97936-F82F-4AA6-9AF0-3A07F0A7678A}" type="slidenum">
              <a:rPr lang="fr-FR" altLang="fr-FR"/>
              <a:pPr>
                <a:defRPr/>
              </a:pPr>
              <a:t>‹N°›</a:t>
            </a:fld>
            <a:endParaRPr lang="fr-FR" altLang="fr-FR"/>
          </a:p>
        </p:txBody>
      </p:sp>
    </p:spTree>
    <p:extLst>
      <p:ext uri="{BB962C8B-B14F-4D97-AF65-F5344CB8AC3E}">
        <p14:creationId xmlns:p14="http://schemas.microsoft.com/office/powerpoint/2010/main" val="327333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50CD20B-4949-411A-B748-0D477E2FE5AB}" type="slidenum">
              <a:rPr lang="fr-FR" altLang="fr-FR"/>
              <a:pPr>
                <a:defRPr/>
              </a:pPr>
              <a:t>‹N°›</a:t>
            </a:fld>
            <a:endParaRPr lang="fr-FR" altLang="fr-FR"/>
          </a:p>
        </p:txBody>
      </p:sp>
    </p:spTree>
    <p:extLst>
      <p:ext uri="{BB962C8B-B14F-4D97-AF65-F5344CB8AC3E}">
        <p14:creationId xmlns:p14="http://schemas.microsoft.com/office/powerpoint/2010/main" val="2054961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52C917-500E-46FA-A170-CECF036D50C0}" type="slidenum">
              <a:rPr lang="fr-FR" altLang="fr-FR"/>
              <a:pPr>
                <a:defRPr/>
              </a:pPr>
              <a:t>‹N°›</a:t>
            </a:fld>
            <a:endParaRPr lang="fr-FR" altLang="fr-FR"/>
          </a:p>
        </p:txBody>
      </p:sp>
    </p:spTree>
    <p:extLst>
      <p:ext uri="{BB962C8B-B14F-4D97-AF65-F5344CB8AC3E}">
        <p14:creationId xmlns:p14="http://schemas.microsoft.com/office/powerpoint/2010/main" val="403134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96DC47A-F9AD-47D5-A188-A7F20EA5294B}" type="slidenum">
              <a:rPr lang="fr-FR" altLang="fr-FR"/>
              <a:pPr>
                <a:defRPr/>
              </a:pPr>
              <a:t>‹N°›</a:t>
            </a:fld>
            <a:endParaRPr lang="fr-FR" altLang="fr-FR"/>
          </a:p>
        </p:txBody>
      </p:sp>
    </p:spTree>
    <p:extLst>
      <p:ext uri="{BB962C8B-B14F-4D97-AF65-F5344CB8AC3E}">
        <p14:creationId xmlns:p14="http://schemas.microsoft.com/office/powerpoint/2010/main" val="37243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fontAlgn="base">
              <a:spcBef>
                <a:spcPct val="0"/>
              </a:spcBef>
              <a:spcAft>
                <a:spcPct val="0"/>
              </a:spcAft>
              <a:defRPr/>
            </a:pPr>
            <a:fld id="{7C47B06D-7782-4AFD-AC95-581F92B80C73}" type="slidenum">
              <a:rPr lang="fr-FR" altLang="fr-FR"/>
              <a:pPr fontAlgn="base">
                <a:spcBef>
                  <a:spcPct val="0"/>
                </a:spcBef>
                <a:spcAft>
                  <a:spcPct val="0"/>
                </a:spcAft>
                <a:defRPr/>
              </a:pPr>
              <a:t>‹N°›</a:t>
            </a:fld>
            <a:endParaRPr lang="fr-FR" altLang="fr-FR"/>
          </a:p>
        </p:txBody>
      </p:sp>
    </p:spTree>
    <p:extLst>
      <p:ext uri="{BB962C8B-B14F-4D97-AF65-F5344CB8AC3E}">
        <p14:creationId xmlns:p14="http://schemas.microsoft.com/office/powerpoint/2010/main" val="98702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2127771"/>
          </a:xfrm>
        </p:spPr>
        <p:txBody>
          <a:bodyPr>
            <a:normAutofit/>
          </a:bodyPr>
          <a:lstStyle/>
          <a:p>
            <a:pPr algn="ctr">
              <a:defRPr/>
            </a:pPr>
            <a:r>
              <a:rPr lang="fr-FR" b="1" u="sng" dirty="0" smtClean="0"/>
              <a:t>Université d’Oran 2 Mohamed Ben Ahmed</a:t>
            </a:r>
            <a:r>
              <a:rPr lang="fr-FR" b="1" u="sng" dirty="0"/>
              <a:t/>
            </a:r>
            <a:br>
              <a:rPr lang="fr-FR" b="1" u="sng" dirty="0"/>
            </a:br>
            <a:r>
              <a:rPr lang="fr-FR" b="1" u="sng" dirty="0" smtClean="0"/>
              <a:t>Faculté des Sciences économiques, Commerciales et Sciences de Gestion</a:t>
            </a:r>
            <a:br>
              <a:rPr lang="fr-FR" b="1" u="sng" dirty="0" smtClean="0"/>
            </a:br>
            <a:r>
              <a:rPr lang="fr-FR" b="1" u="sng" dirty="0" smtClean="0"/>
              <a:t>2020 – 2021</a:t>
            </a:r>
            <a:endParaRPr lang="fr-FR" b="1" dirty="0"/>
          </a:p>
        </p:txBody>
      </p:sp>
      <p:sp>
        <p:nvSpPr>
          <p:cNvPr id="31747" name="Espace réservé du contenu 2"/>
          <p:cNvSpPr>
            <a:spLocks noGrp="1"/>
          </p:cNvSpPr>
          <p:nvPr>
            <p:ph idx="1"/>
          </p:nvPr>
        </p:nvSpPr>
        <p:spPr>
          <a:xfrm>
            <a:off x="251520" y="2492896"/>
            <a:ext cx="8539163" cy="3600400"/>
          </a:xfrm>
        </p:spPr>
        <p:txBody>
          <a:bodyPr/>
          <a:lstStyle/>
          <a:p>
            <a:r>
              <a:rPr lang="fr-FR" sz="2400" b="1" dirty="0" smtClean="0"/>
              <a:t>Niveau : L 1				Semestre : S1 </a:t>
            </a:r>
          </a:p>
          <a:p>
            <a:r>
              <a:rPr lang="fr-FR" sz="2400" b="1" dirty="0" smtClean="0"/>
              <a:t>Domaine : SEGC		</a:t>
            </a:r>
          </a:p>
          <a:p>
            <a:r>
              <a:rPr lang="fr-FR" sz="2400" b="1" dirty="0" smtClean="0"/>
              <a:t>Matière : Introduction à la sociologie 1</a:t>
            </a:r>
          </a:p>
          <a:p>
            <a:r>
              <a:rPr lang="fr-FR" sz="2400" b="1" dirty="0" smtClean="0"/>
              <a:t>Enseignant : BENCHAREF  HOUCINE</a:t>
            </a:r>
          </a:p>
          <a:p>
            <a:r>
              <a:rPr lang="fr-FR" sz="2400" b="1" dirty="0" smtClean="0"/>
              <a:t>Séquence : C06 / 15-06</a:t>
            </a:r>
            <a:endParaRPr lang="fr-FR" sz="2400" b="1" dirty="0" smtClean="0">
              <a:solidFill>
                <a:srgbClr val="00B050"/>
              </a:solidFill>
            </a:endParaRPr>
          </a:p>
          <a:p>
            <a:r>
              <a:rPr lang="fr-FR" sz="2400" b="1" dirty="0" smtClean="0"/>
              <a:t>Code de la ressource : L1_S1_SEGC_D112_C06/15</a:t>
            </a:r>
          </a:p>
          <a:p>
            <a:pPr marL="0" indent="0">
              <a:buNone/>
            </a:pPr>
            <a:endParaRPr lang="fr-FR" dirty="0" smtClean="0"/>
          </a:p>
        </p:txBody>
      </p:sp>
      <p:sp>
        <p:nvSpPr>
          <p:cNvPr id="3174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eaLnBrk="0" fontAlgn="base" hangingPunct="0">
              <a:spcBef>
                <a:spcPct val="0"/>
              </a:spcBef>
              <a:spcAft>
                <a:spcPct val="0"/>
              </a:spcAft>
              <a:defRPr>
                <a:solidFill>
                  <a:schemeClr val="tx1"/>
                </a:solidFill>
                <a:latin typeface="Calibri" pitchFamily="34" charset="0"/>
              </a:defRPr>
            </a:lvl6pPr>
            <a:lvl7pPr marL="2971800" indent="-228600" algn="l" rtl="0" eaLnBrk="0" fontAlgn="base" hangingPunct="0">
              <a:spcBef>
                <a:spcPct val="0"/>
              </a:spcBef>
              <a:spcAft>
                <a:spcPct val="0"/>
              </a:spcAft>
              <a:defRPr>
                <a:solidFill>
                  <a:schemeClr val="tx1"/>
                </a:solidFill>
                <a:latin typeface="Calibri" pitchFamily="34" charset="0"/>
              </a:defRPr>
            </a:lvl7pPr>
            <a:lvl8pPr marL="3429000" indent="-228600" algn="l" rtl="0" eaLnBrk="0" fontAlgn="base" hangingPunct="0">
              <a:spcBef>
                <a:spcPct val="0"/>
              </a:spcBef>
              <a:spcAft>
                <a:spcPct val="0"/>
              </a:spcAft>
              <a:defRPr>
                <a:solidFill>
                  <a:schemeClr val="tx1"/>
                </a:solidFill>
                <a:latin typeface="Calibri" pitchFamily="34" charset="0"/>
              </a:defRPr>
            </a:lvl8pPr>
            <a:lvl9pPr marL="3886200" indent="-228600" algn="l" rtl="0" eaLnBrk="0" fontAlgn="base" hangingPunct="0">
              <a:spcBef>
                <a:spcPct val="0"/>
              </a:spcBef>
              <a:spcAft>
                <a:spcPct val="0"/>
              </a:spcAft>
              <a:defRPr>
                <a:solidFill>
                  <a:schemeClr val="tx1"/>
                </a:solidFill>
                <a:latin typeface="Calibri" pitchFamily="34" charset="0"/>
              </a:defRPr>
            </a:lvl9pPr>
          </a:lstStyle>
          <a:p>
            <a:fld id="{9D6C7AA2-C861-4005-82B3-B6E5382136F5}" type="slidenum">
              <a:rPr lang="fr-FR" smtClean="0">
                <a:solidFill>
                  <a:srgbClr val="898989"/>
                </a:solidFill>
              </a:rPr>
              <a:pPr/>
              <a:t>1</a:t>
            </a:fld>
            <a:endParaRPr lang="fr-FR" smtClean="0">
              <a:solidFill>
                <a:srgbClr val="898989"/>
              </a:solidFill>
            </a:endParaRPr>
          </a:p>
        </p:txBody>
      </p:sp>
    </p:spTree>
    <p:extLst>
      <p:ext uri="{BB962C8B-B14F-4D97-AF65-F5344CB8AC3E}">
        <p14:creationId xmlns:p14="http://schemas.microsoft.com/office/powerpoint/2010/main" val="390748211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0"/>
            <a:ext cx="8712968" cy="6669360"/>
          </a:xfrm>
        </p:spPr>
        <p:txBody>
          <a:bodyPr/>
          <a:lstStyle/>
          <a:p>
            <a:pPr algn="just" rtl="1">
              <a:lnSpc>
                <a:spcPct val="115000"/>
              </a:lnSpc>
              <a:spcAft>
                <a:spcPts val="0"/>
              </a:spcAft>
            </a:pPr>
            <a:r>
              <a:rPr lang="ar-SA" sz="1500" b="1" dirty="0" smtClean="0">
                <a:latin typeface="Times New Roman" pitchFamily="18" charset="0"/>
                <a:ea typeface="Calibri"/>
                <a:cs typeface="Times New Roman" pitchFamily="18" charset="0"/>
              </a:rPr>
              <a:t>صنف دوركهايم التضامن الاجتماعي إلى نوعين</a:t>
            </a:r>
            <a:r>
              <a:rPr lang="fr-FR" sz="1500" b="1" dirty="0" smtClean="0">
                <a:latin typeface="Times New Roman" pitchFamily="18" charset="0"/>
                <a:ea typeface="Calibri"/>
                <a:cs typeface="Times New Roman" pitchFamily="18" charset="0"/>
              </a:rPr>
              <a:t>:</a:t>
            </a:r>
            <a:endParaRPr lang="en-US" sz="1500" dirty="0" smtClean="0">
              <a:latin typeface="Times New Roman" pitchFamily="18" charset="0"/>
              <a:ea typeface="Calibri"/>
              <a:cs typeface="Times New Roman" pitchFamily="18" charset="0"/>
            </a:endParaRPr>
          </a:p>
          <a:p>
            <a:pPr algn="just" rtl="1">
              <a:lnSpc>
                <a:spcPct val="115000"/>
              </a:lnSpc>
              <a:spcAft>
                <a:spcPts val="0"/>
              </a:spcAft>
            </a:pPr>
            <a:r>
              <a:rPr lang="fr-FR" sz="1500" b="1" dirty="0" smtClean="0">
                <a:latin typeface="Times New Roman" pitchFamily="18" charset="0"/>
                <a:ea typeface="Calibri"/>
                <a:cs typeface="Times New Roman" pitchFamily="18" charset="0"/>
              </a:rPr>
              <a:t>1-</a:t>
            </a:r>
            <a:r>
              <a:rPr lang="ar-SA" sz="1500" b="1" dirty="0">
                <a:latin typeface="Times New Roman" pitchFamily="18" charset="0"/>
                <a:ea typeface="Calibri"/>
                <a:cs typeface="Times New Roman" pitchFamily="18" charset="0"/>
              </a:rPr>
              <a:t>التضامن الآلي: ويتميز هذا النوع من التضامن بالبساطة و السذاجة أحيانا حيث انه غير مركب وغير مميز وغير خاضع لمبدأ توزيع العمل</a:t>
            </a:r>
            <a:r>
              <a:rPr lang="fr-FR" sz="1500" b="1" dirty="0">
                <a:latin typeface="Times New Roman" pitchFamily="18" charset="0"/>
                <a:ea typeface="Calibri"/>
                <a:cs typeface="Times New Roman" pitchFamily="18" charset="0"/>
              </a:rPr>
              <a:t>.</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fr-FR" sz="1500" b="1" dirty="0">
                <a:latin typeface="Times New Roman" pitchFamily="18" charset="0"/>
                <a:ea typeface="Calibri"/>
                <a:cs typeface="Times New Roman" pitchFamily="18" charset="0"/>
              </a:rPr>
              <a:t>2-</a:t>
            </a:r>
            <a:r>
              <a:rPr lang="ar-SA" sz="1500" b="1" dirty="0">
                <a:latin typeface="Times New Roman" pitchFamily="18" charset="0"/>
                <a:ea typeface="Calibri"/>
                <a:cs typeface="Times New Roman" pitchFamily="18" charset="0"/>
              </a:rPr>
              <a:t>التضامن العضوي: ونلاحظ على هذا النوع أنه يتميز بالتعقيد وله مميزات في الوظائف، يخضع لمعيار مبدأ تقسيم العمل، تقدر فيه توزيع الوظائف على الجماعات و الأفراد بالإضافة إلى تميزه بزيادة التخصص ويكون هذا النوع عنصرا أساسيا في الحياة الاجتماعية ويسود عموما داخل الوسط الاجتماعي الذي يطغى عليه هذا النوع سلطة القانون و احتكام الجميع إلى مبادئ القانون بمعنى أن حياة الناس تتجه إلى التنظيم الرسمي وتساير صلاحيات السلطات بين مختلف الأدوار الاجتماعية في مفهوم التنظيم وتدرجه</a:t>
            </a:r>
            <a:r>
              <a:rPr lang="fr-FR" sz="1500" b="1" dirty="0">
                <a:latin typeface="Times New Roman" pitchFamily="18" charset="0"/>
                <a:ea typeface="Calibri"/>
                <a:cs typeface="Times New Roman" pitchFamily="18" charset="0"/>
              </a:rPr>
              <a:t>.</a:t>
            </a:r>
            <a:endParaRPr lang="en-US" sz="1500" dirty="0">
              <a:latin typeface="Times New Roman" pitchFamily="18" charset="0"/>
              <a:ea typeface="Calibri"/>
              <a:cs typeface="Times New Roman" pitchFamily="18" charset="0"/>
            </a:endParaRPr>
          </a:p>
          <a:p>
            <a:pPr algn="just" rtl="1">
              <a:lnSpc>
                <a:spcPct val="115000"/>
              </a:lnSpc>
              <a:spcAft>
                <a:spcPts val="0"/>
              </a:spcAft>
              <a:tabLst>
                <a:tab pos="-326390" algn="l"/>
              </a:tabLst>
            </a:pPr>
            <a:r>
              <a:rPr lang="ar-EG" sz="1500" b="1" dirty="0" smtClean="0">
                <a:latin typeface="Times New Roman" pitchFamily="18" charset="0"/>
                <a:ea typeface="Calibri"/>
                <a:cs typeface="Times New Roman" pitchFamily="18" charset="0"/>
              </a:rPr>
              <a:t>يبحث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في الجزء الثاني من الكتاب عن الأسباب التي تدعو إلي ازدياد تقسيم العمل نفسه أو ما هو معامل التغير في هذا التقسيم ؟ وقد بحث عن ذلك بين الظروف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نفسها ، وانتهي إلي أن أحد العوامل الهامة في ذلك هو الزيادة في السكان مع ما يصاحبها من زيادة في كثافتهم وأثر ذلك في تركيب المجتمع ، ذلك لأن هذه الزيادة تدعو إلي زيادة الصراع من أجل الحياة ، فلو أن كل أفراد المجتمع قاموا بعمل واحد قلت فرصتهم في الحصول علي ما يعيشون عليه لأن المنافسة ستكون علي أشدها بين ما يقومون به من عمل واحد . أما إذا اختلف الأفراد في أعمالهم تمكنوا من المعيشة معاً دون صراع كبير كما تزداد فرصتهم في الحصول علي ما يعيشون عليه . وعلي ذلك فإن الزيادة في كثافة السكان تدعو إلي الزيادة في تقسيم العمل ، وهذه الزيادة تدعو إلي تأثير في العمليات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والتنظيم </a:t>
            </a:r>
            <a:r>
              <a:rPr lang="ar-EG" sz="1500" b="1" dirty="0" err="1">
                <a:latin typeface="Times New Roman" pitchFamily="18" charset="0"/>
                <a:ea typeface="Calibri"/>
                <a:cs typeface="Times New Roman" pitchFamily="18" charset="0"/>
              </a:rPr>
              <a:t>الإجتماعي</a:t>
            </a:r>
            <a:r>
              <a:rPr lang="ar-EG" sz="1500" b="1" dirty="0">
                <a:latin typeface="Times New Roman" pitchFamily="18" charset="0"/>
                <a:ea typeface="Calibri"/>
                <a:cs typeface="Times New Roman" pitchFamily="18" charset="0"/>
              </a:rPr>
              <a:t> والنواحي النفسية للأفراد كما وضح ذلك في الجزء الأول من الكتاب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فالمظهر الأول للعمل الاجتماعي هو، إذاً، تعيين المشكلة أو المشكلات الاجتماعية التي يتعين دراستها...وتفسير الظواهر الاجتماعية يتم بالاعتماد على نظريات تشكل </a:t>
            </a:r>
            <a:r>
              <a:rPr lang="ar-MA" sz="1500" b="1" dirty="0" err="1">
                <a:solidFill>
                  <a:srgbClr val="000000"/>
                </a:solidFill>
                <a:latin typeface="Times New Roman" pitchFamily="18" charset="0"/>
                <a:ea typeface="Calibri"/>
                <a:cs typeface="Times New Roman" pitchFamily="18" charset="0"/>
              </a:rPr>
              <a:t>أنساقا</a:t>
            </a:r>
            <a:r>
              <a:rPr lang="ar-MA" sz="1500" b="1" dirty="0">
                <a:solidFill>
                  <a:srgbClr val="000000"/>
                </a:solidFill>
                <a:latin typeface="Times New Roman" pitchFamily="18" charset="0"/>
                <a:ea typeface="Calibri"/>
                <a:cs typeface="Times New Roman" pitchFamily="18" charset="0"/>
              </a:rPr>
              <a:t> وأبنية تقوم على قضايا منظمة بشكل عقلي. تقابل تلك الأبنية بوقائع تجريبية، وتتطور تبعا لمقابلتها بوقائع ومعطيات اختبارية أو </a:t>
            </a:r>
            <a:r>
              <a:rPr lang="ar-MA" sz="1500" b="1" dirty="0" err="1">
                <a:solidFill>
                  <a:srgbClr val="000000"/>
                </a:solidFill>
                <a:latin typeface="Times New Roman" pitchFamily="18" charset="0"/>
                <a:ea typeface="Calibri"/>
                <a:cs typeface="Times New Roman" pitchFamily="18" charset="0"/>
              </a:rPr>
              <a:t>تجريبية.كما</a:t>
            </a:r>
            <a:r>
              <a:rPr lang="ar-MA" sz="1500" b="1" dirty="0">
                <a:solidFill>
                  <a:srgbClr val="000000"/>
                </a:solidFill>
                <a:latin typeface="Times New Roman" pitchFamily="18" charset="0"/>
                <a:ea typeface="Calibri"/>
                <a:cs typeface="Times New Roman" pitchFamily="18" charset="0"/>
              </a:rPr>
              <a:t> تقوم تلك النظريات على مسلمات، أي على جملة من القضايا الأساسية غير مبرهن عليها، تعتبر بمثابة قضايا بديهية...وتحدد هذه المسلمات، بدورها، نموذجا نظريا. أي: إطارا تصوريا شاملا...</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err="1">
                <a:solidFill>
                  <a:srgbClr val="000000"/>
                </a:solidFill>
                <a:latin typeface="Times New Roman" pitchFamily="18" charset="0"/>
                <a:ea typeface="Calibri"/>
                <a:cs typeface="Times New Roman" pitchFamily="18" charset="0"/>
              </a:rPr>
              <a:t>السوسيولوجيا</a:t>
            </a:r>
            <a:r>
              <a:rPr lang="ar-MA" sz="1500" b="1" dirty="0">
                <a:solidFill>
                  <a:srgbClr val="000000"/>
                </a:solidFill>
                <a:latin typeface="Times New Roman" pitchFamily="18" charset="0"/>
                <a:ea typeface="Calibri"/>
                <a:cs typeface="Times New Roman" pitchFamily="18" charset="0"/>
              </a:rPr>
              <a:t> تقوم على ثلاث مسلمات، وتعتمد نموذجين نظريين أساسيين:</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arenR"/>
            </a:pPr>
            <a:r>
              <a:rPr lang="ar-MA" sz="1500" b="1" dirty="0">
                <a:solidFill>
                  <a:srgbClr val="000000"/>
                </a:solidFill>
                <a:latin typeface="Times New Roman" pitchFamily="18" charset="0"/>
                <a:ea typeface="Calibri"/>
                <a:cs typeface="Times New Roman" pitchFamily="18" charset="0"/>
              </a:rPr>
              <a:t>المسلمة الأولى: يشكل الإنسان نوعا وحيدا أو ثابتا </a:t>
            </a:r>
            <a:r>
              <a:rPr lang="ar-MA" sz="1500" b="1" dirty="0" err="1">
                <a:solidFill>
                  <a:srgbClr val="000000"/>
                </a:solidFill>
                <a:latin typeface="Times New Roman" pitchFamily="18" charset="0"/>
                <a:ea typeface="Calibri"/>
                <a:cs typeface="Times New Roman" pitchFamily="18" charset="0"/>
              </a:rPr>
              <a:t>لايتغير</a:t>
            </a:r>
            <a:r>
              <a:rPr lang="ar-MA" sz="1500" b="1" dirty="0">
                <a:solidFill>
                  <a:srgbClr val="000000"/>
                </a:solidFill>
                <a:latin typeface="Times New Roman" pitchFamily="18" charset="0"/>
                <a:ea typeface="Calibri"/>
                <a:cs typeface="Times New Roman" pitchFamily="18" charset="0"/>
              </a:rPr>
              <a:t> في الزمان...</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arenR"/>
            </a:pPr>
            <a:r>
              <a:rPr lang="ar-MA" sz="1500" b="1" dirty="0" smtClean="0">
                <a:solidFill>
                  <a:srgbClr val="000000"/>
                </a:solidFill>
                <a:latin typeface="Times New Roman" pitchFamily="18" charset="0"/>
                <a:ea typeface="Calibri"/>
                <a:cs typeface="Times New Roman" pitchFamily="18" charset="0"/>
              </a:rPr>
              <a:t>المسلمة الثانية: يشكل مجموع الوقائع الاجتماعية (المجال الاجتماعي) مجالا خارجيا بالنظر إلى الفرد...</a:t>
            </a:r>
            <a:endParaRPr lang="en-US" sz="1500" dirty="0" smtClean="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arenR"/>
            </a:pPr>
            <a:r>
              <a:rPr lang="ar-MA" sz="1500" b="1" dirty="0" smtClean="0">
                <a:solidFill>
                  <a:srgbClr val="000000"/>
                </a:solidFill>
                <a:latin typeface="Times New Roman" pitchFamily="18" charset="0"/>
                <a:ea typeface="Calibri"/>
                <a:cs typeface="Times New Roman" pitchFamily="18" charset="0"/>
              </a:rPr>
              <a:t>المسلمة </a:t>
            </a:r>
            <a:r>
              <a:rPr lang="ar-MA" sz="1500" b="1" dirty="0">
                <a:solidFill>
                  <a:srgbClr val="000000"/>
                </a:solidFill>
                <a:latin typeface="Times New Roman" pitchFamily="18" charset="0"/>
                <a:ea typeface="Calibri"/>
                <a:cs typeface="Times New Roman" pitchFamily="18" charset="0"/>
              </a:rPr>
              <a:t>الثالثة: ينطوي تنظيم الوقائع الاجتماعية على معنى يجري كشفه عن طريق تطبيق مناهج الفكر العلمي..."</a:t>
            </a:r>
            <a:endParaRPr lang="en-US" sz="15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4294545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3"/>
            <a:ext cx="7886700" cy="648072"/>
          </a:xfrm>
        </p:spPr>
        <p:txBody>
          <a:bodyPr/>
          <a:lstStyle/>
          <a:p>
            <a:pPr algn="ctr" rtl="1">
              <a:lnSpc>
                <a:spcPct val="115000"/>
              </a:lnSpc>
              <a:spcAft>
                <a:spcPts val="0"/>
              </a:spcAft>
            </a:pPr>
            <a:r>
              <a:rPr lang="ar-MA" sz="3600" b="1" dirty="0">
                <a:solidFill>
                  <a:srgbClr val="FF0000"/>
                </a:solidFill>
                <a:latin typeface="Calibri"/>
                <a:ea typeface="Calibri"/>
              </a:rPr>
              <a:t>المجتمع و الوازع الديني عند ايميل دوركهايم</a:t>
            </a:r>
            <a:r>
              <a:rPr lang="ar-MA" sz="3600" b="1" dirty="0" smtClean="0">
                <a:solidFill>
                  <a:srgbClr val="FF0000"/>
                </a:solidFill>
                <a:latin typeface="Calibri"/>
                <a:ea typeface="Calibri"/>
              </a:rPr>
              <a:t>:</a:t>
            </a:r>
            <a:endParaRPr lang="ar-DZ" dirty="0"/>
          </a:p>
        </p:txBody>
      </p:sp>
      <p:sp>
        <p:nvSpPr>
          <p:cNvPr id="3" name="Espace réservé du contenu 2"/>
          <p:cNvSpPr>
            <a:spLocks noGrp="1"/>
          </p:cNvSpPr>
          <p:nvPr>
            <p:ph idx="1"/>
          </p:nvPr>
        </p:nvSpPr>
        <p:spPr>
          <a:xfrm>
            <a:off x="107504" y="836712"/>
            <a:ext cx="8856984" cy="5832648"/>
          </a:xfrm>
        </p:spPr>
        <p:txBody>
          <a:bodyPr/>
          <a:lstStyle/>
          <a:p>
            <a:pPr algn="just" rtl="1">
              <a:lnSpc>
                <a:spcPct val="115000"/>
              </a:lnSpc>
              <a:spcAft>
                <a:spcPts val="0"/>
              </a:spcAft>
            </a:pPr>
            <a:r>
              <a:rPr lang="ar-EG" sz="1600" b="1" dirty="0">
                <a:latin typeface="Times New Roman" pitchFamily="18" charset="0"/>
                <a:ea typeface="Calibri"/>
                <a:cs typeface="Times New Roman" pitchFamily="18" charset="0"/>
              </a:rPr>
              <a:t>يبدو نفس </a:t>
            </a:r>
            <a:r>
              <a:rPr lang="ar-EG" sz="1600" b="1" dirty="0" err="1">
                <a:latin typeface="Times New Roman" pitchFamily="18" charset="0"/>
                <a:ea typeface="Calibri"/>
                <a:cs typeface="Times New Roman" pitchFamily="18" charset="0"/>
              </a:rPr>
              <a:t>الإتجاه</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الإجتماعي</a:t>
            </a:r>
            <a:r>
              <a:rPr lang="ar-EG" sz="1600" b="1" dirty="0">
                <a:latin typeface="Times New Roman" pitchFamily="18" charset="0"/>
                <a:ea typeface="Calibri"/>
                <a:cs typeface="Times New Roman" pitchFamily="18" charset="0"/>
              </a:rPr>
              <a:t> عند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في بحثه عن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والذي ظهر بهذا العنوان في سنة 1887 </a:t>
            </a:r>
            <a:r>
              <a:rPr lang="fr-FR" sz="1600" b="1" dirty="0">
                <a:latin typeface="Times New Roman" pitchFamily="18" charset="0"/>
                <a:ea typeface="Calibri"/>
                <a:cs typeface="Times New Roman" pitchFamily="18" charset="0"/>
              </a:rPr>
              <a:t>La </a:t>
            </a:r>
            <a:r>
              <a:rPr lang="fr-FR" sz="1600" b="1" dirty="0" err="1">
                <a:latin typeface="Times New Roman" pitchFamily="18" charset="0"/>
                <a:ea typeface="Calibri"/>
                <a:cs typeface="Times New Roman" pitchFamily="18" charset="0"/>
              </a:rPr>
              <a:t>suieide</a:t>
            </a:r>
            <a:r>
              <a:rPr lang="ar-EG" sz="1600" b="1" dirty="0">
                <a:latin typeface="Times New Roman" pitchFamily="18" charset="0"/>
                <a:ea typeface="Calibri"/>
                <a:cs typeface="Times New Roman" pitchFamily="18" charset="0"/>
              </a:rPr>
              <a:t> وقد رأي فيه أن ظاهرة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لايمكن</a:t>
            </a:r>
            <a:r>
              <a:rPr lang="ar-EG" sz="1600" b="1" dirty="0">
                <a:latin typeface="Times New Roman" pitchFamily="18" charset="0"/>
                <a:ea typeface="Calibri"/>
                <a:cs typeface="Times New Roman" pitchFamily="18" charset="0"/>
              </a:rPr>
              <a:t> ارجاعها إلي عوامل نفسية مرضية أو إلي عامل الجنس أو الوراثة أو التقليد كما </a:t>
            </a:r>
            <a:r>
              <a:rPr lang="ar-EG" sz="1600" b="1" dirty="0" err="1">
                <a:latin typeface="Times New Roman" pitchFamily="18" charset="0"/>
                <a:ea typeface="Calibri"/>
                <a:cs typeface="Times New Roman" pitchFamily="18" charset="0"/>
              </a:rPr>
              <a:t>لايمكن</a:t>
            </a:r>
            <a:r>
              <a:rPr lang="ar-EG" sz="1600" b="1" dirty="0">
                <a:latin typeface="Times New Roman" pitchFamily="18" charset="0"/>
                <a:ea typeface="Calibri"/>
                <a:cs typeface="Times New Roman" pitchFamily="18" charset="0"/>
              </a:rPr>
              <a:t> إرجاعها إلي العوامل الجغرافية أو الشعور بالفقر أو الفشل في الحب أو إلي أي دافع شخصي آخر ، ذلك لأن التحليل الدقيق للبيانات الإحصائية يناقض كل هذه الفروض ، وقد استغرقت دراسة هذه الناحية الجزء الأول من كتابه عن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a:t>
            </a:r>
            <a:endParaRPr lang="en-US" sz="1600" dirty="0">
              <a:latin typeface="Times New Roman" pitchFamily="18" charset="0"/>
              <a:ea typeface="Calibri"/>
              <a:cs typeface="Times New Roman" pitchFamily="18" charset="0"/>
            </a:endParaRPr>
          </a:p>
          <a:p>
            <a:pPr algn="just" rtl="1">
              <a:lnSpc>
                <a:spcPct val="115000"/>
              </a:lnSpc>
              <a:spcAft>
                <a:spcPts val="0"/>
              </a:spcAft>
            </a:pPr>
            <a:r>
              <a:rPr lang="ar-EG" sz="1600" b="1" dirty="0">
                <a:latin typeface="Times New Roman" pitchFamily="18" charset="0"/>
                <a:ea typeface="Calibri"/>
                <a:cs typeface="Times New Roman" pitchFamily="18" charset="0"/>
              </a:rPr>
              <a:t>	</a:t>
            </a:r>
            <a:r>
              <a:rPr lang="ar-EG" sz="1600" b="1" dirty="0" smtClean="0">
                <a:latin typeface="Times New Roman" pitchFamily="18" charset="0"/>
                <a:ea typeface="Calibri"/>
                <a:cs typeface="Times New Roman" pitchFamily="18" charset="0"/>
              </a:rPr>
              <a:t>ميز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بين ثلاثة أشكال رئيسية </a:t>
            </a:r>
            <a:r>
              <a:rPr lang="ar-EG" sz="1600" b="1" dirty="0" err="1">
                <a:latin typeface="Times New Roman" pitchFamily="18" charset="0"/>
                <a:ea typeface="Calibri"/>
                <a:cs typeface="Times New Roman" pitchFamily="18" charset="0"/>
              </a:rPr>
              <a:t>للإنتحار</a:t>
            </a:r>
            <a:r>
              <a:rPr lang="ar-EG" sz="1600" b="1" dirty="0">
                <a:latin typeface="Times New Roman" pitchFamily="18" charset="0"/>
                <a:ea typeface="Calibri"/>
                <a:cs typeface="Times New Roman" pitchFamily="18" charset="0"/>
              </a:rPr>
              <a:t> وهذه الأشكال هي :</a:t>
            </a:r>
            <a:endParaRPr lang="en-US" sz="16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 pos="228600" algn="l"/>
              </a:tabLst>
            </a:pPr>
            <a:r>
              <a:rPr lang="ar-EG" sz="1600" b="1" dirty="0">
                <a:latin typeface="Times New Roman" pitchFamily="18" charset="0"/>
                <a:ea typeface="Calibri"/>
                <a:cs typeface="Times New Roman" pitchFamily="18" charset="0"/>
              </a:rPr>
              <a:t>انتحار بسبب الشعور بالفردية </a:t>
            </a:r>
            <a:r>
              <a:rPr lang="fr-FR" sz="1600" b="1" dirty="0" err="1">
                <a:latin typeface="Times New Roman" pitchFamily="18" charset="0"/>
                <a:ea typeface="Calibri"/>
                <a:cs typeface="Times New Roman" pitchFamily="18" charset="0"/>
              </a:rPr>
              <a:t>Egoistic</a:t>
            </a:r>
            <a:r>
              <a:rPr lang="fr-FR" sz="1600" b="1" dirty="0">
                <a:latin typeface="Times New Roman" pitchFamily="18" charset="0"/>
                <a:ea typeface="Calibri"/>
                <a:cs typeface="Times New Roman" pitchFamily="18" charset="0"/>
              </a:rPr>
              <a:t> Suicide</a:t>
            </a:r>
            <a:r>
              <a:rPr lang="ar-EG" sz="1600" b="1" dirty="0">
                <a:latin typeface="Times New Roman" pitchFamily="18" charset="0"/>
                <a:ea typeface="Calibri"/>
                <a:cs typeface="Times New Roman" pitchFamily="18" charset="0"/>
              </a:rPr>
              <a:t> ويحدث عندما يشعر الفرد </a:t>
            </a:r>
            <a:r>
              <a:rPr lang="ar-EG" sz="1600" b="1" dirty="0" err="1">
                <a:latin typeface="Times New Roman" pitchFamily="18" charset="0"/>
                <a:ea typeface="Calibri"/>
                <a:cs typeface="Times New Roman" pitchFamily="18" charset="0"/>
              </a:rPr>
              <a:t>بعرلته</a:t>
            </a:r>
            <a:r>
              <a:rPr lang="ar-EG" sz="1600" b="1" dirty="0">
                <a:latin typeface="Times New Roman" pitchFamily="18" charset="0"/>
                <a:ea typeface="Calibri"/>
                <a:cs typeface="Times New Roman" pitchFamily="18" charset="0"/>
              </a:rPr>
              <a:t> اجتماعياً بعد أن تنعدم الروابط التي تربطه بالجماعة . </a:t>
            </a:r>
            <a:endParaRPr lang="en-US" sz="1600" dirty="0">
              <a:latin typeface="Times New Roman" pitchFamily="18" charset="0"/>
              <a:ea typeface="Calibri"/>
              <a:cs typeface="Times New Roman" pitchFamily="18" charset="0"/>
            </a:endParaRPr>
          </a:p>
          <a:p>
            <a:pPr algn="just" rtl="1">
              <a:lnSpc>
                <a:spcPct val="115000"/>
              </a:lnSpc>
              <a:spcAft>
                <a:spcPts val="0"/>
              </a:spcAft>
              <a:tabLst>
                <a:tab pos="228600" algn="l"/>
              </a:tabLst>
            </a:pPr>
            <a:r>
              <a:rPr lang="ar-EG" sz="1600" b="1" dirty="0">
                <a:latin typeface="Times New Roman" pitchFamily="18" charset="0"/>
                <a:ea typeface="Calibri"/>
                <a:cs typeface="Times New Roman" pitchFamily="18" charset="0"/>
              </a:rPr>
              <a:t>	     وقد وجد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علي الأساس السابق أن نسبة العزب والمطلقين </a:t>
            </a:r>
            <a:r>
              <a:rPr lang="ar-EG" sz="1600" b="1" dirty="0" err="1">
                <a:latin typeface="Times New Roman" pitchFamily="18" charset="0"/>
                <a:ea typeface="Calibri"/>
                <a:cs typeface="Times New Roman" pitchFamily="18" charset="0"/>
              </a:rPr>
              <a:t>أكبرمنها</a:t>
            </a:r>
            <a:r>
              <a:rPr lang="ar-EG" sz="1600" b="1" dirty="0">
                <a:latin typeface="Times New Roman" pitchFamily="18" charset="0"/>
                <a:ea typeface="Calibri"/>
                <a:cs typeface="Times New Roman" pitchFamily="18" charset="0"/>
              </a:rPr>
              <a:t> بين المتزوجين ، لأن الروابط الأسرية تقلل من عزلة المتزوجين ، وأن نسبة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تختلف بين الجماعات باختلاف الأديان وذلك حسب أهمية الروابط الأسرية في نظر الأديان المختلفة منسبة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بين الكاثوليكيين أقل منها بين البروتستانت ، أقل منها بين </a:t>
            </a:r>
            <a:r>
              <a:rPr lang="ar-EG" sz="1600" b="1" dirty="0" err="1">
                <a:latin typeface="Times New Roman" pitchFamily="18" charset="0"/>
                <a:ea typeface="Calibri"/>
                <a:cs typeface="Times New Roman" pitchFamily="18" charset="0"/>
              </a:rPr>
              <a:t>اللادينين</a:t>
            </a:r>
            <a:r>
              <a:rPr lang="ar-EG" sz="1600" b="1" dirty="0">
                <a:latin typeface="Times New Roman" pitchFamily="18" charset="0"/>
                <a:ea typeface="Calibri"/>
                <a:cs typeface="Times New Roman" pitchFamily="18" charset="0"/>
              </a:rPr>
              <a:t> .</a:t>
            </a:r>
            <a:endParaRPr lang="en-US" sz="1600" dirty="0">
              <a:latin typeface="Times New Roman" pitchFamily="18" charset="0"/>
              <a:ea typeface="Calibri"/>
              <a:cs typeface="Times New Roman" pitchFamily="18" charset="0"/>
            </a:endParaRPr>
          </a:p>
          <a:p>
            <a:pPr algn="just" rtl="1">
              <a:lnSpc>
                <a:spcPct val="115000"/>
              </a:lnSpc>
              <a:spcAft>
                <a:spcPts val="0"/>
              </a:spcAft>
              <a:tabLst>
                <a:tab pos="228600" algn="l"/>
              </a:tabLst>
            </a:pPr>
            <a:r>
              <a:rPr lang="ar-EG" sz="1600" b="1" dirty="0">
                <a:latin typeface="Times New Roman" pitchFamily="18" charset="0"/>
                <a:ea typeface="Calibri"/>
                <a:cs typeface="Times New Roman" pitchFamily="18" charset="0"/>
              </a:rPr>
              <a:t>2-انتحار بسبب الشعور بالإيثار </a:t>
            </a:r>
            <a:r>
              <a:rPr lang="fr-FR" sz="1600" b="1" dirty="0" err="1">
                <a:latin typeface="Times New Roman" pitchFamily="18" charset="0"/>
                <a:ea typeface="Calibri"/>
                <a:cs typeface="Times New Roman" pitchFamily="18" charset="0"/>
              </a:rPr>
              <a:t>Altruistic</a:t>
            </a:r>
            <a:r>
              <a:rPr lang="fr-FR" sz="1600" b="1" dirty="0">
                <a:latin typeface="Times New Roman" pitchFamily="18" charset="0"/>
                <a:ea typeface="Calibri"/>
                <a:cs typeface="Times New Roman" pitchFamily="18" charset="0"/>
              </a:rPr>
              <a:t> Suicide</a:t>
            </a:r>
            <a:r>
              <a:rPr lang="ar-EG" sz="1600" b="1" dirty="0">
                <a:latin typeface="Times New Roman" pitchFamily="18" charset="0"/>
                <a:ea typeface="Calibri"/>
                <a:cs typeface="Times New Roman" pitchFamily="18" charset="0"/>
              </a:rPr>
              <a:t> ، </a:t>
            </a:r>
            <a:r>
              <a:rPr lang="ar-EG" sz="1600" b="1" dirty="0" err="1">
                <a:latin typeface="Times New Roman" pitchFamily="18" charset="0"/>
                <a:ea typeface="Calibri"/>
                <a:cs typeface="Times New Roman" pitchFamily="18" charset="0"/>
              </a:rPr>
              <a:t>وياتي</a:t>
            </a:r>
            <a:r>
              <a:rPr lang="ar-EG" sz="1600" b="1" dirty="0">
                <a:latin typeface="Times New Roman" pitchFamily="18" charset="0"/>
                <a:ea typeface="Calibri"/>
                <a:cs typeface="Times New Roman" pitchFamily="18" charset="0"/>
              </a:rPr>
              <a:t> نتيجة شعور الفرد بالواجب نحو المجتمع الذي ينتمي إليه لدرجة تضحية بنفسه من أجله في أي وقت يطلب إليه فيه ذلك ، أو إذ رأي أن الحاجة تتطلب ذلك أو عندما يشعر الفرد بأنه قد قام بعمل فيه خزي للمجموع ، والمجتمع هنا هو الذي يدفع الفرد إذن إلي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 ولذلك فضل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أن يطلق علي هذا الشكل</a:t>
            </a:r>
            <a:r>
              <a:rPr lang="fr-FR" sz="1600" b="1" dirty="0">
                <a:latin typeface="Times New Roman" pitchFamily="18" charset="0"/>
                <a:ea typeface="Calibri"/>
                <a:cs typeface="Times New Roman" pitchFamily="18" charset="0"/>
              </a:rPr>
              <a:t>    </a:t>
            </a:r>
            <a:r>
              <a:rPr lang="fr-FR" sz="1600" b="1" dirty="0" err="1">
                <a:latin typeface="Times New Roman" pitchFamily="18" charset="0"/>
                <a:ea typeface="Calibri"/>
                <a:cs typeface="Times New Roman" pitchFamily="18" charset="0"/>
              </a:rPr>
              <a:t>Obligatory</a:t>
            </a:r>
            <a:r>
              <a:rPr lang="fr-FR" sz="1600" b="1" dirty="0">
                <a:latin typeface="Times New Roman" pitchFamily="18" charset="0"/>
                <a:ea typeface="Calibri"/>
                <a:cs typeface="Times New Roman" pitchFamily="18" charset="0"/>
              </a:rPr>
              <a:t> </a:t>
            </a:r>
            <a:r>
              <a:rPr lang="fr-FR" sz="1600" b="1" dirty="0" err="1">
                <a:latin typeface="Times New Roman" pitchFamily="18" charset="0"/>
                <a:ea typeface="Calibri"/>
                <a:cs typeface="Times New Roman" pitchFamily="18" charset="0"/>
              </a:rPr>
              <a:t>Altruistic</a:t>
            </a:r>
            <a:r>
              <a:rPr lang="fr-FR" sz="1600" b="1" dirty="0">
                <a:latin typeface="Times New Roman" pitchFamily="18" charset="0"/>
                <a:ea typeface="Calibri"/>
                <a:cs typeface="Times New Roman" pitchFamily="18" charset="0"/>
              </a:rPr>
              <a:t> Suicide</a:t>
            </a:r>
            <a:r>
              <a:rPr lang="ar-EG" sz="1600" b="1" dirty="0">
                <a:latin typeface="Times New Roman" pitchFamily="18" charset="0"/>
                <a:ea typeface="Calibri"/>
                <a:cs typeface="Times New Roman" pitchFamily="18" charset="0"/>
              </a:rPr>
              <a:t> ، ونمثل له بانتحار القائد في بعض البلاد عندما يخسر </a:t>
            </a:r>
            <a:r>
              <a:rPr lang="ar-EG" sz="1600" b="1" dirty="0" err="1">
                <a:latin typeface="Times New Roman" pitchFamily="18" charset="0"/>
                <a:ea typeface="Calibri"/>
                <a:cs typeface="Times New Roman" pitchFamily="18" charset="0"/>
              </a:rPr>
              <a:t>إحدي</a:t>
            </a:r>
            <a:r>
              <a:rPr lang="ar-EG" sz="1600" b="1" dirty="0">
                <a:latin typeface="Times New Roman" pitchFamily="18" charset="0"/>
                <a:ea typeface="Calibri"/>
                <a:cs typeface="Times New Roman" pitchFamily="18" charset="0"/>
              </a:rPr>
              <a:t> المعارك كما هو الحال في اليابان . </a:t>
            </a:r>
            <a:endParaRPr lang="en-US" sz="1600" dirty="0">
              <a:latin typeface="Times New Roman" pitchFamily="18" charset="0"/>
              <a:ea typeface="Calibri"/>
              <a:cs typeface="Times New Roman" pitchFamily="18" charset="0"/>
            </a:endParaRPr>
          </a:p>
          <a:p>
            <a:pPr algn="just" rtl="1">
              <a:lnSpc>
                <a:spcPct val="115000"/>
              </a:lnSpc>
              <a:spcAft>
                <a:spcPts val="0"/>
              </a:spcAft>
            </a:pPr>
            <a:r>
              <a:rPr lang="ar-EG" sz="1600" b="1" dirty="0">
                <a:latin typeface="Times New Roman" pitchFamily="18" charset="0"/>
                <a:ea typeface="Calibri"/>
                <a:cs typeface="Times New Roman" pitchFamily="18" charset="0"/>
              </a:rPr>
              <a:t>3- انتحار بسبب التغير المفاجئ أو غير المنتظم </a:t>
            </a:r>
            <a:r>
              <a:rPr lang="fr-FR" sz="1600" b="1" dirty="0" err="1">
                <a:latin typeface="Times New Roman" pitchFamily="18" charset="0"/>
                <a:ea typeface="Calibri"/>
                <a:cs typeface="Times New Roman" pitchFamily="18" charset="0"/>
              </a:rPr>
              <a:t>Snomic</a:t>
            </a:r>
            <a:r>
              <a:rPr lang="fr-FR" sz="1600" b="1" dirty="0">
                <a:latin typeface="Times New Roman" pitchFamily="18" charset="0"/>
                <a:ea typeface="Calibri"/>
                <a:cs typeface="Times New Roman" pitchFamily="18" charset="0"/>
              </a:rPr>
              <a:t> Suicide</a:t>
            </a:r>
            <a:r>
              <a:rPr lang="ar-EG" sz="1600" b="1" dirty="0">
                <a:latin typeface="Times New Roman" pitchFamily="18" charset="0"/>
                <a:ea typeface="Calibri"/>
                <a:cs typeface="Times New Roman" pitchFamily="18" charset="0"/>
              </a:rPr>
              <a:t> ، وتمثله حوادث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التي تجد بالمجتمع نتيجة </a:t>
            </a:r>
            <a:r>
              <a:rPr lang="ar-EG" sz="1600" b="1" dirty="0" err="1">
                <a:latin typeface="Times New Roman" pitchFamily="18" charset="0"/>
                <a:ea typeface="Calibri"/>
                <a:cs typeface="Times New Roman" pitchFamily="18" charset="0"/>
              </a:rPr>
              <a:t>للإختلال</a:t>
            </a:r>
            <a:r>
              <a:rPr lang="ar-EG" sz="1600" b="1" dirty="0">
                <a:latin typeface="Times New Roman" pitchFamily="18" charset="0"/>
                <a:ea typeface="Calibri"/>
                <a:cs typeface="Times New Roman" pitchFamily="18" charset="0"/>
              </a:rPr>
              <a:t> في التوازن </a:t>
            </a:r>
            <a:r>
              <a:rPr lang="ar-EG" sz="1600" b="1" dirty="0" err="1">
                <a:latin typeface="Times New Roman" pitchFamily="18" charset="0"/>
                <a:ea typeface="Calibri"/>
                <a:cs typeface="Times New Roman" pitchFamily="18" charset="0"/>
              </a:rPr>
              <a:t>الإجتماعي</a:t>
            </a:r>
            <a:r>
              <a:rPr lang="ar-EG" sz="1600" b="1" dirty="0">
                <a:latin typeface="Times New Roman" pitchFamily="18" charset="0"/>
                <a:ea typeface="Calibri"/>
                <a:cs typeface="Times New Roman" pitchFamily="18" charset="0"/>
              </a:rPr>
              <a:t> للمجتمع ،وقد مثل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لذلك بالأزمات </a:t>
            </a:r>
            <a:r>
              <a:rPr lang="ar-EG" sz="1600" b="1" dirty="0" err="1">
                <a:latin typeface="Times New Roman" pitchFamily="18" charset="0"/>
                <a:ea typeface="Calibri"/>
                <a:cs typeface="Times New Roman" pitchFamily="18" charset="0"/>
              </a:rPr>
              <a:t>الإقتصادية</a:t>
            </a:r>
            <a:r>
              <a:rPr lang="ar-EG" sz="1600" b="1" dirty="0">
                <a:latin typeface="Times New Roman" pitchFamily="18" charset="0"/>
                <a:ea typeface="Calibri"/>
                <a:cs typeface="Times New Roman" pitchFamily="18" charset="0"/>
              </a:rPr>
              <a:t> التي حدثت في فيينا سنة 1873 وفي باريس سنة 1882 وقد قارن </a:t>
            </a:r>
            <a:r>
              <a:rPr lang="ar-EG" sz="1600" b="1" dirty="0" err="1">
                <a:latin typeface="Times New Roman" pitchFamily="18" charset="0"/>
                <a:ea typeface="Calibri"/>
                <a:cs typeface="Times New Roman" pitchFamily="18" charset="0"/>
              </a:rPr>
              <a:t>دوركايم</a:t>
            </a:r>
            <a:r>
              <a:rPr lang="ar-EG" sz="1600" b="1" dirty="0">
                <a:latin typeface="Times New Roman" pitchFamily="18" charset="0"/>
                <a:ea typeface="Calibri"/>
                <a:cs typeface="Times New Roman" pitchFamily="18" charset="0"/>
              </a:rPr>
              <a:t> بين نسبة </a:t>
            </a:r>
            <a:r>
              <a:rPr lang="ar-EG" sz="1600" b="1" dirty="0" err="1">
                <a:latin typeface="Times New Roman" pitchFamily="18" charset="0"/>
                <a:ea typeface="Calibri"/>
                <a:cs typeface="Times New Roman" pitchFamily="18" charset="0"/>
              </a:rPr>
              <a:t>الإنتحار</a:t>
            </a:r>
            <a:r>
              <a:rPr lang="ar-EG" sz="1600" b="1" dirty="0">
                <a:latin typeface="Times New Roman" pitchFamily="18" charset="0"/>
                <a:ea typeface="Calibri"/>
                <a:cs typeface="Times New Roman" pitchFamily="18" charset="0"/>
              </a:rPr>
              <a:t> قبل وبعد هاتين الأزمتين ووجد أن النسبة قد ارتفعت بسببها .</a:t>
            </a:r>
            <a:endParaRPr lang="en-US" sz="16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314875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0"/>
            <a:ext cx="8712968" cy="6957392"/>
          </a:xfrm>
        </p:spPr>
        <p:txBody>
          <a:bodyPr/>
          <a:lstStyle/>
          <a:p>
            <a:pPr algn="just" rtl="1">
              <a:lnSpc>
                <a:spcPct val="115000"/>
              </a:lnSpc>
              <a:spcAft>
                <a:spcPts val="0"/>
              </a:spcAft>
            </a:pPr>
            <a:r>
              <a:rPr lang="ar-EG" sz="1500" b="1" dirty="0">
                <a:latin typeface="Times New Roman" pitchFamily="18" charset="0"/>
                <a:ea typeface="Calibri"/>
                <a:cs typeface="Times New Roman" pitchFamily="18" charset="0"/>
              </a:rPr>
              <a:t>ينتهي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من دراسته إلي أن منحني </a:t>
            </a:r>
            <a:r>
              <a:rPr lang="ar-EG" sz="1500" b="1" dirty="0" err="1">
                <a:latin typeface="Times New Roman" pitchFamily="18" charset="0"/>
                <a:ea typeface="Calibri"/>
                <a:cs typeface="Times New Roman" pitchFamily="18" charset="0"/>
              </a:rPr>
              <a:t>الإنتحار</a:t>
            </a:r>
            <a:r>
              <a:rPr lang="ar-EG" sz="1500" b="1" dirty="0">
                <a:latin typeface="Times New Roman" pitchFamily="18" charset="0"/>
                <a:ea typeface="Calibri"/>
                <a:cs typeface="Times New Roman" pitchFamily="18" charset="0"/>
              </a:rPr>
              <a:t> </a:t>
            </a:r>
            <a:r>
              <a:rPr lang="ar-EG" sz="1500" b="1" dirty="0" err="1">
                <a:latin typeface="Times New Roman" pitchFamily="18" charset="0"/>
                <a:ea typeface="Calibri"/>
                <a:cs typeface="Times New Roman" pitchFamily="18" charset="0"/>
              </a:rPr>
              <a:t>لايمكن</a:t>
            </a:r>
            <a:r>
              <a:rPr lang="ar-EG" sz="1500" b="1" dirty="0">
                <a:latin typeface="Times New Roman" pitchFamily="18" charset="0"/>
                <a:ea typeface="Calibri"/>
                <a:cs typeface="Times New Roman" pitchFamily="18" charset="0"/>
              </a:rPr>
              <a:t> أن يتأثر إلا اجتماعيا ، فالدستور الخلقي في المجتمع في وقت معين هو الذي يحدد عدد حوادث </a:t>
            </a:r>
            <a:r>
              <a:rPr lang="ar-EG" sz="1500" b="1" dirty="0" err="1">
                <a:latin typeface="Times New Roman" pitchFamily="18" charset="0"/>
                <a:ea typeface="Calibri"/>
                <a:cs typeface="Times New Roman" pitchFamily="18" charset="0"/>
              </a:rPr>
              <a:t>الإنتحار</a:t>
            </a:r>
            <a:r>
              <a:rPr lang="ar-EG" sz="1500" b="1" dirty="0">
                <a:latin typeface="Times New Roman" pitchFamily="18" charset="0"/>
                <a:ea typeface="Calibri"/>
                <a:cs typeface="Times New Roman" pitchFamily="18" charset="0"/>
              </a:rPr>
              <a:t> ، فلكل مجتمع قواه الجمعية </a:t>
            </a:r>
            <a:r>
              <a:rPr lang="fr-FR" sz="1500" b="1" dirty="0">
                <a:latin typeface="Times New Roman" pitchFamily="18" charset="0"/>
                <a:ea typeface="Calibri"/>
                <a:cs typeface="Times New Roman" pitchFamily="18" charset="0"/>
              </a:rPr>
              <a:t>Collective Force</a:t>
            </a:r>
            <a:r>
              <a:rPr lang="ar-EG" sz="1500" b="1" dirty="0">
                <a:latin typeface="Times New Roman" pitchFamily="18" charset="0"/>
                <a:ea typeface="Calibri"/>
                <a:cs typeface="Times New Roman" pitchFamily="18" charset="0"/>
              </a:rPr>
              <a:t> التي تدفع الأفراد إلي قتل أنفسهم ، وهذه الدوافع وإن كانت تبدو صادرة عن المزاج الفردي إلا أنها في الواقع تصدر نتيجة لدوافع خارجية ملازمة للدستور الاجتماعي ولا يمكن أن تكون العكس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EG" sz="1500" b="1" dirty="0">
                <a:latin typeface="Times New Roman" pitchFamily="18" charset="0"/>
                <a:ea typeface="Calibri"/>
                <a:cs typeface="Times New Roman" pitchFamily="18" charset="0"/>
              </a:rPr>
              <a:t>يرجع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كل أشكال الانتحار التي أظهرت بحثه إلى اسباب اجتماعية وهكذا يبرز اتجاهه الاجتماعي في تفسير الظواهر الاجتماعية ، و هو نفس الاتجاه الذي لمسناه في بحثه عن تقسيم العمل .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ينطلق إميل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في كتابه (الانتحار) ، من نتيجة أساسية، وهي أن الانتحار ليست ظاهرة نفسية أو عضوية، بل هي ظاهرة مجتمعية، مرتبطة بتقسيم العمل في المجتمع الرأسمالي الصناعي. وبالتالي، يتحدد معدل الانتحار بحسب درجة اندماج الأفراد في الجماعة، والعلاقة بينهما علاقة علية أو سببية.</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أما فيما يخص اهتمامه بالجوانب الدينية، فقد رفض التفسير الفردي والاجتماعي للظاهرة الدينية، فاعتبرها ظاهرة اجتماعية، يمكن دراستها دراسة علمية موضوعية، كما يبدو ذلك جليا في كتابه ( الأشكال الأولية للحياة الدينية) الذي ظهر سنة 1912م.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قد توصل في كتابه إلى أن التدين ظاهرة جماعية؛ لأن فكرة المقدس موجودة في جميع العقائد والأديان. ومن ثم، فالمقدس نتاج الحياة الجماعية. وبالتالي، فالدين هو المجتمع نفسه. ويعني هذا أن المجتمع هو الذي يولد طبيعة التفكير الديني لدى الفرد.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من ثم، يترادف الدين مع المجتمع. ومن ثم، فالأشكال الدينية هي تعبير عن الأشكال المجتمعية. علاوة على ذلك، فالدين هو مجموعة من المعتقدات والممارسات المرتبطة بالمقدس، وتتميز بطابعها الروحاني المجرد.</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من هنا، فقد قام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بدراسات </a:t>
            </a:r>
            <a:r>
              <a:rPr lang="ar-MA" sz="1500" b="1" dirty="0" err="1">
                <a:solidFill>
                  <a:srgbClr val="000000"/>
                </a:solidFill>
                <a:latin typeface="Times New Roman" pitchFamily="18" charset="0"/>
                <a:ea typeface="Calibri"/>
                <a:cs typeface="Times New Roman" pitchFamily="18" charset="0"/>
              </a:rPr>
              <a:t>إثنولوجية</a:t>
            </a:r>
            <a:r>
              <a:rPr lang="ar-MA" sz="1500" b="1" dirty="0">
                <a:solidFill>
                  <a:srgbClr val="000000"/>
                </a:solidFill>
                <a:latin typeface="Times New Roman" pitchFamily="18" charset="0"/>
                <a:ea typeface="Calibri"/>
                <a:cs typeface="Times New Roman" pitchFamily="18" charset="0"/>
              </a:rPr>
              <a:t> تخص قبائل بدائية بأستراليا، وقبائل الهنود الحمر بأمريكا. ومن ثم، توصل إلى </a:t>
            </a:r>
            <a:r>
              <a:rPr lang="ar-MA" sz="1500" b="1" dirty="0" err="1">
                <a:solidFill>
                  <a:srgbClr val="000000"/>
                </a:solidFill>
                <a:latin typeface="Times New Roman" pitchFamily="18" charset="0"/>
                <a:ea typeface="Calibri"/>
                <a:cs typeface="Times New Roman" pitchFamily="18" charset="0"/>
              </a:rPr>
              <a:t>ماهو</a:t>
            </a:r>
            <a:r>
              <a:rPr lang="ar-MA" sz="1500" b="1" dirty="0">
                <a:solidFill>
                  <a:srgbClr val="000000"/>
                </a:solidFill>
                <a:latin typeface="Times New Roman" pitchFamily="18" charset="0"/>
                <a:ea typeface="Calibri"/>
                <a:cs typeface="Times New Roman" pitchFamily="18" charset="0"/>
              </a:rPr>
              <a:t> مشترك في سلوكياتهم الدينية، والذي يتمثل في المقدس أو الطاقة العقائدية التي تسمى </a:t>
            </a:r>
            <a:r>
              <a:rPr lang="ar-MA" sz="1500" b="1" dirty="0" err="1">
                <a:solidFill>
                  <a:srgbClr val="000000"/>
                </a:solidFill>
                <a:latin typeface="Times New Roman" pitchFamily="18" charset="0"/>
                <a:ea typeface="Calibri"/>
                <a:cs typeface="Times New Roman" pitchFamily="18" charset="0"/>
              </a:rPr>
              <a:t>بالمانا</a:t>
            </a:r>
            <a:r>
              <a:rPr lang="ar-MA" sz="1500" b="1" dirty="0">
                <a:solidFill>
                  <a:srgbClr val="000000"/>
                </a:solidFill>
                <a:latin typeface="Times New Roman" pitchFamily="18" charset="0"/>
                <a:ea typeface="Calibri"/>
                <a:cs typeface="Times New Roman" pitchFamily="18" charset="0"/>
              </a:rPr>
              <a:t>. ويعني هذا كله أن المعبود والمقدس هو المجتمع. وفي هذا، يقول محمد </a:t>
            </a:r>
            <a:r>
              <a:rPr lang="ar-MA" sz="1500" b="1" dirty="0" err="1">
                <a:solidFill>
                  <a:srgbClr val="000000"/>
                </a:solidFill>
                <a:latin typeface="Times New Roman" pitchFamily="18" charset="0"/>
                <a:ea typeface="Calibri"/>
                <a:cs typeface="Times New Roman" pitchFamily="18" charset="0"/>
              </a:rPr>
              <a:t>محمد</a:t>
            </a:r>
            <a:r>
              <a:rPr lang="ar-MA" sz="1500" b="1" dirty="0">
                <a:solidFill>
                  <a:srgbClr val="000000"/>
                </a:solidFill>
                <a:latin typeface="Times New Roman" pitchFamily="18" charset="0"/>
                <a:ea typeface="Calibri"/>
                <a:cs typeface="Times New Roman" pitchFamily="18" charset="0"/>
              </a:rPr>
              <a:t> أمزيان:" لقد رفض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الانطلاق من كل فكرة مسبقة في دراسة الظاهرة </a:t>
            </a:r>
            <a:r>
              <a:rPr lang="ar-MA" sz="1500" b="1" dirty="0" err="1">
                <a:solidFill>
                  <a:srgbClr val="000000"/>
                </a:solidFill>
                <a:latin typeface="Times New Roman" pitchFamily="18" charset="0"/>
                <a:ea typeface="Calibri"/>
                <a:cs typeface="Times New Roman" pitchFamily="18" charset="0"/>
              </a:rPr>
              <a:t>الدينية.فالوضعية</a:t>
            </a:r>
            <a:r>
              <a:rPr lang="ar-MA" sz="1500" b="1" dirty="0">
                <a:solidFill>
                  <a:srgbClr val="000000"/>
                </a:solidFill>
                <a:latin typeface="Times New Roman" pitchFamily="18" charset="0"/>
                <a:ea typeface="Calibri"/>
                <a:cs typeface="Times New Roman" pitchFamily="18" charset="0"/>
              </a:rPr>
              <a:t> العلمية تقتضي تطبيق القواعد المنهجية </a:t>
            </a:r>
            <a:r>
              <a:rPr lang="ar-MA" sz="1500" b="1" dirty="0" err="1">
                <a:solidFill>
                  <a:srgbClr val="000000"/>
                </a:solidFill>
                <a:latin typeface="Times New Roman" pitchFamily="18" charset="0"/>
                <a:ea typeface="Calibri"/>
                <a:cs typeface="Times New Roman" pitchFamily="18" charset="0"/>
              </a:rPr>
              <a:t>الصارمة.ولذلك</a:t>
            </a:r>
            <a:r>
              <a:rPr lang="ar-MA" sz="1500" b="1" dirty="0">
                <a:solidFill>
                  <a:srgbClr val="000000"/>
                </a:solidFill>
                <a:latin typeface="Times New Roman" pitchFamily="18" charset="0"/>
                <a:ea typeface="Calibri"/>
                <a:cs typeface="Times New Roman" pitchFamily="18" charset="0"/>
              </a:rPr>
              <a:t>، فهو </a:t>
            </a:r>
            <a:r>
              <a:rPr lang="ar-MA" sz="1500" b="1" dirty="0" err="1">
                <a:solidFill>
                  <a:srgbClr val="000000"/>
                </a:solidFill>
                <a:latin typeface="Times New Roman" pitchFamily="18" charset="0"/>
                <a:ea typeface="Calibri"/>
                <a:cs typeface="Times New Roman" pitchFamily="18" charset="0"/>
              </a:rPr>
              <a:t>لايرى</a:t>
            </a:r>
            <a:r>
              <a:rPr lang="ar-MA" sz="1500" b="1" dirty="0">
                <a:solidFill>
                  <a:srgbClr val="000000"/>
                </a:solidFill>
                <a:latin typeface="Times New Roman" pitchFamily="18" charset="0"/>
                <a:ea typeface="Calibri"/>
                <a:cs typeface="Times New Roman" pitchFamily="18" charset="0"/>
              </a:rPr>
              <a:t> سبيلا إلى الدراسة الموضوعية للظاهرة الدينية إلا بالتعرف على أشكالها الأولية وكيفية نشأتها عند الشعوب البدائية، وهي الدراسة التي سجلها في كتابه الضخم عن الصور الأولية للحياة الدينية.</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لقد اتجه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إلى العشائر الأسترالية باعتبارها شعوبا بدائية تمثل صورة المجتمع البدائي الذي لايزال يحتفظ بالمظاهر الدينية الأولى، وقد اعتقد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أنه وجد الصورة الأولى للنظام الديني في عبادة </a:t>
            </a:r>
            <a:r>
              <a:rPr lang="ar-MA" sz="1500" b="1" dirty="0" err="1">
                <a:solidFill>
                  <a:srgbClr val="000000"/>
                </a:solidFill>
                <a:latin typeface="Times New Roman" pitchFamily="18" charset="0"/>
                <a:ea typeface="Calibri"/>
                <a:cs typeface="Times New Roman" pitchFamily="18" charset="0"/>
              </a:rPr>
              <a:t>الطوطم</a:t>
            </a:r>
            <a:r>
              <a:rPr lang="ar-MA" sz="1500" b="1" dirty="0">
                <a:solidFill>
                  <a:srgbClr val="000000"/>
                </a:solidFill>
                <a:latin typeface="Times New Roman" pitchFamily="18" charset="0"/>
                <a:ea typeface="Calibri"/>
                <a:cs typeface="Times New Roman" pitchFamily="18" charset="0"/>
              </a:rPr>
              <a:t>، وهو رمز تتخذه الجماعة أو العشيرة لنفسها، ولهذا فحينما تتجه العشيرة بالعبادة نحو </a:t>
            </a:r>
            <a:r>
              <a:rPr lang="ar-MA" sz="1500" b="1" dirty="0" err="1">
                <a:solidFill>
                  <a:srgbClr val="000000"/>
                </a:solidFill>
                <a:latin typeface="Times New Roman" pitchFamily="18" charset="0"/>
                <a:ea typeface="Calibri"/>
                <a:cs typeface="Times New Roman" pitchFamily="18" charset="0"/>
              </a:rPr>
              <a:t>الطوطم</a:t>
            </a:r>
            <a:r>
              <a:rPr lang="ar-MA" sz="1500" b="1" dirty="0">
                <a:solidFill>
                  <a:srgbClr val="000000"/>
                </a:solidFill>
                <a:latin typeface="Times New Roman" pitchFamily="18" charset="0"/>
                <a:ea typeface="Calibri"/>
                <a:cs typeface="Times New Roman" pitchFamily="18" charset="0"/>
              </a:rPr>
              <a:t>، فهي تتجه في الواقع عن طريقه إلى العشيرة نفسها أي عبادة نفسها، فالمجتمع هو المعبود، والعاطفة الدينية مجرد صورة مجسدة من العاطفة الاجتماعية. أي: مجرد صورة تأليه للجماعة.</a:t>
            </a:r>
            <a:endParaRPr lang="en-US" sz="15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853972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16632"/>
            <a:ext cx="8784976" cy="6624736"/>
          </a:xfrm>
        </p:spPr>
        <p:txBody>
          <a:bodyPr/>
          <a:lstStyle/>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لقد قدم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أدلة على صحة استدلالاته، ولسنا في حاجة إلى ذكر هذه الأدلة، ولكن نذكر فقط أن الثابت هو أن النظام </a:t>
            </a:r>
            <a:r>
              <a:rPr lang="ar-MA" sz="1500" b="1" dirty="0" err="1">
                <a:solidFill>
                  <a:srgbClr val="000000"/>
                </a:solidFill>
                <a:latin typeface="Times New Roman" pitchFamily="18" charset="0"/>
                <a:ea typeface="Calibri"/>
                <a:cs typeface="Times New Roman" pitchFamily="18" charset="0"/>
              </a:rPr>
              <a:t>الطوطمي</a:t>
            </a:r>
            <a:r>
              <a:rPr lang="ar-MA" sz="1500" b="1" dirty="0">
                <a:solidFill>
                  <a:srgbClr val="000000"/>
                </a:solidFill>
                <a:latin typeface="Times New Roman" pitchFamily="18" charset="0"/>
                <a:ea typeface="Calibri"/>
                <a:cs typeface="Times New Roman" pitchFamily="18" charset="0"/>
              </a:rPr>
              <a:t> ليس نظاما دينيا كما أكد ذلك عالم الاجتماع الديني روجي </a:t>
            </a:r>
            <a:r>
              <a:rPr lang="ar-MA" sz="1500" b="1" dirty="0" err="1">
                <a:solidFill>
                  <a:srgbClr val="000000"/>
                </a:solidFill>
                <a:latin typeface="Times New Roman" pitchFamily="18" charset="0"/>
                <a:ea typeface="Calibri"/>
                <a:cs typeface="Times New Roman" pitchFamily="18" charset="0"/>
              </a:rPr>
              <a:t>باستيد</a:t>
            </a:r>
            <a:r>
              <a:rPr lang="ar-MA" sz="1500" b="1" dirty="0">
                <a:solidFill>
                  <a:srgbClr val="000000"/>
                </a:solidFill>
                <a:latin typeface="Times New Roman" pitchFamily="18" charset="0"/>
                <a:ea typeface="Calibri"/>
                <a:cs typeface="Times New Roman" pitchFamily="18" charset="0"/>
              </a:rPr>
              <a:t>، ولكن ذلك لم يمنع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من تشييد نظريته العلمية في دراسة الظاهرة الدينية، ولم يمنعه من أن يقرر أن الله هو المجتمع نفسه، وله كل خصائص </a:t>
            </a:r>
            <a:r>
              <a:rPr lang="ar-MA" sz="1500" b="1" dirty="0" err="1">
                <a:solidFill>
                  <a:srgbClr val="000000"/>
                </a:solidFill>
                <a:latin typeface="Times New Roman" pitchFamily="18" charset="0"/>
                <a:ea typeface="Calibri"/>
                <a:cs typeface="Times New Roman" pitchFamily="18" charset="0"/>
              </a:rPr>
              <a:t>الألوهية.فهو</a:t>
            </a:r>
            <a:r>
              <a:rPr lang="ar-MA" sz="1500" b="1" dirty="0">
                <a:solidFill>
                  <a:srgbClr val="000000"/>
                </a:solidFill>
                <a:latin typeface="Times New Roman" pitchFamily="18" charset="0"/>
                <a:ea typeface="Calibri"/>
                <a:cs typeface="Times New Roman" pitchFamily="18" charset="0"/>
              </a:rPr>
              <a:t> الذي يجرنا إلى خارج أنفسنا، ويلزمنا بالتوافق مع مصالح أخرى غير مصالحنا، وهو الذي علمنا كيف نسيطر على شهواتنا وغرائزنا، وأن نضع لها القوانين، وهو الذي علمنا أن نتضايق وأن نمتنع وأن نضحي وأن نخضع غاياتنا لغايات أكثر سموا."</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تأثر </a:t>
            </a:r>
            <a:r>
              <a:rPr lang="ar-MA" sz="1500" b="1" dirty="0" err="1">
                <a:solidFill>
                  <a:srgbClr val="000000"/>
                </a:solidFill>
                <a:latin typeface="Times New Roman" pitchFamily="18" charset="0"/>
                <a:ea typeface="Calibri"/>
                <a:cs typeface="Times New Roman" pitchFamily="18" charset="0"/>
              </a:rPr>
              <a:t>مارسال</a:t>
            </a:r>
            <a:r>
              <a:rPr lang="ar-MA" sz="1500" b="1" dirty="0">
                <a:solidFill>
                  <a:srgbClr val="000000"/>
                </a:solidFill>
                <a:latin typeface="Times New Roman" pitchFamily="18" charset="0"/>
                <a:ea typeface="Calibri"/>
                <a:cs typeface="Times New Roman" pitchFamily="18" charset="0"/>
              </a:rPr>
              <a:t> موس (</a:t>
            </a:r>
            <a:r>
              <a:rPr lang="fr-FR" sz="1500" b="1" dirty="0">
                <a:solidFill>
                  <a:srgbClr val="000000"/>
                </a:solidFill>
                <a:latin typeface="Times New Roman" pitchFamily="18" charset="0"/>
                <a:ea typeface="Calibri"/>
                <a:cs typeface="Times New Roman" pitchFamily="18" charset="0"/>
              </a:rPr>
              <a:t>Marcel Mauss</a:t>
            </a:r>
            <a:r>
              <a:rPr lang="ar-MA" sz="1500" b="1" dirty="0">
                <a:solidFill>
                  <a:srgbClr val="000000"/>
                </a:solidFill>
                <a:latin typeface="Times New Roman" pitchFamily="18" charset="0"/>
                <a:ea typeface="Calibri"/>
                <a:cs typeface="Times New Roman" pitchFamily="18" charset="0"/>
              </a:rPr>
              <a:t>) بإميل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في دراسة الظواهر الدينية، بالاعتماد على المقترب </a:t>
            </a:r>
            <a:r>
              <a:rPr lang="ar-MA" sz="1500" b="1" dirty="0" err="1">
                <a:solidFill>
                  <a:srgbClr val="000000"/>
                </a:solidFill>
                <a:latin typeface="Times New Roman" pitchFamily="18" charset="0"/>
                <a:ea typeface="Calibri"/>
                <a:cs typeface="Times New Roman" pitchFamily="18" charset="0"/>
              </a:rPr>
              <a:t>السوسيولجي</a:t>
            </a:r>
            <a:r>
              <a:rPr lang="ar-MA" sz="1500" b="1" dirty="0">
                <a:solidFill>
                  <a:srgbClr val="000000"/>
                </a:solidFill>
                <a:latin typeface="Times New Roman" pitchFamily="18" charset="0"/>
                <a:ea typeface="Calibri"/>
                <a:cs typeface="Times New Roman" pitchFamily="18" charset="0"/>
              </a:rPr>
              <a:t> في" دراسة لم يكملها خصصها لدراسة ظاهرة الصلاة، وقد عمد إلى الدراسة الوراثية أو التطورية التي تقوم على تتبع الظاهرة في تسلسلها التاريخي، وذلك كطريق وحيد للوقوف على حقيقتها وأصولها وكيفية تطورها."</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أما عن الخلفيات الإيديولوجية لوضعية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فتتمثل في الحفاظ على الواقع الوضعي العلماني، ومحاربة اللاهوت باسم العلم والتجريب والعقل. وفي هذا، يقول محمد </a:t>
            </a:r>
            <a:r>
              <a:rPr lang="ar-MA" sz="1500" b="1" dirty="0" err="1">
                <a:solidFill>
                  <a:srgbClr val="000000"/>
                </a:solidFill>
                <a:latin typeface="Times New Roman" pitchFamily="18" charset="0"/>
                <a:ea typeface="Calibri"/>
                <a:cs typeface="Times New Roman" pitchFamily="18" charset="0"/>
              </a:rPr>
              <a:t>محمد</a:t>
            </a:r>
            <a:r>
              <a:rPr lang="ar-MA" sz="1500" b="1" dirty="0">
                <a:solidFill>
                  <a:srgbClr val="000000"/>
                </a:solidFill>
                <a:latin typeface="Times New Roman" pitchFamily="18" charset="0"/>
                <a:ea typeface="Calibri"/>
                <a:cs typeface="Times New Roman" pitchFamily="18" charset="0"/>
              </a:rPr>
              <a:t> أمزيان:" أما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فإن عمله سينطلق من حيث انتهى أستاذه، فهو دخل في صراع حاد مع النظام الديني، ولكنه كان صراعا عمليا أكثر منه نظريا، وركز على ترجمة </a:t>
            </a:r>
            <a:r>
              <a:rPr lang="ar-MA" sz="1500" b="1" dirty="0" err="1">
                <a:solidFill>
                  <a:srgbClr val="000000"/>
                </a:solidFill>
                <a:latin typeface="Times New Roman" pitchFamily="18" charset="0"/>
                <a:ea typeface="Calibri"/>
                <a:cs typeface="Times New Roman" pitchFamily="18" charset="0"/>
              </a:rPr>
              <a:t>المبادىء</a:t>
            </a:r>
            <a:r>
              <a:rPr lang="ar-MA" sz="1500" b="1" dirty="0">
                <a:solidFill>
                  <a:srgbClr val="000000"/>
                </a:solidFill>
                <a:latin typeface="Times New Roman" pitchFamily="18" charset="0"/>
                <a:ea typeface="Calibri"/>
                <a:cs typeface="Times New Roman" pitchFamily="18" charset="0"/>
              </a:rPr>
              <a:t> النظرية الوضعية إلى خطة عملية أو مشروع تربوي شامل ينتهي به إلى علمنة المجتمع فردا وجماعة </a:t>
            </a:r>
            <a:r>
              <a:rPr lang="ar-MA" sz="1500" b="1" dirty="0" err="1">
                <a:solidFill>
                  <a:srgbClr val="000000"/>
                </a:solidFill>
                <a:latin typeface="Times New Roman" pitchFamily="18" charset="0"/>
                <a:ea typeface="Calibri"/>
                <a:cs typeface="Times New Roman" pitchFamily="18" charset="0"/>
              </a:rPr>
              <a:t>وسلوكا.وهو</a:t>
            </a:r>
            <a:r>
              <a:rPr lang="ar-MA" sz="1500" b="1" dirty="0">
                <a:solidFill>
                  <a:srgbClr val="000000"/>
                </a:solidFill>
                <a:latin typeface="Times New Roman" pitchFamily="18" charset="0"/>
                <a:ea typeface="Calibri"/>
                <a:cs typeface="Times New Roman" pitchFamily="18" charset="0"/>
              </a:rPr>
              <a:t> يحتمي في كل ذلك بالعلمية والتطبيق الصارم للقوانين الاجتماعية التي </a:t>
            </a:r>
            <a:r>
              <a:rPr lang="ar-MA" sz="1500" b="1" dirty="0" err="1">
                <a:solidFill>
                  <a:srgbClr val="000000"/>
                </a:solidFill>
                <a:latin typeface="Times New Roman" pitchFamily="18" charset="0"/>
                <a:ea typeface="Calibri"/>
                <a:cs typeface="Times New Roman" pitchFamily="18" charset="0"/>
              </a:rPr>
              <a:t>لاتقبل</a:t>
            </a:r>
            <a:r>
              <a:rPr lang="ar-MA" sz="1500" b="1" dirty="0">
                <a:solidFill>
                  <a:srgbClr val="000000"/>
                </a:solidFill>
                <a:latin typeface="Times New Roman" pitchFamily="18" charset="0"/>
                <a:ea typeface="Calibri"/>
                <a:cs typeface="Times New Roman" pitchFamily="18" charset="0"/>
              </a:rPr>
              <a:t> النقض.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فما كان يقرره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ليس مجرد إحساسات للقوانين الاجتماعية التي </a:t>
            </a:r>
            <a:r>
              <a:rPr lang="ar-MA" sz="1500" b="1" dirty="0" err="1">
                <a:solidFill>
                  <a:srgbClr val="000000"/>
                </a:solidFill>
                <a:latin typeface="Times New Roman" pitchFamily="18" charset="0"/>
                <a:ea typeface="Calibri"/>
                <a:cs typeface="Times New Roman" pitchFamily="18" charset="0"/>
              </a:rPr>
              <a:t>لاتقبل</a:t>
            </a:r>
            <a:r>
              <a:rPr lang="ar-MA" sz="1500" b="1" dirty="0">
                <a:solidFill>
                  <a:srgbClr val="000000"/>
                </a:solidFill>
                <a:latin typeface="Times New Roman" pitchFamily="18" charset="0"/>
                <a:ea typeface="Calibri"/>
                <a:cs typeface="Times New Roman" pitchFamily="18" charset="0"/>
              </a:rPr>
              <a:t> </a:t>
            </a:r>
            <a:r>
              <a:rPr lang="ar-MA" sz="1500" b="1" dirty="0" smtClean="0">
                <a:solidFill>
                  <a:srgbClr val="000000"/>
                </a:solidFill>
                <a:latin typeface="Times New Roman" pitchFamily="18" charset="0"/>
                <a:ea typeface="Calibri"/>
                <a:cs typeface="Times New Roman" pitchFamily="18" charset="0"/>
              </a:rPr>
              <a:t>النقض</a:t>
            </a:r>
            <a:r>
              <a:rPr lang="ar-DZ" sz="1500" b="1" dirty="0" smtClean="0">
                <a:solidFill>
                  <a:srgbClr val="000000"/>
                </a:solidFill>
                <a:latin typeface="Times New Roman" pitchFamily="18" charset="0"/>
                <a:ea typeface="Calibri"/>
                <a:cs typeface="Times New Roman" pitchFamily="18" charset="0"/>
              </a:rPr>
              <a:t> و </a:t>
            </a:r>
            <a:r>
              <a:rPr lang="ar-MA" sz="1500" b="1" dirty="0" smtClean="0">
                <a:solidFill>
                  <a:srgbClr val="000000"/>
                </a:solidFill>
                <a:latin typeface="Times New Roman" pitchFamily="18" charset="0"/>
                <a:ea typeface="Calibri"/>
                <a:cs typeface="Times New Roman" pitchFamily="18" charset="0"/>
              </a:rPr>
              <a:t>ليس </a:t>
            </a:r>
            <a:r>
              <a:rPr lang="ar-MA" sz="1500" b="1" dirty="0">
                <a:solidFill>
                  <a:srgbClr val="000000"/>
                </a:solidFill>
                <a:latin typeface="Times New Roman" pitchFamily="18" charset="0"/>
                <a:ea typeface="Calibri"/>
                <a:cs typeface="Times New Roman" pitchFamily="18" charset="0"/>
              </a:rPr>
              <a:t>مجرد إحساسات أو خواطر، وإنما هي إثباتات علمية لها من اليقين بقدر ما للعلوم الطبيعية وهي حجة طالما تلبس بها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لتمرير نتائج بحوثه، وجعلها تجد سبيلها إلى عقول المواطنين دون مقاومة.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نظرا لهذا الدور الخطير الذي قام به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في تثبيت النظام الوضعي، نجد المؤرخين لعلم الاجتماع يقررون أن عمل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يعتبر في الحقيقة أكبر مجهود مذهبي عمل على تحرير علم الاجتماع من اللاهوت والفلسفة والسياسة. وإنه أراد في نهاية الأمر أن يقلب الأدوار وتجد في علم الاجتماع التفسير الوحيد لعلم اللاهوت والفلسفة.</a:t>
            </a:r>
            <a:endParaRPr lang="en-US" sz="1500" dirty="0">
              <a:latin typeface="Times New Roman" pitchFamily="18" charset="0"/>
              <a:ea typeface="Calibri"/>
              <a:cs typeface="Times New Roman" pitchFamily="18" charset="0"/>
            </a:endParaRPr>
          </a:p>
          <a:p>
            <a:pPr algn="just" rtl="1">
              <a:lnSpc>
                <a:spcPct val="115000"/>
              </a:lnSpc>
              <a:spcAft>
                <a:spcPts val="0"/>
              </a:spcAft>
              <a:tabLst>
                <a:tab pos="130810" algn="l"/>
              </a:tabLst>
            </a:pPr>
            <a:r>
              <a:rPr lang="ar-MA" sz="1500" b="1" dirty="0">
                <a:solidFill>
                  <a:srgbClr val="000000"/>
                </a:solidFill>
                <a:latin typeface="Times New Roman" pitchFamily="18" charset="0"/>
                <a:ea typeface="Calibri"/>
                <a:cs typeface="Times New Roman" pitchFamily="18" charset="0"/>
              </a:rPr>
              <a:t>قد استطاع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أن يقلب الأدوار فعلا فقد أصبح علم الاجتماع معه يقوم بدور التوجيه العلماني لكل المؤسسات التي كانت خاضعة للتوجيه الديني."</a:t>
            </a:r>
            <a:endParaRPr lang="en-US" sz="1500" dirty="0">
              <a:latin typeface="Times New Roman" pitchFamily="18" charset="0"/>
              <a:ea typeface="Calibri"/>
              <a:cs typeface="Times New Roman" pitchFamily="18" charset="0"/>
            </a:endParaRPr>
          </a:p>
          <a:p>
            <a:pPr algn="just" rtl="1">
              <a:lnSpc>
                <a:spcPct val="115000"/>
              </a:lnSpc>
              <a:spcAft>
                <a:spcPts val="0"/>
              </a:spcAft>
              <a:tabLst>
                <a:tab pos="130810" algn="l"/>
              </a:tabLst>
            </a:pPr>
            <a:r>
              <a:rPr lang="ar-MA" sz="1500" b="1" dirty="0">
                <a:solidFill>
                  <a:srgbClr val="000000"/>
                </a:solidFill>
                <a:latin typeface="Times New Roman" pitchFamily="18" charset="0"/>
                <a:ea typeface="Calibri"/>
                <a:cs typeface="Times New Roman" pitchFamily="18" charset="0"/>
              </a:rPr>
              <a:t>يعني هذا أن إميل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كان ينطلق من فلسفة وضعية علمانية تجريبية، تفصل الدين عن الدولة، كما تفصله عن العلم. أي: لم يكن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يولي الدين أو الأخلاق أو القيم أية أهمية في دراسة المجتمع وظواهره المختلفة.</a:t>
            </a:r>
            <a:endParaRPr lang="en-US" sz="1500" dirty="0">
              <a:latin typeface="Times New Roman" pitchFamily="18" charset="0"/>
              <a:ea typeface="Calibri"/>
              <a:cs typeface="Times New Roman" pitchFamily="18" charset="0"/>
            </a:endParaRPr>
          </a:p>
          <a:p>
            <a:endParaRPr lang="ar-DZ" sz="1500" dirty="0">
              <a:latin typeface="Times New Roman" pitchFamily="18" charset="0"/>
              <a:cs typeface="Times New Roman" pitchFamily="18" charset="0"/>
            </a:endParaRPr>
          </a:p>
        </p:txBody>
      </p:sp>
    </p:spTree>
    <p:extLst>
      <p:ext uri="{BB962C8B-B14F-4D97-AF65-F5344CB8AC3E}">
        <p14:creationId xmlns:p14="http://schemas.microsoft.com/office/powerpoint/2010/main" val="332332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ar-DZ" b="1" dirty="0" smtClean="0"/>
              <a:t>مقياس: مدخل الى علم الاجتماع</a:t>
            </a:r>
            <a:endParaRPr lang="ar-DZ" b="1" dirty="0"/>
          </a:p>
        </p:txBody>
      </p:sp>
      <p:sp>
        <p:nvSpPr>
          <p:cNvPr id="3" name="Sous-titre 2"/>
          <p:cNvSpPr>
            <a:spLocks noGrp="1"/>
          </p:cNvSpPr>
          <p:nvPr>
            <p:ph type="subTitle" idx="1"/>
          </p:nvPr>
        </p:nvSpPr>
        <p:spPr>
          <a:xfrm>
            <a:off x="1331640" y="1700808"/>
            <a:ext cx="6400800" cy="1224136"/>
          </a:xfrm>
        </p:spPr>
        <p:txBody>
          <a:bodyPr/>
          <a:lstStyle/>
          <a:p>
            <a:r>
              <a:rPr lang="ar-DZ" b="1" dirty="0" smtClean="0">
                <a:solidFill>
                  <a:schemeClr val="tx1"/>
                </a:solidFill>
              </a:rPr>
              <a:t>السنة الأولى علوم اقتصادية</a:t>
            </a:r>
          </a:p>
          <a:p>
            <a:r>
              <a:rPr lang="ar-DZ" b="1" dirty="0" smtClean="0">
                <a:solidFill>
                  <a:schemeClr val="tx1"/>
                </a:solidFill>
              </a:rPr>
              <a:t>السداسي الأول</a:t>
            </a:r>
            <a:endParaRPr lang="ar-DZ" b="1" dirty="0">
              <a:solidFill>
                <a:schemeClr val="tx1"/>
              </a:solidFill>
            </a:endParaRPr>
          </a:p>
        </p:txBody>
      </p:sp>
      <p:sp>
        <p:nvSpPr>
          <p:cNvPr id="5" name="Sous-titre 2"/>
          <p:cNvSpPr txBox="1">
            <a:spLocks/>
          </p:cNvSpPr>
          <p:nvPr/>
        </p:nvSpPr>
        <p:spPr>
          <a:xfrm>
            <a:off x="467544" y="3068960"/>
            <a:ext cx="813690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DZ" b="1" dirty="0" smtClean="0">
                <a:solidFill>
                  <a:prstClr val="black"/>
                </a:solidFill>
              </a:rPr>
              <a:t>جامعة وهران 2 محمد بن أحمد</a:t>
            </a:r>
          </a:p>
          <a:p>
            <a:pPr rtl="1"/>
            <a:r>
              <a:rPr lang="ar-DZ" b="1" dirty="0" smtClean="0">
                <a:solidFill>
                  <a:prstClr val="black"/>
                </a:solidFill>
              </a:rPr>
              <a:t>منسقة المقياس الأستاذة: د. براس دليلة</a:t>
            </a:r>
          </a:p>
          <a:p>
            <a:pPr rtl="1"/>
            <a:r>
              <a:rPr lang="ar-DZ" b="1" dirty="0" smtClean="0">
                <a:solidFill>
                  <a:prstClr val="black"/>
                </a:solidFill>
              </a:rPr>
              <a:t>(2020 / 2021) </a:t>
            </a:r>
          </a:p>
          <a:p>
            <a:pPr rtl="1"/>
            <a:r>
              <a:rPr lang="ar-DZ" b="1" dirty="0" smtClean="0">
                <a:solidFill>
                  <a:prstClr val="black"/>
                </a:solidFill>
              </a:rPr>
              <a:t>الأستاذ: توباش شكيب محاضر للمجموعات: 1+2+3+4</a:t>
            </a:r>
          </a:p>
          <a:p>
            <a:pPr rtl="1"/>
            <a:r>
              <a:rPr lang="ar-DZ" b="1" dirty="0" smtClean="0">
                <a:solidFill>
                  <a:prstClr val="black"/>
                </a:solidFill>
              </a:rPr>
              <a:t>الأستاذ: بن شارف حسين محاضر للمجموعات: 5+6+7+8+9+10</a:t>
            </a:r>
            <a:endParaRPr lang="ar-DZ" b="1" dirty="0">
              <a:solidFill>
                <a:prstClr val="black"/>
              </a:solidFill>
            </a:endParaRPr>
          </a:p>
        </p:txBody>
      </p:sp>
    </p:spTree>
    <p:extLst>
      <p:ext uri="{BB962C8B-B14F-4D97-AF65-F5344CB8AC3E}">
        <p14:creationId xmlns:p14="http://schemas.microsoft.com/office/powerpoint/2010/main" val="413276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ar-DZ" b="1" dirty="0" smtClean="0">
                <a:latin typeface="Times New Roman" pitchFamily="18" charset="0"/>
                <a:cs typeface="Times New Roman" pitchFamily="18" charset="0"/>
              </a:rPr>
              <a:t>المحاضرة الخامسة: إيميل دوركهايم</a:t>
            </a:r>
            <a:endParaRPr lang="ar-DZ" b="1"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340768"/>
            <a:ext cx="8820025"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7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692696"/>
            <a:ext cx="7886700" cy="648072"/>
          </a:xfrm>
        </p:spPr>
        <p:txBody>
          <a:bodyPr/>
          <a:lstStyle/>
          <a:p>
            <a:pPr marL="342900" indent="-342900" algn="ctr" rtl="1">
              <a:spcAft>
                <a:spcPts val="0"/>
              </a:spcAft>
              <a:buFont typeface="Symbol"/>
              <a:buChar char=""/>
            </a:pPr>
            <a:r>
              <a:rPr lang="ar-MA" sz="4400" b="1" dirty="0">
                <a:solidFill>
                  <a:srgbClr val="FF0000"/>
                </a:solidFill>
              </a:rPr>
              <a:t>تقديم ايميل </a:t>
            </a:r>
            <a:r>
              <a:rPr lang="ar-MA" sz="4400" b="1" dirty="0" smtClean="0">
                <a:solidFill>
                  <a:srgbClr val="FF0000"/>
                </a:solidFill>
              </a:rPr>
              <a:t>دوركهايم</a:t>
            </a:r>
            <a:endParaRPr lang="ar-DZ" sz="4400" b="1" dirty="0">
              <a:solidFill>
                <a:srgbClr val="FF0000"/>
              </a:solidFill>
            </a:endParaRPr>
          </a:p>
        </p:txBody>
      </p:sp>
      <p:sp>
        <p:nvSpPr>
          <p:cNvPr id="3" name="Espace réservé du contenu 2"/>
          <p:cNvSpPr>
            <a:spLocks noGrp="1"/>
          </p:cNvSpPr>
          <p:nvPr>
            <p:ph idx="1"/>
          </p:nvPr>
        </p:nvSpPr>
        <p:spPr>
          <a:xfrm>
            <a:off x="251520" y="1556792"/>
            <a:ext cx="8640960" cy="3168352"/>
          </a:xfrm>
        </p:spPr>
        <p:txBody>
          <a:bodyPr/>
          <a:lstStyle/>
          <a:p>
            <a:pPr algn="just" rtl="1">
              <a:lnSpc>
                <a:spcPct val="115000"/>
              </a:lnSpc>
              <a:spcAft>
                <a:spcPts val="0"/>
              </a:spcAft>
            </a:pPr>
            <a:r>
              <a:rPr lang="ar-MA" sz="1800" b="1" dirty="0">
                <a:solidFill>
                  <a:srgbClr val="000000"/>
                </a:solidFill>
                <a:latin typeface="Times New Roman" pitchFamily="18" charset="0"/>
                <a:ea typeface="Calibri"/>
                <a:cs typeface="Times New Roman" pitchFamily="18" charset="0"/>
              </a:rPr>
              <a:t> يعد إميل </a:t>
            </a:r>
            <a:r>
              <a:rPr lang="ar-MA" sz="1800" b="1" dirty="0" err="1">
                <a:solidFill>
                  <a:srgbClr val="000000"/>
                </a:solidFill>
                <a:latin typeface="Times New Roman" pitchFamily="18" charset="0"/>
                <a:ea typeface="Calibri"/>
                <a:cs typeface="Times New Roman" pitchFamily="18" charset="0"/>
              </a:rPr>
              <a:t>دوركايم</a:t>
            </a:r>
            <a:r>
              <a:rPr lang="ar-MA" sz="1800" b="1" dirty="0">
                <a:solidFill>
                  <a:srgbClr val="000000"/>
                </a:solidFill>
                <a:latin typeface="Times New Roman" pitchFamily="18" charset="0"/>
                <a:ea typeface="Calibri"/>
                <a:cs typeface="Times New Roman" pitchFamily="18" charset="0"/>
              </a:rPr>
              <a:t> (</a:t>
            </a:r>
            <a:r>
              <a:rPr lang="fr-FR" sz="1800" b="1" dirty="0">
                <a:solidFill>
                  <a:srgbClr val="000000"/>
                </a:solidFill>
                <a:latin typeface="Times New Roman" pitchFamily="18" charset="0"/>
                <a:ea typeface="Calibri"/>
                <a:cs typeface="Times New Roman" pitchFamily="18" charset="0"/>
              </a:rPr>
              <a:t>Emile Durkheim</a:t>
            </a:r>
            <a:r>
              <a:rPr lang="ar-MA" sz="1800" b="1" dirty="0">
                <a:solidFill>
                  <a:srgbClr val="000000"/>
                </a:solidFill>
                <a:latin typeface="Times New Roman" pitchFamily="18" charset="0"/>
                <a:ea typeface="Calibri"/>
                <a:cs typeface="Times New Roman" pitchFamily="18" charset="0"/>
              </a:rPr>
              <a:t>) من مؤسسي علم الاجتماع في الثقافة الغربية. ومن ثم، فهو الذي دعا إلى استقلالية هذا العلم عن باقي العلوم والمعارف الأخرى. كما يظهر ذلك جليا في كتابه (قواعد المنهج في علم الاجتماع – </a:t>
            </a:r>
            <a:r>
              <a:rPr lang="fr-FR" sz="1800" b="1" dirty="0">
                <a:solidFill>
                  <a:srgbClr val="000000"/>
                </a:solidFill>
                <a:latin typeface="Times New Roman" pitchFamily="18" charset="0"/>
                <a:ea typeface="Calibri"/>
                <a:cs typeface="Times New Roman" pitchFamily="18" charset="0"/>
              </a:rPr>
              <a:t>les règles de la méthode en sociologie</a:t>
            </a:r>
            <a:r>
              <a:rPr lang="ar-MA" sz="1800" b="1" dirty="0">
                <a:solidFill>
                  <a:srgbClr val="000000"/>
                </a:solidFill>
                <a:latin typeface="Times New Roman" pitchFamily="18" charset="0"/>
                <a:ea typeface="Calibri"/>
                <a:cs typeface="Times New Roman" pitchFamily="18" charset="0"/>
              </a:rPr>
              <a:t>). </a:t>
            </a:r>
            <a:endParaRPr lang="en-US" sz="1800" dirty="0">
              <a:latin typeface="Times New Roman" pitchFamily="18" charset="0"/>
              <a:ea typeface="Calibri"/>
              <a:cs typeface="Times New Roman" pitchFamily="18" charset="0"/>
            </a:endParaRPr>
          </a:p>
          <a:p>
            <a:pPr algn="just" rtl="1">
              <a:spcAft>
                <a:spcPts val="0"/>
              </a:spcAft>
              <a:tabLst>
                <a:tab pos="130810" algn="l"/>
              </a:tabLst>
            </a:pPr>
            <a:endParaRPr lang="en-US" sz="1700" b="1"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44342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7886700" cy="576063"/>
          </a:xfrm>
        </p:spPr>
        <p:txBody>
          <a:bodyPr/>
          <a:lstStyle/>
          <a:p>
            <a:pPr algn="ctr" rtl="1">
              <a:lnSpc>
                <a:spcPct val="115000"/>
              </a:lnSpc>
              <a:spcAft>
                <a:spcPts val="0"/>
              </a:spcAft>
            </a:pPr>
            <a:r>
              <a:rPr lang="ar-DZ" sz="3600" b="1" dirty="0" smtClean="0">
                <a:solidFill>
                  <a:srgbClr val="FF0000"/>
                </a:solidFill>
                <a:latin typeface="Calibri"/>
                <a:ea typeface="Calibri"/>
              </a:rPr>
              <a:t/>
            </a:r>
            <a:br>
              <a:rPr lang="ar-DZ" sz="3600" b="1" dirty="0" smtClean="0">
                <a:solidFill>
                  <a:srgbClr val="FF0000"/>
                </a:solidFill>
                <a:latin typeface="Calibri"/>
                <a:ea typeface="Calibri"/>
              </a:rPr>
            </a:br>
            <a:r>
              <a:rPr lang="ar-DZ" sz="3600" b="1" dirty="0" smtClean="0">
                <a:solidFill>
                  <a:srgbClr val="FF0000"/>
                </a:solidFill>
                <a:latin typeface="Calibri"/>
                <a:ea typeface="Calibri"/>
              </a:rPr>
              <a:t>النظرية </a:t>
            </a:r>
            <a:r>
              <a:rPr lang="ar-DZ" sz="3600" b="1" dirty="0">
                <a:solidFill>
                  <a:srgbClr val="FF0000"/>
                </a:solidFill>
                <a:latin typeface="Calibri"/>
                <a:ea typeface="Calibri"/>
              </a:rPr>
              <a:t>الاجتماعية عند ايميل دوركهايم</a:t>
            </a:r>
            <a:r>
              <a:rPr lang="en-US" sz="1400" dirty="0">
                <a:latin typeface="Calibri"/>
                <a:ea typeface="Calibri"/>
                <a:cs typeface="Arial"/>
              </a:rPr>
              <a:t/>
            </a:r>
            <a:br>
              <a:rPr lang="en-US" sz="1400" dirty="0">
                <a:latin typeface="Calibri"/>
                <a:ea typeface="Calibri"/>
                <a:cs typeface="Arial"/>
              </a:rPr>
            </a:br>
            <a:endParaRPr lang="ar-DZ" dirty="0"/>
          </a:p>
        </p:txBody>
      </p:sp>
      <p:sp>
        <p:nvSpPr>
          <p:cNvPr id="3" name="Espace réservé du contenu 2"/>
          <p:cNvSpPr>
            <a:spLocks noGrp="1"/>
          </p:cNvSpPr>
          <p:nvPr>
            <p:ph idx="1"/>
          </p:nvPr>
        </p:nvSpPr>
        <p:spPr>
          <a:xfrm>
            <a:off x="107504" y="836712"/>
            <a:ext cx="8784976" cy="6021288"/>
          </a:xfrm>
        </p:spPr>
        <p:txBody>
          <a:bodyPr/>
          <a:lstStyle/>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 أرسى </a:t>
            </a:r>
            <a:r>
              <a:rPr lang="ar-MA" sz="1500" b="1" dirty="0" err="1">
                <a:solidFill>
                  <a:srgbClr val="000000"/>
                </a:solidFill>
                <a:latin typeface="Times New Roman" pitchFamily="18" charset="0"/>
                <a:ea typeface="Calibri"/>
                <a:cs typeface="Times New Roman" pitchFamily="18" charset="0"/>
              </a:rPr>
              <a:t>دوركايم</a:t>
            </a:r>
            <a:r>
              <a:rPr lang="ar-MA" sz="1500" b="1" dirty="0">
                <a:solidFill>
                  <a:srgbClr val="000000"/>
                </a:solidFill>
                <a:latin typeface="Times New Roman" pitchFamily="18" charset="0"/>
                <a:ea typeface="Calibri"/>
                <a:cs typeface="Times New Roman" pitchFamily="18" charset="0"/>
              </a:rPr>
              <a:t> علم الاجتماع على مجموعة من القواعد، مثل: ملاحظة الظواهر المجتمعية على أساس أنها أشياء أو موضوعات مادية، يمكن إخضاعها للملاحظة الخارجية. وفي هذا النطاق، يقول </a:t>
            </a:r>
            <a:r>
              <a:rPr lang="ar-MA" sz="1500" b="1" dirty="0" err="1">
                <a:solidFill>
                  <a:srgbClr val="000000"/>
                </a:solidFill>
                <a:latin typeface="Times New Roman" pitchFamily="18" charset="0"/>
                <a:ea typeface="Calibri"/>
                <a:cs typeface="Times New Roman" pitchFamily="18" charset="0"/>
              </a:rPr>
              <a:t>دروكايم</a:t>
            </a:r>
            <a:r>
              <a:rPr lang="ar-MA" sz="1500" b="1" dirty="0">
                <a:solidFill>
                  <a:srgbClr val="000000"/>
                </a:solidFill>
                <a:latin typeface="Times New Roman" pitchFamily="18" charset="0"/>
                <a:ea typeface="Calibri"/>
                <a:cs typeface="Times New Roman" pitchFamily="18" charset="0"/>
              </a:rPr>
              <a:t>: " إن الظواهر الاجتماعية تشكل أشياء، ويجب أن تدرس </a:t>
            </a:r>
            <a:r>
              <a:rPr lang="ar-MA" sz="1500" b="1" dirty="0" err="1">
                <a:solidFill>
                  <a:srgbClr val="000000"/>
                </a:solidFill>
                <a:latin typeface="Times New Roman" pitchFamily="18" charset="0"/>
                <a:ea typeface="Calibri"/>
                <a:cs typeface="Times New Roman" pitchFamily="18" charset="0"/>
              </a:rPr>
              <a:t>كأشياء..لأن</a:t>
            </a:r>
            <a:r>
              <a:rPr lang="ar-MA" sz="1500" b="1" dirty="0">
                <a:solidFill>
                  <a:srgbClr val="000000"/>
                </a:solidFill>
                <a:latin typeface="Times New Roman" pitchFamily="18" charset="0"/>
                <a:ea typeface="Calibri"/>
                <a:cs typeface="Times New Roman" pitchFamily="18" charset="0"/>
              </a:rPr>
              <a:t> كل ما يعطي لنا أو يفرض نفسه على الملاحظة يعتبر في عداد الأشياء...وإذاً، يجب عينا أن ندرس الظواهر الاجتماعية في ذاتها، في انفصال تام عن الأفراد الواعين الذين </a:t>
            </a:r>
            <a:r>
              <a:rPr lang="ar-MA" sz="1500" b="1" dirty="0" err="1">
                <a:solidFill>
                  <a:srgbClr val="000000"/>
                </a:solidFill>
                <a:latin typeface="Times New Roman" pitchFamily="18" charset="0"/>
                <a:ea typeface="Calibri"/>
                <a:cs typeface="Times New Roman" pitchFamily="18" charset="0"/>
              </a:rPr>
              <a:t>يتمثلونها</a:t>
            </a:r>
            <a:r>
              <a:rPr lang="ar-MA" sz="1500" b="1" dirty="0">
                <a:solidFill>
                  <a:srgbClr val="000000"/>
                </a:solidFill>
                <a:latin typeface="Times New Roman" pitchFamily="18" charset="0"/>
                <a:ea typeface="Calibri"/>
                <a:cs typeface="Times New Roman" pitchFamily="18" charset="0"/>
              </a:rPr>
              <a:t> فكريا، ينبغي أن ندرسها من الخارج كأشياء منفصلة عنا...إن هذه القاعدة تنطبق على الواقع الاجتماعي برمته وبدون استثناء."</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القاعدة الثانية أن يتحرر عالم الاجتماع بصفة مطردة من كل فكرة سابقة، بممارسة الشك المنهجي قصد الوصول إلى اليقين كما قال ديكارت (</a:t>
            </a:r>
            <a:r>
              <a:rPr lang="fr-FR" sz="1500" b="1" dirty="0">
                <a:solidFill>
                  <a:srgbClr val="000000"/>
                </a:solidFill>
                <a:latin typeface="Times New Roman" pitchFamily="18" charset="0"/>
                <a:ea typeface="Calibri"/>
                <a:cs typeface="Times New Roman" pitchFamily="18" charset="0"/>
              </a:rPr>
              <a:t>Descartes</a:t>
            </a:r>
            <a:r>
              <a:rPr lang="ar-MA" sz="1500" b="1" dirty="0">
                <a:solidFill>
                  <a:srgbClr val="000000"/>
                </a:solidFill>
                <a:latin typeface="Times New Roman" pitchFamily="18" charset="0"/>
                <a:ea typeface="Calibri"/>
                <a:cs typeface="Times New Roman" pitchFamily="18" charset="0"/>
              </a:rPr>
              <a:t>).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القاعدة الثالثة دراسة الوقائع المجتمعية التي تشترك في خواص معينة دراسة علمية موضوعية، بملاحظتها، وتصنيفها، وتفسيرها.</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تتمثل القاعدة الرابعة في دراسة الظواهر المجتمعية التي تتميز بالتكرار، والاطراد، والعمومية، والجبرية، والإلزام... بملاحظتها خارجيا، بعيدا عن العوامل الفردية والسيكولوجية.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MA" sz="1500" b="1" dirty="0">
                <a:solidFill>
                  <a:srgbClr val="000000"/>
                </a:solidFill>
                <a:latin typeface="Times New Roman" pitchFamily="18" charset="0"/>
                <a:ea typeface="Calibri"/>
                <a:cs typeface="Times New Roman" pitchFamily="18" charset="0"/>
              </a:rPr>
              <a:t>القاعدة الخامسة هي التفريق بين الظواهر المجتمعية السليمة وبين الظواهر المجتمعية المعتلة. والقاعدة السادسة هي تصنيف المجتمعات من حيث البنية والوظيفة.</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EG" sz="1500" b="1" dirty="0">
                <a:latin typeface="Times New Roman" pitchFamily="18" charset="0"/>
                <a:ea typeface="Calibri"/>
                <a:cs typeface="Times New Roman" pitchFamily="18" charset="0"/>
              </a:rPr>
              <a:t>يعتبر إميل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من أبرز من ساهموا في نشأة علم </a:t>
            </a:r>
            <a:r>
              <a:rPr lang="ar-EG" sz="1500" b="1" dirty="0" err="1">
                <a:latin typeface="Times New Roman" pitchFamily="18" charset="0"/>
                <a:ea typeface="Calibri"/>
                <a:cs typeface="Times New Roman" pitchFamily="18" charset="0"/>
              </a:rPr>
              <a:t>الإجتماع</a:t>
            </a:r>
            <a:r>
              <a:rPr lang="ar-EG" sz="1500" b="1" dirty="0">
                <a:latin typeface="Times New Roman" pitchFamily="18" charset="0"/>
                <a:ea typeface="Calibri"/>
                <a:cs typeface="Times New Roman" pitchFamily="18" charset="0"/>
              </a:rPr>
              <a:t> الحديث إذ كان له دور هام وأساسي في تحديد موضوع العلم ووضع منهجه وطرق دراسته ، كما أشتهر بدراساته في الظواهر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وطبيعتها وتحديد صفاتها . وقد تميز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بأنه جمع في دراسته بين المنطق والفلسفة والطريقة العلمية التي تعتمد علي استقراء الحوادث ، وهذا ما جعل مؤلفاته تمتاز علي مؤلفات من سبقوه . وسنستعرض معاً أهم ما أضافه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في علم </a:t>
            </a:r>
            <a:r>
              <a:rPr lang="ar-EG" sz="1500" b="1" dirty="0" err="1">
                <a:latin typeface="Times New Roman" pitchFamily="18" charset="0"/>
                <a:ea typeface="Calibri"/>
                <a:cs typeface="Times New Roman" pitchFamily="18" charset="0"/>
              </a:rPr>
              <a:t>الإجتماع</a:t>
            </a:r>
            <a:r>
              <a:rPr lang="ar-EG" sz="1500" b="1" dirty="0">
                <a:latin typeface="Times New Roman" pitchFamily="18" charset="0"/>
                <a:ea typeface="Calibri"/>
                <a:cs typeface="Times New Roman" pitchFamily="18" charset="0"/>
              </a:rPr>
              <a:t> من دراسات كان لها أكبر الأثر </a:t>
            </a:r>
            <a:r>
              <a:rPr lang="ar-EG" sz="1500" b="1" dirty="0" err="1">
                <a:latin typeface="Times New Roman" pitchFamily="18" charset="0"/>
                <a:ea typeface="Calibri"/>
                <a:cs typeface="Times New Roman" pitchFamily="18" charset="0"/>
              </a:rPr>
              <a:t>فيي</a:t>
            </a:r>
            <a:r>
              <a:rPr lang="ar-EG" sz="1500" b="1" dirty="0">
                <a:latin typeface="Times New Roman" pitchFamily="18" charset="0"/>
                <a:ea typeface="Calibri"/>
                <a:cs typeface="Times New Roman" pitchFamily="18" charset="0"/>
              </a:rPr>
              <a:t> تدعيم مركز هذا العلم بين العلوم </a:t>
            </a:r>
            <a:r>
              <a:rPr lang="ar-EG" sz="1500" b="1" dirty="0" err="1">
                <a:latin typeface="Times New Roman" pitchFamily="18" charset="0"/>
                <a:ea typeface="Calibri"/>
                <a:cs typeface="Times New Roman" pitchFamily="18" charset="0"/>
              </a:rPr>
              <a:t>الأخري</a:t>
            </a:r>
            <a:r>
              <a:rPr lang="ar-EG" sz="1500" b="1" dirty="0">
                <a:latin typeface="Times New Roman" pitchFamily="18" charset="0"/>
                <a:ea typeface="Calibri"/>
                <a:cs typeface="Times New Roman" pitchFamily="18" charset="0"/>
              </a:rPr>
              <a:t> . </a:t>
            </a:r>
            <a:endParaRPr lang="en-US" sz="1500" dirty="0">
              <a:latin typeface="Times New Roman" pitchFamily="18" charset="0"/>
              <a:ea typeface="Calibri"/>
              <a:cs typeface="Times New Roman" pitchFamily="18" charset="0"/>
            </a:endParaRPr>
          </a:p>
          <a:p>
            <a:pPr algn="just" rtl="1">
              <a:lnSpc>
                <a:spcPct val="115000"/>
              </a:lnSpc>
              <a:spcAft>
                <a:spcPts val="0"/>
              </a:spcAft>
            </a:pPr>
            <a:r>
              <a:rPr lang="ar-EG" sz="1500" b="1" dirty="0">
                <a:latin typeface="Times New Roman" pitchFamily="18" charset="0"/>
                <a:ea typeface="Calibri"/>
                <a:cs typeface="Times New Roman" pitchFamily="18" charset="0"/>
              </a:rPr>
              <a:t>لذا بدأ بكتابه كتابه الشهير "قواعد المنهج في علم </a:t>
            </a:r>
            <a:r>
              <a:rPr lang="ar-EG" sz="1500" b="1" dirty="0" err="1">
                <a:latin typeface="Times New Roman" pitchFamily="18" charset="0"/>
                <a:ea typeface="Calibri"/>
                <a:cs typeface="Times New Roman" pitchFamily="18" charset="0"/>
              </a:rPr>
              <a:t>الإجتماع</a:t>
            </a:r>
            <a:r>
              <a:rPr lang="ar-EG" sz="1500" b="1" dirty="0">
                <a:latin typeface="Times New Roman" pitchFamily="18" charset="0"/>
                <a:ea typeface="Calibri"/>
                <a:cs typeface="Times New Roman" pitchFamily="18" charset="0"/>
              </a:rPr>
              <a:t>" الذي خصصه لدراسة الظواهر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 تعريفها وخواصها ، وطرق ملاحظتها وتفسيرها ودراستها اجمالا. وفى تعريفه للظاهرة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يقول أنها "كل ضرب من السلوك ثابتا كان أم غير ثابت، يمكن أن يباشر نوعا من القهر </a:t>
            </a:r>
            <a:r>
              <a:rPr lang="ar-EG" sz="1500" b="1" dirty="0" err="1">
                <a:latin typeface="Times New Roman" pitchFamily="18" charset="0"/>
                <a:ea typeface="Calibri"/>
                <a:cs typeface="Times New Roman" pitchFamily="18" charset="0"/>
              </a:rPr>
              <a:t>الخارجى</a:t>
            </a:r>
            <a:r>
              <a:rPr lang="ar-EG" sz="1500" b="1" dirty="0">
                <a:latin typeface="Times New Roman" pitchFamily="18" charset="0"/>
                <a:ea typeface="Calibri"/>
                <a:cs typeface="Times New Roman" pitchFamily="18" charset="0"/>
              </a:rPr>
              <a:t> على الأفراد ,أو هو سلوك يعم المجتمع بأسره، وكان ذا وجود خاص مستقل عن الصور </a:t>
            </a:r>
            <a:r>
              <a:rPr lang="ar-EG" sz="1500" b="1" dirty="0" err="1">
                <a:latin typeface="Times New Roman" pitchFamily="18" charset="0"/>
                <a:ea typeface="Calibri"/>
                <a:cs typeface="Times New Roman" pitchFamily="18" charset="0"/>
              </a:rPr>
              <a:t>التى</a:t>
            </a:r>
            <a:r>
              <a:rPr lang="ar-EG" sz="1500" b="1" dirty="0">
                <a:latin typeface="Times New Roman" pitchFamily="18" charset="0"/>
                <a:ea typeface="Calibri"/>
                <a:cs typeface="Times New Roman" pitchFamily="18" charset="0"/>
              </a:rPr>
              <a:t> يتشكل بها </a:t>
            </a:r>
            <a:r>
              <a:rPr lang="ar-EG" sz="1500" b="1" dirty="0" err="1">
                <a:latin typeface="Times New Roman" pitchFamily="18" charset="0"/>
                <a:ea typeface="Calibri"/>
                <a:cs typeface="Times New Roman" pitchFamily="18" charset="0"/>
              </a:rPr>
              <a:t>فى</a:t>
            </a:r>
            <a:r>
              <a:rPr lang="ar-EG" sz="1500" b="1" dirty="0">
                <a:latin typeface="Times New Roman" pitchFamily="18" charset="0"/>
                <a:ea typeface="Calibri"/>
                <a:cs typeface="Times New Roman" pitchFamily="18" charset="0"/>
              </a:rPr>
              <a:t> الحالات الفردية . </a:t>
            </a:r>
            <a:endParaRPr lang="en-US" sz="15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3172488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911902" cy="6552728"/>
          </a:xfrm>
        </p:spPr>
        <p:txBody>
          <a:bodyPr/>
          <a:lstStyle/>
          <a:p>
            <a:pPr algn="just" rtl="1">
              <a:lnSpc>
                <a:spcPct val="115000"/>
              </a:lnSpc>
              <a:spcAft>
                <a:spcPts val="0"/>
              </a:spcAft>
            </a:pPr>
            <a:r>
              <a:rPr lang="ar-EG" sz="1600" b="1" dirty="0">
                <a:latin typeface="Times New Roman" pitchFamily="18" charset="0"/>
                <a:ea typeface="Calibri"/>
                <a:cs typeface="Times New Roman" pitchFamily="18" charset="0"/>
              </a:rPr>
              <a:t>من أهم ما اهتم به دور </a:t>
            </a:r>
            <a:r>
              <a:rPr lang="ar-EG" sz="1600" b="1" dirty="0" err="1">
                <a:latin typeface="Times New Roman" pitchFamily="18" charset="0"/>
                <a:ea typeface="Calibri"/>
                <a:cs typeface="Times New Roman" pitchFamily="18" charset="0"/>
              </a:rPr>
              <a:t>كايم</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كتابه هذا هو رأيه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وجوب دراسة الظواهر الاجتماعية على أنها أشياء خارجة عن شعور الافراد، وقد دافع عن هذا </a:t>
            </a:r>
            <a:r>
              <a:rPr lang="ar-EG" sz="1600" b="1" dirty="0" err="1">
                <a:latin typeface="Times New Roman" pitchFamily="18" charset="0"/>
                <a:ea typeface="Calibri"/>
                <a:cs typeface="Times New Roman" pitchFamily="18" charset="0"/>
              </a:rPr>
              <a:t>الرأى</a:t>
            </a:r>
            <a:r>
              <a:rPr lang="ar-EG" sz="1600" b="1" dirty="0">
                <a:latin typeface="Times New Roman" pitchFamily="18" charset="0"/>
                <a:ea typeface="Calibri"/>
                <a:cs typeface="Times New Roman" pitchFamily="18" charset="0"/>
              </a:rPr>
              <a:t> بقوله "أن </a:t>
            </a:r>
            <a:r>
              <a:rPr lang="ar-EG" sz="1600" b="1" dirty="0" err="1">
                <a:latin typeface="Times New Roman" pitchFamily="18" charset="0"/>
                <a:ea typeface="Calibri"/>
                <a:cs typeface="Times New Roman" pitchFamily="18" charset="0"/>
              </a:rPr>
              <a:t>الشىء</a:t>
            </a:r>
            <a:r>
              <a:rPr lang="ar-EG" sz="1600" b="1" dirty="0">
                <a:latin typeface="Times New Roman" pitchFamily="18" charset="0"/>
                <a:ea typeface="Calibri"/>
                <a:cs typeface="Times New Roman" pitchFamily="18" charset="0"/>
              </a:rPr>
              <a:t> يقابل الفكرة بمعنى أن معرفتنا له تأتى من الخارج على حين أن معرفتنا بالفكرة تأتى من الداخل، </a:t>
            </a:r>
            <a:r>
              <a:rPr lang="ar-EG" sz="1600" b="1" dirty="0" err="1">
                <a:latin typeface="Times New Roman" pitchFamily="18" charset="0"/>
                <a:ea typeface="Calibri"/>
                <a:cs typeface="Times New Roman" pitchFamily="18" charset="0"/>
              </a:rPr>
              <a:t>والشىء</a:t>
            </a:r>
            <a:r>
              <a:rPr lang="ar-EG" sz="1600" b="1" dirty="0">
                <a:latin typeface="Times New Roman" pitchFamily="18" charset="0"/>
                <a:ea typeface="Calibri"/>
                <a:cs typeface="Times New Roman" pitchFamily="18" charset="0"/>
              </a:rPr>
              <a:t> هو كل ما يصلح أن يكون مادة للمعرفة ... وهو كل ما لا نستطيع أن نكون لأنفسنا عنه فكرة تنطبق عليه تماما </a:t>
            </a:r>
            <a:r>
              <a:rPr lang="ar-EG" sz="1600" b="1" dirty="0" err="1">
                <a:latin typeface="Times New Roman" pitchFamily="18" charset="0"/>
                <a:ea typeface="Calibri"/>
                <a:cs typeface="Times New Roman" pitchFamily="18" charset="0"/>
              </a:rPr>
              <a:t>الإنطباق</a:t>
            </a:r>
            <a:r>
              <a:rPr lang="ar-EG" sz="1600" b="1" dirty="0">
                <a:latin typeface="Times New Roman" pitchFamily="18" charset="0"/>
                <a:ea typeface="Calibri"/>
                <a:cs typeface="Times New Roman" pitchFamily="18" charset="0"/>
              </a:rPr>
              <a:t> لمجرد قيامنا بعملية عقلية تحليلية ، وهو كل ما </a:t>
            </a:r>
            <a:r>
              <a:rPr lang="ar-EG" sz="1600" b="1" dirty="0" err="1">
                <a:latin typeface="Times New Roman" pitchFamily="18" charset="0"/>
                <a:ea typeface="Calibri"/>
                <a:cs typeface="Times New Roman" pitchFamily="18" charset="0"/>
              </a:rPr>
              <a:t>لايستطيع</a:t>
            </a:r>
            <a:r>
              <a:rPr lang="ar-EG" sz="1600" b="1" dirty="0">
                <a:latin typeface="Times New Roman" pitchFamily="18" charset="0"/>
                <a:ea typeface="Calibri"/>
                <a:cs typeface="Times New Roman" pitchFamily="18" charset="0"/>
              </a:rPr>
              <a:t> العقل ادراكه إلا بشرط أن يخرج من عزلته ،وإن ينتقل بالتدريج وعن طريق الملاحظة والتجربة من خواصه الأكثر ظهورا والأقرب تناولا إلى خواصه الأكثر خفاء والأبعد غورا .</a:t>
            </a:r>
            <a:endParaRPr lang="en-US" sz="1600" dirty="0">
              <a:latin typeface="Times New Roman" pitchFamily="18" charset="0"/>
              <a:ea typeface="Calibri"/>
              <a:cs typeface="Times New Roman" pitchFamily="18" charset="0"/>
            </a:endParaRPr>
          </a:p>
          <a:p>
            <a:pPr algn="just" rtl="1">
              <a:lnSpc>
                <a:spcPct val="115000"/>
              </a:lnSpc>
              <a:spcAft>
                <a:spcPts val="0"/>
              </a:spcAft>
            </a:pPr>
            <a:r>
              <a:rPr lang="ar-EG" sz="1600" b="1" dirty="0">
                <a:latin typeface="Times New Roman" pitchFamily="18" charset="0"/>
                <a:ea typeface="Calibri"/>
                <a:cs typeface="Times New Roman" pitchFamily="18" charset="0"/>
              </a:rPr>
              <a:t>حينئذ فليس معنى أننا نعالج طائفة خاصة من الظواهر على أنها أشياء هو أننا ندخل هذه الظواهر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طائفة خاصة من الكائنات الطبيعية ,بل معنى ذلك أننا نسلك حياة لها مسلكا عقليا خاصا، </a:t>
            </a:r>
            <a:r>
              <a:rPr lang="ar-EG" sz="1600" b="1" dirty="0" err="1">
                <a:latin typeface="Times New Roman" pitchFamily="18" charset="0"/>
                <a:ea typeface="Calibri"/>
                <a:cs typeface="Times New Roman" pitchFamily="18" charset="0"/>
              </a:rPr>
              <a:t>أى</a:t>
            </a:r>
            <a:r>
              <a:rPr lang="ar-EG" sz="1600" b="1" dirty="0">
                <a:latin typeface="Times New Roman" pitchFamily="18" charset="0"/>
                <a:ea typeface="Calibri"/>
                <a:cs typeface="Times New Roman" pitchFamily="18" charset="0"/>
              </a:rPr>
              <a:t> أننا نأخذ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دراستها ,وقد تمسكنا بهذا المبدأ </a:t>
            </a:r>
            <a:r>
              <a:rPr lang="ar-EG" sz="1600" b="1" dirty="0" err="1">
                <a:latin typeface="Times New Roman" pitchFamily="18" charset="0"/>
                <a:ea typeface="Calibri"/>
                <a:cs typeface="Times New Roman" pitchFamily="18" charset="0"/>
              </a:rPr>
              <a:t>الاَتى</a:t>
            </a:r>
            <a:r>
              <a:rPr lang="ar-EG" sz="1600" b="1" dirty="0">
                <a:latin typeface="Times New Roman" pitchFamily="18" charset="0"/>
                <a:ea typeface="Calibri"/>
                <a:cs typeface="Times New Roman" pitchFamily="18" charset="0"/>
              </a:rPr>
              <a:t> :وهو أننا نجهل كل </a:t>
            </a:r>
            <a:r>
              <a:rPr lang="ar-EG" sz="1600" b="1" dirty="0" err="1">
                <a:latin typeface="Times New Roman" pitchFamily="18" charset="0"/>
                <a:ea typeface="Calibri"/>
                <a:cs typeface="Times New Roman" pitchFamily="18" charset="0"/>
              </a:rPr>
              <a:t>شىء</a:t>
            </a:r>
            <a:r>
              <a:rPr lang="ar-EG" sz="1600" b="1" dirty="0">
                <a:latin typeface="Times New Roman" pitchFamily="18" charset="0"/>
                <a:ea typeface="Calibri"/>
                <a:cs typeface="Times New Roman" pitchFamily="18" charset="0"/>
              </a:rPr>
              <a:t> عن حقيقتها، وأننا </a:t>
            </a:r>
            <a:r>
              <a:rPr lang="ar-EG" sz="1600" b="1" dirty="0" err="1">
                <a:latin typeface="Times New Roman" pitchFamily="18" charset="0"/>
                <a:ea typeface="Calibri"/>
                <a:cs typeface="Times New Roman" pitchFamily="18" charset="0"/>
              </a:rPr>
              <a:t>لانستطيع</a:t>
            </a:r>
            <a:r>
              <a:rPr lang="ar-EG" sz="1600" b="1" dirty="0">
                <a:latin typeface="Times New Roman" pitchFamily="18" charset="0"/>
                <a:ea typeface="Calibri"/>
                <a:cs typeface="Times New Roman" pitchFamily="18" charset="0"/>
              </a:rPr>
              <a:t> الكشف عن خواصها الذاتية أو عن الاسباب </a:t>
            </a:r>
            <a:r>
              <a:rPr lang="ar-EG" sz="1600" b="1" dirty="0" err="1">
                <a:latin typeface="Times New Roman" pitchFamily="18" charset="0"/>
                <a:ea typeface="Calibri"/>
                <a:cs typeface="Times New Roman" pitchFamily="18" charset="0"/>
              </a:rPr>
              <a:t>المجهوله</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تخضع لها عن طريق الملاحظة  الداخلية، مهما بلغت هذه الطريقة مبلغا كبيرا من الدقة ,ومهما كانت هذه الظواهر داخلية بالنسبة الينا ,كما يدل على ذلك تعريفها فإن شعورنا بها لا يوقفنا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الواقع على حقيقتها الداخلية </a:t>
            </a:r>
            <a:r>
              <a:rPr lang="ar-EG" sz="1600" b="1" dirty="0" err="1">
                <a:latin typeface="Times New Roman" pitchFamily="18" charset="0"/>
                <a:ea typeface="Calibri"/>
                <a:cs typeface="Times New Roman" pitchFamily="18" charset="0"/>
              </a:rPr>
              <a:t>ولاعلى</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طريقةنشأتها</a:t>
            </a:r>
            <a:r>
              <a:rPr lang="ar-EG" sz="1600" b="1" dirty="0">
                <a:latin typeface="Times New Roman" pitchFamily="18" charset="0"/>
                <a:ea typeface="Calibri"/>
                <a:cs typeface="Times New Roman" pitchFamily="18" charset="0"/>
              </a:rPr>
              <a:t> ,فالمعرفة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تأتى عن طريق هذا الشعور معرفة قاصرة ,ويمكن تشبيهها بالإحساسات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نعرف بها الحرارة والضوء والصوت والكهرباء، فهذه كلها احساسات غامضة عابرة شخصية ,وليست معانى واضحة محددة يمكن استخدامها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تفسير الظواهر .., ومن ثم يجب على عالم الاجتماع أن يشعر حين يطرق العالم </a:t>
            </a:r>
            <a:r>
              <a:rPr lang="ar-EG" sz="1600" b="1" dirty="0" err="1">
                <a:latin typeface="Times New Roman" pitchFamily="18" charset="0"/>
                <a:ea typeface="Calibri"/>
                <a:cs typeface="Times New Roman" pitchFamily="18" charset="0"/>
              </a:rPr>
              <a:t>الاجتماعى</a:t>
            </a:r>
            <a:r>
              <a:rPr lang="ar-EG" sz="1600" b="1" dirty="0">
                <a:latin typeface="Times New Roman" pitchFamily="18" charset="0"/>
                <a:ea typeface="Calibri"/>
                <a:cs typeface="Times New Roman" pitchFamily="18" charset="0"/>
              </a:rPr>
              <a:t> بأنه يلج عالما مجهولا , ولا مناص له من أن يشعر بأنه يوجد وجها لوجه مع بعض الظواهر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تخضع لقوانين ما كان يدور بخلده أنها قد توجد حقيقة، كما كان الأمر فيما يتعلق بقوانين الحياة قبل أن ينشأ العلم الذى يدرسها".  </a:t>
            </a:r>
            <a:endParaRPr lang="en-US" sz="1600" dirty="0">
              <a:latin typeface="Times New Roman" pitchFamily="18" charset="0"/>
              <a:ea typeface="Calibri"/>
              <a:cs typeface="Times New Roman" pitchFamily="18" charset="0"/>
            </a:endParaRPr>
          </a:p>
          <a:p>
            <a:pPr algn="just" rtl="1">
              <a:lnSpc>
                <a:spcPct val="115000"/>
              </a:lnSpc>
              <a:spcAft>
                <a:spcPts val="0"/>
              </a:spcAft>
            </a:pPr>
            <a:r>
              <a:rPr lang="ar-EG" sz="1600" b="1" dirty="0">
                <a:latin typeface="Times New Roman" pitchFamily="18" charset="0"/>
                <a:ea typeface="Calibri"/>
                <a:cs typeface="Times New Roman" pitchFamily="18" charset="0"/>
              </a:rPr>
              <a:t>أما عن اعتبار الظواهر الاجتماعية خارجية بالنسبة إلى شعور الأفراد فيرى دور </a:t>
            </a:r>
            <a:r>
              <a:rPr lang="ar-EG" sz="1600" b="1" dirty="0" err="1">
                <a:latin typeface="Times New Roman" pitchFamily="18" charset="0"/>
                <a:ea typeface="Calibri"/>
                <a:cs typeface="Times New Roman" pitchFamily="18" charset="0"/>
              </a:rPr>
              <a:t>كايم</a:t>
            </a:r>
            <a:r>
              <a:rPr lang="ar-EG" sz="1600" b="1" dirty="0">
                <a:latin typeface="Times New Roman" pitchFamily="18" charset="0"/>
                <a:ea typeface="Calibri"/>
                <a:cs typeface="Times New Roman" pitchFamily="18" charset="0"/>
              </a:rPr>
              <a:t> انه على الرغم من ضرورة وجود الافراد حتى يوجد المجتمع فإن جزيئات المجتمع تختلف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طبيعتها عن الفرد ذاته لأن تفاعل العناصر فيما بينها </a:t>
            </a:r>
            <a:r>
              <a:rPr lang="ar-EG" sz="1600" b="1" dirty="0" err="1">
                <a:latin typeface="Times New Roman" pitchFamily="18" charset="0"/>
                <a:ea typeface="Calibri"/>
                <a:cs typeface="Times New Roman" pitchFamily="18" charset="0"/>
              </a:rPr>
              <a:t>ينشىء</a:t>
            </a:r>
            <a:r>
              <a:rPr lang="ar-EG" sz="1600" b="1" dirty="0">
                <a:latin typeface="Times New Roman" pitchFamily="18" charset="0"/>
                <a:ea typeface="Calibri"/>
                <a:cs typeface="Times New Roman" pitchFamily="18" charset="0"/>
              </a:rPr>
              <a:t> عن اتحادها ببعض المظاهر الجديدة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لاتوجد</a:t>
            </a:r>
            <a:r>
              <a:rPr lang="ar-EG" sz="1600" b="1" dirty="0">
                <a:latin typeface="Times New Roman" pitchFamily="18" charset="0"/>
                <a:ea typeface="Calibri"/>
                <a:cs typeface="Times New Roman" pitchFamily="18" charset="0"/>
              </a:rPr>
              <a:t>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كل عنصر من تلك العناصر على حدة مع وجودها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الكل الذى نشأ بسبب اتحادها ، وعلى ذلك فالظواهر الاجتماعية لا توجد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اجزاء </a:t>
            </a:r>
            <a:r>
              <a:rPr lang="ar-EG" sz="1600" b="1" dirty="0" err="1">
                <a:latin typeface="Times New Roman" pitchFamily="18" charset="0"/>
                <a:ea typeface="Calibri"/>
                <a:cs typeface="Times New Roman" pitchFamily="18" charset="0"/>
              </a:rPr>
              <a:t>النجتمع</a:t>
            </a:r>
            <a:r>
              <a:rPr lang="ar-EG" sz="1600" b="1" dirty="0">
                <a:latin typeface="Times New Roman" pitchFamily="18" charset="0"/>
                <a:ea typeface="Calibri"/>
                <a:cs typeface="Times New Roman" pitchFamily="18" charset="0"/>
              </a:rPr>
              <a:t> ونعنى بها هنا افراده، وإنما توجد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نفس المجتمع الذى أوجدها وهى بذلك تكون خارجة عن شعور الافراد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حالة تفرقهم، وعلى ذلك فالحالات النفسية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تمر بشعور الجماعة تختلف </a:t>
            </a:r>
            <a:r>
              <a:rPr lang="ar-EG" sz="1600" b="1" dirty="0" err="1">
                <a:latin typeface="Times New Roman" pitchFamily="18" charset="0"/>
                <a:ea typeface="Calibri"/>
                <a:cs typeface="Times New Roman" pitchFamily="18" charset="0"/>
              </a:rPr>
              <a:t>فى</a:t>
            </a:r>
            <a:r>
              <a:rPr lang="ar-EG" sz="1600" b="1" dirty="0">
                <a:latin typeface="Times New Roman" pitchFamily="18" charset="0"/>
                <a:ea typeface="Calibri"/>
                <a:cs typeface="Times New Roman" pitchFamily="18" charset="0"/>
              </a:rPr>
              <a:t> طبيعتها عن الحالات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تمر بشعور الفرد وهى تصورات من جنس آخر .وتختلف عقلية الجماعات عن عقلية </a:t>
            </a:r>
            <a:r>
              <a:rPr lang="ar-EG" sz="1600" b="1" dirty="0" err="1">
                <a:latin typeface="Times New Roman" pitchFamily="18" charset="0"/>
                <a:ea typeface="Calibri"/>
                <a:cs typeface="Times New Roman" pitchFamily="18" charset="0"/>
              </a:rPr>
              <a:t>الافرادولها</a:t>
            </a:r>
            <a:r>
              <a:rPr lang="ar-EG" sz="1600" b="1" dirty="0">
                <a:latin typeface="Times New Roman" pitchFamily="18" charset="0"/>
                <a:ea typeface="Calibri"/>
                <a:cs typeface="Times New Roman" pitchFamily="18" charset="0"/>
              </a:rPr>
              <a:t> قوانينها الخاصة. وعلى ذلك فإذا أردنا فهم الفكرة </a:t>
            </a:r>
            <a:r>
              <a:rPr lang="ar-EG" sz="1600" b="1" dirty="0" err="1">
                <a:latin typeface="Times New Roman" pitchFamily="18" charset="0"/>
                <a:ea typeface="Calibri"/>
                <a:cs typeface="Times New Roman" pitchFamily="18" charset="0"/>
              </a:rPr>
              <a:t>التى</a:t>
            </a:r>
            <a:r>
              <a:rPr lang="ar-EG" sz="1600" b="1" dirty="0">
                <a:latin typeface="Times New Roman" pitchFamily="18" charset="0"/>
                <a:ea typeface="Calibri"/>
                <a:cs typeface="Times New Roman" pitchFamily="18" charset="0"/>
              </a:rPr>
              <a:t> يكونها المجتمع عن نفسه وعن العالم المحيط به ، فلابد لنا من دراسة طبيعة هذا المجتمع بما يحتويه من عناصر مختلفة أحدها أفراده أنفسهم .</a:t>
            </a:r>
            <a:endParaRPr lang="en-US" sz="16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354083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568952" cy="6336704"/>
          </a:xfrm>
        </p:spPr>
        <p:txBody>
          <a:bodyPr/>
          <a:lstStyle/>
          <a:p>
            <a:pPr algn="just" rtl="1">
              <a:lnSpc>
                <a:spcPct val="115000"/>
              </a:lnSpc>
              <a:spcAft>
                <a:spcPts val="0"/>
              </a:spcAft>
            </a:pPr>
            <a:r>
              <a:rPr lang="ar-EG" sz="1800" b="1" dirty="0">
                <a:latin typeface="Times New Roman" pitchFamily="18" charset="0"/>
                <a:ea typeface="Calibri"/>
                <a:cs typeface="Times New Roman" pitchFamily="18" charset="0"/>
              </a:rPr>
              <a:t>أهتم </a:t>
            </a:r>
            <a:r>
              <a:rPr lang="ar-EG" sz="1800" b="1" dirty="0" err="1">
                <a:latin typeface="Times New Roman" pitchFamily="18" charset="0"/>
                <a:ea typeface="Calibri"/>
                <a:cs typeface="Times New Roman" pitchFamily="18" charset="0"/>
              </a:rPr>
              <a:t>دوركايم</a:t>
            </a:r>
            <a:r>
              <a:rPr lang="ar-EG" sz="1800" b="1" dirty="0">
                <a:latin typeface="Times New Roman" pitchFamily="18" charset="0"/>
                <a:ea typeface="Calibri"/>
                <a:cs typeface="Times New Roman" pitchFamily="18" charset="0"/>
              </a:rPr>
              <a:t> أيضا </a:t>
            </a:r>
            <a:r>
              <a:rPr lang="ar-EG" sz="1800" b="1" dirty="0" err="1">
                <a:latin typeface="Times New Roman" pitchFamily="18" charset="0"/>
                <a:ea typeface="Calibri"/>
                <a:cs typeface="Times New Roman" pitchFamily="18" charset="0"/>
              </a:rPr>
              <a:t>فى</a:t>
            </a:r>
            <a:r>
              <a:rPr lang="ar-EG" sz="1800" b="1" dirty="0">
                <a:latin typeface="Times New Roman" pitchFamily="18" charset="0"/>
                <a:ea typeface="Calibri"/>
                <a:cs typeface="Times New Roman" pitchFamily="18" charset="0"/>
              </a:rPr>
              <a:t> نفس الكتاب بفكرته عن خاصية القهر</a:t>
            </a:r>
            <a:r>
              <a:rPr lang="fr-FR" sz="1800" b="1" dirty="0">
                <a:latin typeface="Times New Roman" pitchFamily="18" charset="0"/>
                <a:ea typeface="Calibri"/>
                <a:cs typeface="Times New Roman" pitchFamily="18" charset="0"/>
              </a:rPr>
              <a:t>la contrainte</a:t>
            </a:r>
            <a:r>
              <a:rPr lang="ar-EG" sz="1800" b="1" dirty="0">
                <a:latin typeface="Times New Roman" pitchFamily="18" charset="0"/>
                <a:ea typeface="Calibri"/>
                <a:cs typeface="Times New Roman" pitchFamily="18" charset="0"/>
              </a:rPr>
              <a:t> المصاحبة للظواهر الاجتماعية , وهو يرى </a:t>
            </a:r>
            <a:r>
              <a:rPr lang="ar-EG" sz="1800" b="1" dirty="0" err="1">
                <a:latin typeface="Times New Roman" pitchFamily="18" charset="0"/>
                <a:ea typeface="Calibri"/>
                <a:cs typeface="Times New Roman" pitchFamily="18" charset="0"/>
              </a:rPr>
              <a:t>فى</a:t>
            </a:r>
            <a:r>
              <a:rPr lang="ar-EG" sz="1800" b="1" dirty="0">
                <a:latin typeface="Times New Roman" pitchFamily="18" charset="0"/>
                <a:ea typeface="Calibri"/>
                <a:cs typeface="Times New Roman" pitchFamily="18" charset="0"/>
              </a:rPr>
              <a:t> ذلك "أن ضروب السلوك والتفكير </a:t>
            </a:r>
            <a:r>
              <a:rPr lang="ar-EG" sz="1800" b="1" dirty="0" err="1">
                <a:latin typeface="Times New Roman" pitchFamily="18" charset="0"/>
                <a:ea typeface="Calibri"/>
                <a:cs typeface="Times New Roman" pitchFamily="18" charset="0"/>
              </a:rPr>
              <a:t>الاجتماعى</a:t>
            </a:r>
            <a:r>
              <a:rPr lang="ar-EG" sz="1800" b="1" dirty="0">
                <a:latin typeface="Times New Roman" pitchFamily="18" charset="0"/>
                <a:ea typeface="Calibri"/>
                <a:cs typeface="Times New Roman" pitchFamily="18" charset="0"/>
              </a:rPr>
              <a:t> عن أشياء حقيقية توجد خارج ضمائر الافراد الذين يجبرون على الخضوع لها </a:t>
            </a:r>
            <a:r>
              <a:rPr lang="ar-EG" sz="1800" b="1" dirty="0" err="1">
                <a:latin typeface="Times New Roman" pitchFamily="18" charset="0"/>
                <a:ea typeface="Calibri"/>
                <a:cs typeface="Times New Roman" pitchFamily="18" charset="0"/>
              </a:rPr>
              <a:t>فى</a:t>
            </a:r>
            <a:r>
              <a:rPr lang="ar-EG" sz="1800" b="1" dirty="0">
                <a:latin typeface="Times New Roman" pitchFamily="18" charset="0"/>
                <a:ea typeface="Calibri"/>
                <a:cs typeface="Times New Roman" pitchFamily="18" charset="0"/>
              </a:rPr>
              <a:t> كل لحظة من لحظات حياتهم . فهذه الضروب أشياء ذات وجود قائم بنفسه , ويجدها الفرد تامة التكوين منذ ولادته, وهو لا يستطيع القضاء عليها أو يغير من طبيعتها , ولذا فإنه يجبر على أن يحسب لها حسابها. وأنه لمن العسير كل العسر (</a:t>
            </a:r>
            <a:r>
              <a:rPr lang="ar-EG" sz="1800" b="1" dirty="0" err="1">
                <a:latin typeface="Times New Roman" pitchFamily="18" charset="0"/>
                <a:ea typeface="Calibri"/>
                <a:cs typeface="Times New Roman" pitchFamily="18" charset="0"/>
              </a:rPr>
              <a:t>ولانقول</a:t>
            </a:r>
            <a:r>
              <a:rPr lang="ar-EG" sz="1800" b="1" dirty="0">
                <a:latin typeface="Times New Roman" pitchFamily="18" charset="0"/>
                <a:ea typeface="Calibri"/>
                <a:cs typeface="Times New Roman" pitchFamily="18" charset="0"/>
              </a:rPr>
              <a:t> من المستحيل)أن نغير أشكالها ,وذلك لأنها تساهم إلى حد ما </a:t>
            </a:r>
            <a:r>
              <a:rPr lang="ar-EG" sz="1800" b="1" dirty="0" err="1">
                <a:latin typeface="Times New Roman" pitchFamily="18" charset="0"/>
                <a:ea typeface="Calibri"/>
                <a:cs typeface="Times New Roman" pitchFamily="18" charset="0"/>
              </a:rPr>
              <a:t>فى</a:t>
            </a:r>
            <a:r>
              <a:rPr lang="ar-EG" sz="1800" b="1" dirty="0">
                <a:latin typeface="Times New Roman" pitchFamily="18" charset="0"/>
                <a:ea typeface="Calibri"/>
                <a:cs typeface="Times New Roman" pitchFamily="18" charset="0"/>
              </a:rPr>
              <a:t> خلق كل من النفوذ </a:t>
            </a:r>
            <a:r>
              <a:rPr lang="ar-EG" sz="1800" b="1" dirty="0" err="1">
                <a:latin typeface="Times New Roman" pitchFamily="18" charset="0"/>
                <a:ea typeface="Calibri"/>
                <a:cs typeface="Times New Roman" pitchFamily="18" charset="0"/>
              </a:rPr>
              <a:t>المادى</a:t>
            </a:r>
            <a:r>
              <a:rPr lang="ar-EG" sz="1800" b="1" dirty="0">
                <a:latin typeface="Times New Roman" pitchFamily="18" charset="0"/>
                <a:ea typeface="Calibri"/>
                <a:cs typeface="Times New Roman" pitchFamily="18" charset="0"/>
              </a:rPr>
              <a:t> </a:t>
            </a:r>
            <a:r>
              <a:rPr lang="ar-EG" sz="1800" b="1" dirty="0" err="1">
                <a:latin typeface="Times New Roman" pitchFamily="18" charset="0"/>
                <a:ea typeface="Calibri"/>
                <a:cs typeface="Times New Roman" pitchFamily="18" charset="0"/>
              </a:rPr>
              <a:t>والأدبى</a:t>
            </a:r>
            <a:r>
              <a:rPr lang="ar-EG" sz="1800" b="1" dirty="0">
                <a:latin typeface="Times New Roman" pitchFamily="18" charset="0"/>
                <a:ea typeface="Calibri"/>
                <a:cs typeface="Times New Roman" pitchFamily="18" charset="0"/>
              </a:rPr>
              <a:t> الذى يباشره المجتمع على أفراده". </a:t>
            </a:r>
            <a:endParaRPr lang="en-US" sz="1800" dirty="0">
              <a:latin typeface="Times New Roman" pitchFamily="18" charset="0"/>
              <a:ea typeface="Calibri"/>
              <a:cs typeface="Times New Roman" pitchFamily="18" charset="0"/>
            </a:endParaRPr>
          </a:p>
          <a:p>
            <a:pPr algn="just" rtl="1">
              <a:lnSpc>
                <a:spcPct val="115000"/>
              </a:lnSpc>
              <a:spcAft>
                <a:spcPts val="0"/>
              </a:spcAft>
            </a:pPr>
            <a:r>
              <a:rPr lang="ar-EG" sz="1800" b="1" dirty="0">
                <a:latin typeface="Times New Roman" pitchFamily="18" charset="0"/>
                <a:ea typeface="Calibri"/>
                <a:cs typeface="Times New Roman" pitchFamily="18" charset="0"/>
              </a:rPr>
              <a:t>مما سبق نرى ان دور </a:t>
            </a:r>
            <a:r>
              <a:rPr lang="ar-EG" sz="1800" b="1" dirty="0" err="1">
                <a:latin typeface="Times New Roman" pitchFamily="18" charset="0"/>
                <a:ea typeface="Calibri"/>
                <a:cs typeface="Times New Roman" pitchFamily="18" charset="0"/>
              </a:rPr>
              <a:t>كايم</a:t>
            </a:r>
            <a:r>
              <a:rPr lang="ar-EG" sz="1800" b="1" dirty="0">
                <a:latin typeface="Times New Roman" pitchFamily="18" charset="0"/>
                <a:ea typeface="Calibri"/>
                <a:cs typeface="Times New Roman" pitchFamily="18" charset="0"/>
              </a:rPr>
              <a:t> يعتبر أن الظواهر الاجتماعية توجد خارج الفرد وتأتى إلى عقله </a:t>
            </a:r>
            <a:r>
              <a:rPr lang="ar-EG" sz="1800" b="1" dirty="0" err="1">
                <a:latin typeface="Times New Roman" pitchFamily="18" charset="0"/>
                <a:ea typeface="Calibri"/>
                <a:cs typeface="Times New Roman" pitchFamily="18" charset="0"/>
              </a:rPr>
              <a:t>كشىء</a:t>
            </a:r>
            <a:r>
              <a:rPr lang="ar-EG" sz="1800" b="1" dirty="0">
                <a:latin typeface="Times New Roman" pitchFamily="18" charset="0"/>
                <a:ea typeface="Calibri"/>
                <a:cs typeface="Times New Roman" pitchFamily="18" charset="0"/>
              </a:rPr>
              <a:t> </a:t>
            </a:r>
            <a:r>
              <a:rPr lang="ar-EG" sz="1800" b="1" dirty="0" err="1">
                <a:latin typeface="Times New Roman" pitchFamily="18" charset="0"/>
                <a:ea typeface="Calibri"/>
                <a:cs typeface="Times New Roman" pitchFamily="18" charset="0"/>
              </a:rPr>
              <a:t>خارجى</a:t>
            </a:r>
            <a:r>
              <a:rPr lang="ar-EG" sz="1800" b="1" dirty="0">
                <a:latin typeface="Times New Roman" pitchFamily="18" charset="0"/>
                <a:ea typeface="Calibri"/>
                <a:cs typeface="Times New Roman" pitchFamily="18" charset="0"/>
              </a:rPr>
              <a:t> على شكل قواعد خلقية </a:t>
            </a:r>
            <a:r>
              <a:rPr lang="ar-EG" sz="1800" b="1" dirty="0" err="1">
                <a:latin typeface="Times New Roman" pitchFamily="18" charset="0"/>
                <a:ea typeface="Calibri"/>
                <a:cs typeface="Times New Roman" pitchFamily="18" charset="0"/>
              </a:rPr>
              <a:t>أودينية</a:t>
            </a:r>
            <a:r>
              <a:rPr lang="ar-EG" sz="1800" b="1" dirty="0">
                <a:latin typeface="Times New Roman" pitchFamily="18" charset="0"/>
                <a:ea typeface="Calibri"/>
                <a:cs typeface="Times New Roman" pitchFamily="18" charset="0"/>
              </a:rPr>
              <a:t> أو قانونية </a:t>
            </a:r>
            <a:r>
              <a:rPr lang="ar-EG" sz="1800" b="1" dirty="0" err="1">
                <a:latin typeface="Times New Roman" pitchFamily="18" charset="0"/>
                <a:ea typeface="Calibri"/>
                <a:cs typeface="Times New Roman" pitchFamily="18" charset="0"/>
              </a:rPr>
              <a:t>أومنطقية</a:t>
            </a:r>
            <a:r>
              <a:rPr lang="ar-EG" sz="1800" b="1" dirty="0">
                <a:latin typeface="Times New Roman" pitchFamily="18" charset="0"/>
                <a:ea typeface="Calibri"/>
                <a:cs typeface="Times New Roman" pitchFamily="18" charset="0"/>
              </a:rPr>
              <a:t> , ولما كانت تأتى وتصحبها عادة قوة ملزمة أو قهرية فإن هذا يساعدها على أن تفرض نفسها على الفرد بصرف النظر عن رغباته الفردية وهذا ما دعا دور </a:t>
            </a:r>
            <a:r>
              <a:rPr lang="ar-EG" sz="1800" b="1" dirty="0" err="1">
                <a:latin typeface="Times New Roman" pitchFamily="18" charset="0"/>
                <a:ea typeface="Calibri"/>
                <a:cs typeface="Times New Roman" pitchFamily="18" charset="0"/>
              </a:rPr>
              <a:t>كايم</a:t>
            </a:r>
            <a:r>
              <a:rPr lang="ar-EG" sz="1800" b="1" dirty="0">
                <a:latin typeface="Times New Roman" pitchFamily="18" charset="0"/>
                <a:ea typeface="Calibri"/>
                <a:cs typeface="Times New Roman" pitchFamily="18" charset="0"/>
              </a:rPr>
              <a:t> يؤمن بوجود العقل </a:t>
            </a:r>
            <a:r>
              <a:rPr lang="ar-EG" sz="1800" b="1" dirty="0" err="1">
                <a:latin typeface="Times New Roman" pitchFamily="18" charset="0"/>
                <a:ea typeface="Calibri"/>
                <a:cs typeface="Times New Roman" pitchFamily="18" charset="0"/>
              </a:rPr>
              <a:t>الجمعى</a:t>
            </a:r>
            <a:r>
              <a:rPr lang="ar-EG" sz="1800" b="1" dirty="0">
                <a:latin typeface="Times New Roman" pitchFamily="18" charset="0"/>
                <a:ea typeface="Calibri"/>
                <a:cs typeface="Times New Roman" pitchFamily="18" charset="0"/>
              </a:rPr>
              <a:t> </a:t>
            </a:r>
            <a:r>
              <a:rPr lang="fr-FR" sz="1800" b="1" dirty="0">
                <a:latin typeface="Times New Roman" pitchFamily="18" charset="0"/>
                <a:ea typeface="Calibri"/>
                <a:cs typeface="Times New Roman" pitchFamily="18" charset="0"/>
              </a:rPr>
              <a:t>group </a:t>
            </a:r>
            <a:r>
              <a:rPr lang="fr-FR" sz="1800" b="1" dirty="0" err="1">
                <a:latin typeface="Times New Roman" pitchFamily="18" charset="0"/>
                <a:ea typeface="Calibri"/>
                <a:cs typeface="Times New Roman" pitchFamily="18" charset="0"/>
              </a:rPr>
              <a:t>mined</a:t>
            </a:r>
            <a:r>
              <a:rPr lang="fr-FR" sz="1800" b="1" dirty="0">
                <a:latin typeface="Times New Roman" pitchFamily="18" charset="0"/>
                <a:ea typeface="Calibri"/>
                <a:cs typeface="Times New Roman" pitchFamily="18" charset="0"/>
              </a:rPr>
              <a:t> </a:t>
            </a:r>
            <a:r>
              <a:rPr lang="ar-EG" sz="1800" b="1" dirty="0">
                <a:latin typeface="Times New Roman" pitchFamily="18" charset="0"/>
                <a:ea typeface="Calibri"/>
                <a:cs typeface="Times New Roman" pitchFamily="18" charset="0"/>
              </a:rPr>
              <a:t> والمشاهدة الجماعية </a:t>
            </a:r>
            <a:r>
              <a:rPr lang="fr-FR" sz="1800" b="1" dirty="0">
                <a:latin typeface="Times New Roman" pitchFamily="18" charset="0"/>
                <a:ea typeface="Calibri"/>
                <a:cs typeface="Times New Roman" pitchFamily="18" charset="0"/>
              </a:rPr>
              <a:t>collective </a:t>
            </a:r>
            <a:r>
              <a:rPr lang="fr-FR" sz="1800" b="1" dirty="0" err="1">
                <a:latin typeface="Times New Roman" pitchFamily="18" charset="0"/>
                <a:ea typeface="Calibri"/>
                <a:cs typeface="Times New Roman" pitchFamily="18" charset="0"/>
              </a:rPr>
              <a:t>representation</a:t>
            </a:r>
            <a:r>
              <a:rPr lang="fr-FR" sz="1800" b="1" dirty="0">
                <a:latin typeface="Times New Roman" pitchFamily="18" charset="0"/>
                <a:ea typeface="Calibri"/>
                <a:cs typeface="Times New Roman" pitchFamily="18" charset="0"/>
              </a:rPr>
              <a:t> </a:t>
            </a:r>
            <a:r>
              <a:rPr lang="ar-EG" sz="1800" b="1" dirty="0">
                <a:latin typeface="Times New Roman" pitchFamily="18" charset="0"/>
                <a:ea typeface="Calibri"/>
                <a:cs typeface="Times New Roman" pitchFamily="18" charset="0"/>
              </a:rPr>
              <a:t> كأشياء مستقلة تختلف عن العقل </a:t>
            </a:r>
            <a:r>
              <a:rPr lang="ar-EG" sz="1800" b="1" dirty="0" err="1">
                <a:latin typeface="Times New Roman" pitchFamily="18" charset="0"/>
                <a:ea typeface="Calibri"/>
                <a:cs typeface="Times New Roman" pitchFamily="18" charset="0"/>
              </a:rPr>
              <a:t>الفردى</a:t>
            </a:r>
            <a:r>
              <a:rPr lang="ar-EG" sz="1800" b="1" dirty="0">
                <a:latin typeface="Times New Roman" pitchFamily="18" charset="0"/>
                <a:ea typeface="Calibri"/>
                <a:cs typeface="Times New Roman" pitchFamily="18" charset="0"/>
              </a:rPr>
              <a:t> والمشاهدة الفردية والظواهر النفسية . </a:t>
            </a:r>
            <a:endParaRPr lang="en-US" sz="1800" dirty="0">
              <a:latin typeface="Times New Roman" pitchFamily="18" charset="0"/>
              <a:ea typeface="Calibri"/>
              <a:cs typeface="Times New Roman" pitchFamily="18" charset="0"/>
            </a:endParaRPr>
          </a:p>
          <a:p>
            <a:endParaRPr lang="ar-DZ" sz="1800" dirty="0">
              <a:latin typeface="Times New Roman" pitchFamily="18" charset="0"/>
              <a:cs typeface="Times New Roman" pitchFamily="18" charset="0"/>
            </a:endParaRPr>
          </a:p>
        </p:txBody>
      </p:sp>
    </p:spTree>
    <p:extLst>
      <p:ext uri="{BB962C8B-B14F-4D97-AF65-F5344CB8AC3E}">
        <p14:creationId xmlns:p14="http://schemas.microsoft.com/office/powerpoint/2010/main" val="714903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759619"/>
          </a:xfrm>
        </p:spPr>
        <p:txBody>
          <a:bodyPr/>
          <a:lstStyle/>
          <a:p>
            <a:pPr algn="ctr" rtl="1">
              <a:lnSpc>
                <a:spcPct val="115000"/>
              </a:lnSpc>
              <a:spcAft>
                <a:spcPts val="0"/>
              </a:spcAft>
            </a:pPr>
            <a:r>
              <a:rPr lang="ar-MA" sz="3600" b="1" dirty="0">
                <a:solidFill>
                  <a:srgbClr val="FF0000"/>
                </a:solidFill>
                <a:latin typeface="Calibri"/>
                <a:ea typeface="Calibri"/>
              </a:rPr>
              <a:t>قواعد المنهج في علم الاجتماع عند ايميل </a:t>
            </a:r>
            <a:r>
              <a:rPr lang="ar-MA" sz="3600" b="1" dirty="0" smtClean="0">
                <a:solidFill>
                  <a:srgbClr val="FF0000"/>
                </a:solidFill>
                <a:latin typeface="Calibri"/>
                <a:ea typeface="Calibri"/>
              </a:rPr>
              <a:t>دوركهايم</a:t>
            </a:r>
            <a:endParaRPr lang="ar-DZ" dirty="0"/>
          </a:p>
        </p:txBody>
      </p:sp>
      <p:sp>
        <p:nvSpPr>
          <p:cNvPr id="3" name="Espace réservé du contenu 2"/>
          <p:cNvSpPr>
            <a:spLocks noGrp="1"/>
          </p:cNvSpPr>
          <p:nvPr>
            <p:ph idx="1"/>
          </p:nvPr>
        </p:nvSpPr>
        <p:spPr>
          <a:xfrm>
            <a:off x="251520" y="764704"/>
            <a:ext cx="8640960" cy="5760640"/>
          </a:xfrm>
        </p:spPr>
        <p:txBody>
          <a:bodyPr/>
          <a:lstStyle/>
          <a:p>
            <a:pPr algn="just" rtl="1">
              <a:lnSpc>
                <a:spcPct val="115000"/>
              </a:lnSpc>
              <a:spcAft>
                <a:spcPts val="0"/>
              </a:spcAft>
            </a:pPr>
            <a:r>
              <a:rPr lang="ar-MA" sz="1400" b="1" dirty="0" smtClean="0">
                <a:solidFill>
                  <a:srgbClr val="000000"/>
                </a:solidFill>
                <a:latin typeface="Times New Roman" pitchFamily="18" charset="0"/>
                <a:ea typeface="Calibri"/>
                <a:cs typeface="Times New Roman" pitchFamily="18" charset="0"/>
              </a:rPr>
              <a:t>يقوم </a:t>
            </a:r>
            <a:r>
              <a:rPr lang="ar-MA" sz="1400" b="1" dirty="0">
                <a:solidFill>
                  <a:srgbClr val="000000"/>
                </a:solidFill>
                <a:latin typeface="Times New Roman" pitchFamily="18" charset="0"/>
                <a:ea typeface="Calibri"/>
                <a:cs typeface="Times New Roman" pitchFamily="18" charset="0"/>
              </a:rPr>
              <a:t>المنهج التفسيري، في علم الاجتماع، على إبعاد الذاتية، والتخلص من النزعة التأملية في البحث، واستعمال التجريب، وتكرار الاختبارات، والاحتكام إلى الجبرية الاجتماعية التي تستند إلى الحتمية، والعمومية، والضغط الخارجي، والعقاب المجتمعي، والابتعاد عن التصورات المسبقة، والتخلص من الأفكار الشائعة بنقدها وغربلتها علميا وموضوعيا. </a:t>
            </a:r>
            <a:endParaRPr lang="en-US" sz="1400" dirty="0">
              <a:latin typeface="Times New Roman" pitchFamily="18" charset="0"/>
              <a:ea typeface="Calibri"/>
              <a:cs typeface="Times New Roman" pitchFamily="18" charset="0"/>
            </a:endParaRPr>
          </a:p>
          <a:p>
            <a:pPr algn="just" rtl="1">
              <a:lnSpc>
                <a:spcPct val="115000"/>
              </a:lnSpc>
              <a:spcAft>
                <a:spcPts val="0"/>
              </a:spcAft>
            </a:pPr>
            <a:r>
              <a:rPr lang="ar-MA" sz="1400" b="1" dirty="0" smtClean="0">
                <a:solidFill>
                  <a:srgbClr val="000000"/>
                </a:solidFill>
                <a:latin typeface="Times New Roman" pitchFamily="18" charset="0"/>
                <a:ea typeface="Calibri"/>
                <a:cs typeface="Times New Roman" pitchFamily="18" charset="0"/>
              </a:rPr>
              <a:t>تبنى </a:t>
            </a:r>
            <a:r>
              <a:rPr lang="ar-MA" sz="1400" b="1" dirty="0" err="1" smtClean="0">
                <a:solidFill>
                  <a:srgbClr val="000000"/>
                </a:solidFill>
                <a:latin typeface="Times New Roman" pitchFamily="18" charset="0"/>
                <a:ea typeface="Calibri"/>
                <a:cs typeface="Times New Roman" pitchFamily="18" charset="0"/>
              </a:rPr>
              <a:t>دوركايم</a:t>
            </a:r>
            <a:r>
              <a:rPr lang="ar-MA" sz="1400" b="1" dirty="0" smtClean="0">
                <a:solidFill>
                  <a:srgbClr val="000000"/>
                </a:solidFill>
                <a:latin typeface="Times New Roman" pitchFamily="18" charset="0"/>
                <a:ea typeface="Calibri"/>
                <a:cs typeface="Times New Roman" pitchFamily="18" charset="0"/>
              </a:rPr>
              <a:t> منهج التفسير في دراسة الظواهر المجتمعية، بالتشديد على العلاقة السببية بين الظواهر المرصودة. وفي هذا، يقول </a:t>
            </a:r>
            <a:r>
              <a:rPr lang="ar-MA" sz="1400" b="1" dirty="0" err="1" smtClean="0">
                <a:solidFill>
                  <a:srgbClr val="000000"/>
                </a:solidFill>
                <a:latin typeface="Times New Roman" pitchFamily="18" charset="0"/>
                <a:ea typeface="Calibri"/>
                <a:cs typeface="Times New Roman" pitchFamily="18" charset="0"/>
              </a:rPr>
              <a:t>دوركايم</a:t>
            </a:r>
            <a:r>
              <a:rPr lang="ar-MA" sz="1400" b="1" dirty="0" smtClean="0">
                <a:solidFill>
                  <a:srgbClr val="000000"/>
                </a:solidFill>
                <a:latin typeface="Times New Roman" pitchFamily="18" charset="0"/>
                <a:ea typeface="Calibri"/>
                <a:cs typeface="Times New Roman" pitchFamily="18" charset="0"/>
              </a:rPr>
              <a:t>: " ... فكل ما يطالب به هذا العلم هو أن يعترف الناس بأن قانون السببية يصدق أيضا على الظواهر </a:t>
            </a:r>
            <a:r>
              <a:rPr lang="ar-MA" sz="1400" b="1" dirty="0" err="1" smtClean="0">
                <a:solidFill>
                  <a:srgbClr val="000000"/>
                </a:solidFill>
                <a:latin typeface="Times New Roman" pitchFamily="18" charset="0"/>
                <a:ea typeface="Calibri"/>
                <a:cs typeface="Times New Roman" pitchFamily="18" charset="0"/>
              </a:rPr>
              <a:t>الاجتماعية.لكن</a:t>
            </a:r>
            <a:r>
              <a:rPr lang="ar-MA" sz="1400" b="1" dirty="0" smtClean="0">
                <a:solidFill>
                  <a:srgbClr val="000000"/>
                </a:solidFill>
                <a:latin typeface="Times New Roman" pitchFamily="18" charset="0"/>
                <a:ea typeface="Calibri"/>
                <a:cs typeface="Times New Roman" pitchFamily="18" charset="0"/>
              </a:rPr>
              <a:t> علم الاجتماع </a:t>
            </a:r>
            <a:r>
              <a:rPr lang="ar-MA" sz="1400" b="1" dirty="0" err="1" smtClean="0">
                <a:solidFill>
                  <a:srgbClr val="000000"/>
                </a:solidFill>
                <a:latin typeface="Times New Roman" pitchFamily="18" charset="0"/>
                <a:ea typeface="Calibri"/>
                <a:cs typeface="Times New Roman" pitchFamily="18" charset="0"/>
              </a:rPr>
              <a:t>لايقرر</a:t>
            </a:r>
            <a:r>
              <a:rPr lang="ar-MA" sz="1400" b="1" dirty="0" smtClean="0">
                <a:solidFill>
                  <a:srgbClr val="000000"/>
                </a:solidFill>
                <a:latin typeface="Times New Roman" pitchFamily="18" charset="0"/>
                <a:ea typeface="Calibri"/>
                <a:cs typeface="Times New Roman" pitchFamily="18" charset="0"/>
              </a:rPr>
              <a:t> هذا القانون على أنه ضرورة منطقية؛ بل يقرره فقط على أنه فرض تجريبي أدى إليه استقراء مشروع. فإنه لما ثبت صدق قانون السببية في نواحي الطبيعة الأخرى، وامتد سلطانه شيئا فشيئا من العالم الطبيعي الكيميائي إلى العالم البيولوجي، ومن هذا العالم الأخير إلى العالم النفسي حق لنا التسليم بأنه يصدق أيضا على العالم الاجتماعي. ويمكننا من الآن أن نضيف الحقيقة الآتية وهي: أن البحوث التي تقوم على أساس هذا المبدأ تميل بنا إلى تأكيد صحته... إن طريقتنا طريقة موضوعية. وذلك لأنها تقوم بأسرها على أساس الفكرة القائلة بأن الظواهر الاجتماعية أشياء، ويجب أن تعالج على أنها أشياء، ولاشك في أن مذهب كل من سبنسر وأوجست كونت يقوم على أساس هذه الفكرة نفسها. وإن وجدت لديهما على صورة مختلفة بعض الشيء..."</a:t>
            </a:r>
            <a:endParaRPr lang="en-US" sz="1400" dirty="0" smtClean="0">
              <a:latin typeface="Times New Roman" pitchFamily="18" charset="0"/>
              <a:ea typeface="Calibri"/>
              <a:cs typeface="Times New Roman" pitchFamily="18" charset="0"/>
            </a:endParaRPr>
          </a:p>
          <a:p>
            <a:pPr algn="just" rtl="1">
              <a:lnSpc>
                <a:spcPct val="115000"/>
              </a:lnSpc>
              <a:spcAft>
                <a:spcPts val="0"/>
              </a:spcAft>
            </a:pPr>
            <a:r>
              <a:rPr lang="ar-MA" sz="1400" b="1" dirty="0" smtClean="0">
                <a:solidFill>
                  <a:srgbClr val="000000"/>
                </a:solidFill>
                <a:latin typeface="Times New Roman" pitchFamily="18" charset="0"/>
                <a:ea typeface="Calibri"/>
                <a:cs typeface="Times New Roman" pitchFamily="18" charset="0"/>
              </a:rPr>
              <a:t>في </a:t>
            </a:r>
            <a:r>
              <a:rPr lang="ar-MA" sz="1400" b="1" dirty="0">
                <a:solidFill>
                  <a:srgbClr val="000000"/>
                </a:solidFill>
                <a:latin typeface="Times New Roman" pitchFamily="18" charset="0"/>
                <a:ea typeface="Calibri"/>
                <a:cs typeface="Times New Roman" pitchFamily="18" charset="0"/>
              </a:rPr>
              <a:t>هذا، يقول </a:t>
            </a:r>
            <a:r>
              <a:rPr lang="ar-MA" sz="1400" b="1" dirty="0" err="1">
                <a:solidFill>
                  <a:srgbClr val="000000"/>
                </a:solidFill>
                <a:latin typeface="Times New Roman" pitchFamily="18" charset="0"/>
                <a:ea typeface="Calibri"/>
                <a:cs typeface="Times New Roman" pitchFamily="18" charset="0"/>
              </a:rPr>
              <a:t>دوركايم</a:t>
            </a:r>
            <a:r>
              <a:rPr lang="ar-MA" sz="1400" b="1" dirty="0">
                <a:solidFill>
                  <a:srgbClr val="000000"/>
                </a:solidFill>
                <a:latin typeface="Times New Roman" pitchFamily="18" charset="0"/>
                <a:ea typeface="Calibri"/>
                <a:cs typeface="Times New Roman" pitchFamily="18" charset="0"/>
              </a:rPr>
              <a:t>:"إن القاعدة التي ننطلق منها لا تفترض أي تصور ميتافيزيقي، </a:t>
            </a:r>
            <a:r>
              <a:rPr lang="ar-MA" sz="1400" b="1" dirty="0" err="1">
                <a:solidFill>
                  <a:srgbClr val="000000"/>
                </a:solidFill>
                <a:latin typeface="Times New Roman" pitchFamily="18" charset="0"/>
                <a:ea typeface="Calibri"/>
                <a:cs typeface="Times New Roman" pitchFamily="18" charset="0"/>
              </a:rPr>
              <a:t>ولاتتتضمن</a:t>
            </a:r>
            <a:r>
              <a:rPr lang="ar-MA" sz="1400" b="1" dirty="0">
                <a:solidFill>
                  <a:srgbClr val="000000"/>
                </a:solidFill>
                <a:latin typeface="Times New Roman" pitchFamily="18" charset="0"/>
                <a:ea typeface="Calibri"/>
                <a:cs typeface="Times New Roman" pitchFamily="18" charset="0"/>
              </a:rPr>
              <a:t> أي نظر تأملي في كنه </a:t>
            </a:r>
            <a:r>
              <a:rPr lang="ar-MA" sz="1400" b="1" dirty="0" err="1">
                <a:solidFill>
                  <a:srgbClr val="000000"/>
                </a:solidFill>
                <a:latin typeface="Times New Roman" pitchFamily="18" charset="0"/>
                <a:ea typeface="Calibri"/>
                <a:cs typeface="Times New Roman" pitchFamily="18" charset="0"/>
              </a:rPr>
              <a:t>الموجودات.إن</a:t>
            </a:r>
            <a:r>
              <a:rPr lang="ar-MA" sz="1400" b="1" dirty="0">
                <a:solidFill>
                  <a:srgbClr val="000000"/>
                </a:solidFill>
                <a:latin typeface="Times New Roman" pitchFamily="18" charset="0"/>
                <a:ea typeface="Calibri"/>
                <a:cs typeface="Times New Roman" pitchFamily="18" charset="0"/>
              </a:rPr>
              <a:t> ما تطلبه هو أن يضع عالم الاجتماع نفسه في وضع فكري شبيه بالوضع الذي يكون عليه الفيزيائيون والكيميائيون </a:t>
            </a:r>
            <a:r>
              <a:rPr lang="ar-MA" sz="1400" b="1" dirty="0" err="1">
                <a:solidFill>
                  <a:srgbClr val="000000"/>
                </a:solidFill>
                <a:latin typeface="Times New Roman" pitchFamily="18" charset="0"/>
                <a:ea typeface="Calibri"/>
                <a:cs typeface="Times New Roman" pitchFamily="18" charset="0"/>
              </a:rPr>
              <a:t>والفيزيولوجيون</a:t>
            </a:r>
            <a:r>
              <a:rPr lang="ar-MA" sz="1400" b="1" dirty="0">
                <a:solidFill>
                  <a:srgbClr val="000000"/>
                </a:solidFill>
                <a:latin typeface="Times New Roman" pitchFamily="18" charset="0"/>
                <a:ea typeface="Calibri"/>
                <a:cs typeface="Times New Roman" pitchFamily="18" charset="0"/>
              </a:rPr>
              <a:t>، حينما ينخرطون في استكشاف منطقة مجهولة عن ميدانهم </a:t>
            </a:r>
            <a:r>
              <a:rPr lang="ar-MA" sz="1400" b="1" dirty="0" err="1">
                <a:solidFill>
                  <a:srgbClr val="000000"/>
                </a:solidFill>
                <a:latin typeface="Times New Roman" pitchFamily="18" charset="0"/>
                <a:ea typeface="Calibri"/>
                <a:cs typeface="Times New Roman" pitchFamily="18" charset="0"/>
              </a:rPr>
              <a:t>العلمي.فعلى</a:t>
            </a:r>
            <a:r>
              <a:rPr lang="ar-MA" sz="1400" b="1" dirty="0">
                <a:solidFill>
                  <a:srgbClr val="000000"/>
                </a:solidFill>
                <a:latin typeface="Times New Roman" pitchFamily="18" charset="0"/>
                <a:ea typeface="Calibri"/>
                <a:cs typeface="Times New Roman" pitchFamily="18" charset="0"/>
              </a:rPr>
              <a:t> عالم الاجتماع، بدوره، وهو يحاول النفاذ إلى المجتمع أن يعي بأنه ينفذ إلى عالم </a:t>
            </a:r>
            <a:r>
              <a:rPr lang="ar-MA" sz="1400" b="1" dirty="0" err="1">
                <a:solidFill>
                  <a:srgbClr val="000000"/>
                </a:solidFill>
                <a:latin typeface="Times New Roman" pitchFamily="18" charset="0"/>
                <a:ea typeface="Calibri"/>
                <a:cs typeface="Times New Roman" pitchFamily="18" charset="0"/>
              </a:rPr>
              <a:t>مجهول.وعليه</a:t>
            </a:r>
            <a:r>
              <a:rPr lang="ar-MA" sz="1400" b="1" dirty="0">
                <a:solidFill>
                  <a:srgbClr val="000000"/>
                </a:solidFill>
                <a:latin typeface="Times New Roman" pitchFamily="18" charset="0"/>
                <a:ea typeface="Calibri"/>
                <a:cs typeface="Times New Roman" pitchFamily="18" charset="0"/>
              </a:rPr>
              <a:t>، أن يشعر بأنه، أيضا، إزاء وقائع غير منتظرة مثلما كائن عليه وقائع الحياة، قبل أن تتشكل البيولوجيا كعلم."</a:t>
            </a:r>
            <a:endParaRPr lang="en-US" sz="1400" dirty="0">
              <a:latin typeface="Times New Roman" pitchFamily="18" charset="0"/>
              <a:ea typeface="Calibri"/>
              <a:cs typeface="Times New Roman" pitchFamily="18" charset="0"/>
            </a:endParaRPr>
          </a:p>
          <a:p>
            <a:pPr algn="just" rtl="1">
              <a:lnSpc>
                <a:spcPct val="115000"/>
              </a:lnSpc>
              <a:spcAft>
                <a:spcPts val="0"/>
              </a:spcAft>
            </a:pPr>
            <a:r>
              <a:rPr lang="ar-MA" sz="1400" b="1" dirty="0">
                <a:solidFill>
                  <a:srgbClr val="000000"/>
                </a:solidFill>
                <a:latin typeface="Times New Roman" pitchFamily="18" charset="0"/>
                <a:ea typeface="Calibri"/>
                <a:cs typeface="Times New Roman" pitchFamily="18" charset="0"/>
              </a:rPr>
              <a:t>يقوم التصور الوضعي عند </a:t>
            </a:r>
            <a:r>
              <a:rPr lang="ar-MA" sz="1400" b="1" dirty="0" err="1">
                <a:solidFill>
                  <a:srgbClr val="000000"/>
                </a:solidFill>
                <a:latin typeface="Times New Roman" pitchFamily="18" charset="0"/>
                <a:ea typeface="Calibri"/>
                <a:cs typeface="Times New Roman" pitchFamily="18" charset="0"/>
              </a:rPr>
              <a:t>دوركايم</a:t>
            </a:r>
            <a:r>
              <a:rPr lang="ar-MA" sz="1400" b="1" dirty="0">
                <a:solidFill>
                  <a:srgbClr val="000000"/>
                </a:solidFill>
                <a:latin typeface="Times New Roman" pitchFamily="18" charset="0"/>
                <a:ea typeface="Calibri"/>
                <a:cs typeface="Times New Roman" pitchFamily="18" charset="0"/>
              </a:rPr>
              <a:t> على التخلص من الخطاب التأملي الذاتي والفلسفي، وتبني مناهج العلوم الطبيعية المبنية على التجريب، والملاحظة الخارجية الدقيقة، والمقارنة العلمية (التجربة غير المباشرة)، أو </a:t>
            </a:r>
            <a:r>
              <a:rPr lang="ar-MA" sz="1400" b="1" dirty="0" err="1">
                <a:solidFill>
                  <a:srgbClr val="000000"/>
                </a:solidFill>
                <a:latin typeface="Times New Roman" pitchFamily="18" charset="0"/>
                <a:ea typeface="Calibri"/>
                <a:cs typeface="Times New Roman" pitchFamily="18" charset="0"/>
              </a:rPr>
              <a:t>الارتكان</a:t>
            </a:r>
            <a:r>
              <a:rPr lang="ar-MA" sz="1400" b="1" dirty="0">
                <a:solidFill>
                  <a:srgbClr val="000000"/>
                </a:solidFill>
                <a:latin typeface="Times New Roman" pitchFamily="18" charset="0"/>
                <a:ea typeface="Calibri"/>
                <a:cs typeface="Times New Roman" pitchFamily="18" charset="0"/>
              </a:rPr>
              <a:t> إلى الخطوات المنهجية التالية: التعريف بموضوع الدراسة، وملاحظة الظواهر بإعادة بنائها بناء علميا، وتنظيم الوقائع في ضوء استكشاف العلاقات التي تتحكم في المتغيرات المستقلة والتابعة، والالتزام بالخاصية العلمية للفرضية السوسيولوجية.</a:t>
            </a:r>
            <a:endParaRPr lang="en-US" sz="1400" dirty="0">
              <a:latin typeface="Times New Roman" pitchFamily="18" charset="0"/>
              <a:ea typeface="Calibri"/>
              <a:cs typeface="Times New Roman" pitchFamily="18" charset="0"/>
            </a:endParaRPr>
          </a:p>
          <a:p>
            <a:pPr algn="just" rtl="1">
              <a:lnSpc>
                <a:spcPct val="115000"/>
              </a:lnSpc>
              <a:spcAft>
                <a:spcPts val="0"/>
              </a:spcAft>
            </a:pPr>
            <a:r>
              <a:rPr lang="ar-MA" sz="1400" b="1" dirty="0">
                <a:solidFill>
                  <a:srgbClr val="000000"/>
                </a:solidFill>
                <a:latin typeface="Times New Roman" pitchFamily="18" charset="0"/>
                <a:ea typeface="Calibri"/>
                <a:cs typeface="Times New Roman" pitchFamily="18" charset="0"/>
              </a:rPr>
              <a:t> عليه، يعتمد الموقف الوضعي على منهجية استقرائية تجريبية، وينطلق من مشكلات اجتماعية، وفرضيات علمية، والاستعانة بالتجريب التكراري والترابطي، واستثمار الإحصاء الرياضي، واستخلاص القوانين والنظريات. وفي هذا، يقول </a:t>
            </a:r>
            <a:r>
              <a:rPr lang="ar-MA" sz="1400" b="1" dirty="0" err="1">
                <a:solidFill>
                  <a:srgbClr val="000000"/>
                </a:solidFill>
                <a:latin typeface="Times New Roman" pitchFamily="18" charset="0"/>
                <a:ea typeface="Calibri"/>
                <a:cs typeface="Times New Roman" pitchFamily="18" charset="0"/>
              </a:rPr>
              <a:t>السوسيولوجي</a:t>
            </a:r>
            <a:r>
              <a:rPr lang="ar-MA" sz="1400" b="1" dirty="0">
                <a:solidFill>
                  <a:srgbClr val="000000"/>
                </a:solidFill>
                <a:latin typeface="Times New Roman" pitchFamily="18" charset="0"/>
                <a:ea typeface="Calibri"/>
                <a:cs typeface="Times New Roman" pitchFamily="18" charset="0"/>
              </a:rPr>
              <a:t> الفرنسي كلود </a:t>
            </a:r>
            <a:r>
              <a:rPr lang="ar-MA" sz="1400" b="1" dirty="0" err="1">
                <a:solidFill>
                  <a:srgbClr val="000000"/>
                </a:solidFill>
                <a:latin typeface="Times New Roman" pitchFamily="18" charset="0"/>
                <a:ea typeface="Calibri"/>
                <a:cs typeface="Times New Roman" pitchFamily="18" charset="0"/>
              </a:rPr>
              <a:t>بابييه</a:t>
            </a:r>
            <a:r>
              <a:rPr lang="ar-MA" sz="1400" b="1" dirty="0">
                <a:solidFill>
                  <a:srgbClr val="000000"/>
                </a:solidFill>
                <a:latin typeface="Times New Roman" pitchFamily="18" charset="0"/>
                <a:ea typeface="Calibri"/>
                <a:cs typeface="Times New Roman" pitchFamily="18" charset="0"/>
              </a:rPr>
              <a:t> (</a:t>
            </a:r>
            <a:r>
              <a:rPr lang="fr-FR" sz="1400" b="1" dirty="0">
                <a:solidFill>
                  <a:srgbClr val="000000"/>
                </a:solidFill>
                <a:latin typeface="Times New Roman" pitchFamily="18" charset="0"/>
                <a:ea typeface="Calibri"/>
                <a:cs typeface="Times New Roman" pitchFamily="18" charset="0"/>
              </a:rPr>
              <a:t>Jean Claude </a:t>
            </a:r>
            <a:r>
              <a:rPr lang="fr-FR" sz="1400" b="1" dirty="0" err="1">
                <a:solidFill>
                  <a:srgbClr val="000000"/>
                </a:solidFill>
                <a:latin typeface="Times New Roman" pitchFamily="18" charset="0"/>
                <a:ea typeface="Calibri"/>
                <a:cs typeface="Times New Roman" pitchFamily="18" charset="0"/>
              </a:rPr>
              <a:t>Babier</a:t>
            </a:r>
            <a:r>
              <a:rPr lang="ar-MA" sz="1400" b="1" dirty="0">
                <a:solidFill>
                  <a:srgbClr val="000000"/>
                </a:solidFill>
                <a:latin typeface="Times New Roman" pitchFamily="18" charset="0"/>
                <a:ea typeface="Calibri"/>
                <a:cs typeface="Times New Roman" pitchFamily="18" charset="0"/>
              </a:rPr>
              <a:t>):" إن </a:t>
            </a:r>
            <a:r>
              <a:rPr lang="ar-MA" sz="1400" b="1" dirty="0" err="1">
                <a:solidFill>
                  <a:srgbClr val="000000"/>
                </a:solidFill>
                <a:latin typeface="Times New Roman" pitchFamily="18" charset="0"/>
                <a:ea typeface="Calibri"/>
                <a:cs typeface="Times New Roman" pitchFamily="18" charset="0"/>
              </a:rPr>
              <a:t>السوسيولوجيا</a:t>
            </a:r>
            <a:r>
              <a:rPr lang="ar-MA" sz="1400" b="1" dirty="0">
                <a:solidFill>
                  <a:srgbClr val="000000"/>
                </a:solidFill>
                <a:latin typeface="Times New Roman" pitchFamily="18" charset="0"/>
                <a:ea typeface="Calibri"/>
                <a:cs typeface="Times New Roman" pitchFamily="18" charset="0"/>
              </a:rPr>
              <a:t> هي علم، وذلك بالتحديد، لأن من يمارسون البحث </a:t>
            </a:r>
            <a:r>
              <a:rPr lang="ar-MA" sz="1400" b="1" dirty="0" err="1">
                <a:solidFill>
                  <a:srgbClr val="000000"/>
                </a:solidFill>
                <a:latin typeface="Times New Roman" pitchFamily="18" charset="0"/>
                <a:ea typeface="Calibri"/>
                <a:cs typeface="Times New Roman" pitchFamily="18" charset="0"/>
              </a:rPr>
              <a:t>السوسيولوجي</a:t>
            </a:r>
            <a:r>
              <a:rPr lang="ar-MA" sz="1400" b="1" dirty="0">
                <a:solidFill>
                  <a:srgbClr val="000000"/>
                </a:solidFill>
                <a:latin typeface="Times New Roman" pitchFamily="18" charset="0"/>
                <a:ea typeface="Calibri"/>
                <a:cs typeface="Times New Roman" pitchFamily="18" charset="0"/>
              </a:rPr>
              <a:t> يسعون إلى القيام به بروح علمية...</a:t>
            </a:r>
            <a:r>
              <a:rPr lang="ar-MA" sz="1400" b="1" dirty="0" err="1">
                <a:solidFill>
                  <a:srgbClr val="000000"/>
                </a:solidFill>
                <a:latin typeface="Times New Roman" pitchFamily="18" charset="0"/>
                <a:ea typeface="Calibri"/>
                <a:cs typeface="Times New Roman" pitchFamily="18" charset="0"/>
              </a:rPr>
              <a:t>فالسوسيولوجيا</a:t>
            </a:r>
            <a:r>
              <a:rPr lang="ar-MA" sz="1400" b="1" dirty="0">
                <a:solidFill>
                  <a:srgbClr val="000000"/>
                </a:solidFill>
                <a:latin typeface="Times New Roman" pitchFamily="18" charset="0"/>
                <a:ea typeface="Calibri"/>
                <a:cs typeface="Times New Roman" pitchFamily="18" charset="0"/>
              </a:rPr>
              <a:t> تسعى إلى تحديد الثوابت والقواعد التي تتمفصل ضمن نظريات أو أبنية نظرية. وذلك من أجل كشف الظواهر الاجتماعية الي تقدم نفسها لعلماء الاجتماع ولمعاصريهم، بوصفها مشكلات اجتماعية.</a:t>
            </a:r>
            <a:endParaRPr lang="en-US" sz="14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166848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3912"/>
            <a:ext cx="7886700" cy="615603"/>
          </a:xfrm>
        </p:spPr>
        <p:txBody>
          <a:bodyPr/>
          <a:lstStyle/>
          <a:p>
            <a:pPr algn="ctr" rtl="1">
              <a:lnSpc>
                <a:spcPct val="115000"/>
              </a:lnSpc>
              <a:spcAft>
                <a:spcPts val="0"/>
              </a:spcAft>
            </a:pPr>
            <a:r>
              <a:rPr lang="ar-MA" sz="3600" b="1" dirty="0">
                <a:solidFill>
                  <a:srgbClr val="FF0000"/>
                </a:solidFill>
                <a:latin typeface="Calibri"/>
                <a:ea typeface="Calibri"/>
              </a:rPr>
              <a:t>التقسيم الاجتماعي للعمل عند ايميل دوركهايم</a:t>
            </a:r>
            <a:r>
              <a:rPr lang="ar-MA" sz="3600" b="1" dirty="0" smtClean="0">
                <a:solidFill>
                  <a:srgbClr val="FF0000"/>
                </a:solidFill>
                <a:latin typeface="Calibri"/>
                <a:ea typeface="Calibri"/>
              </a:rPr>
              <a:t>:</a:t>
            </a:r>
            <a:endParaRPr lang="ar-DZ" dirty="0"/>
          </a:p>
        </p:txBody>
      </p:sp>
      <p:sp>
        <p:nvSpPr>
          <p:cNvPr id="3" name="Espace réservé du contenu 2"/>
          <p:cNvSpPr>
            <a:spLocks noGrp="1"/>
          </p:cNvSpPr>
          <p:nvPr>
            <p:ph idx="1"/>
          </p:nvPr>
        </p:nvSpPr>
        <p:spPr>
          <a:xfrm>
            <a:off x="179512" y="620688"/>
            <a:ext cx="8712968" cy="6237312"/>
          </a:xfrm>
        </p:spPr>
        <p:txBody>
          <a:bodyPr/>
          <a:lstStyle/>
          <a:p>
            <a:pPr algn="just" rtl="1">
              <a:lnSpc>
                <a:spcPct val="115000"/>
              </a:lnSpc>
              <a:spcAft>
                <a:spcPts val="0"/>
              </a:spcAft>
            </a:pPr>
            <a:r>
              <a:rPr lang="ar-EG" sz="1500" b="1" dirty="0">
                <a:latin typeface="Times New Roman" pitchFamily="18" charset="0"/>
                <a:ea typeface="Calibri"/>
                <a:cs typeface="Times New Roman" pitchFamily="18" charset="0"/>
              </a:rPr>
              <a:t>في كتاب تقسيم العمل الاجتماعي </a:t>
            </a:r>
            <a:r>
              <a:rPr lang="fr-FR" sz="1500" b="1" dirty="0">
                <a:latin typeface="Times New Roman" pitchFamily="18" charset="0"/>
                <a:ea typeface="Calibri"/>
                <a:cs typeface="Times New Roman" pitchFamily="18" charset="0"/>
              </a:rPr>
              <a:t>De la division du travail social</a:t>
            </a:r>
            <a:r>
              <a:rPr lang="ar-EG" sz="1500" b="1" dirty="0">
                <a:latin typeface="Times New Roman" pitchFamily="18" charset="0"/>
                <a:ea typeface="Calibri"/>
                <a:cs typeface="Times New Roman" pitchFamily="18" charset="0"/>
              </a:rPr>
              <a:t> الذي اصدره دور </a:t>
            </a:r>
            <a:r>
              <a:rPr lang="ar-EG" sz="1500" b="1" dirty="0" err="1">
                <a:latin typeface="Times New Roman" pitchFamily="18" charset="0"/>
                <a:ea typeface="Calibri"/>
                <a:cs typeface="Times New Roman" pitchFamily="18" charset="0"/>
              </a:rPr>
              <a:t>كايم</a:t>
            </a:r>
            <a:r>
              <a:rPr lang="ar-EG" sz="1500" b="1" dirty="0">
                <a:latin typeface="Times New Roman" pitchFamily="18" charset="0"/>
                <a:ea typeface="Calibri"/>
                <a:cs typeface="Times New Roman" pitchFamily="18" charset="0"/>
              </a:rPr>
              <a:t> سنة 1893، فقد حلل فيه التضامن الاجتماعي </a:t>
            </a:r>
            <a:r>
              <a:rPr lang="ar-EG" sz="1500" b="1" dirty="0" err="1">
                <a:latin typeface="Times New Roman" pitchFamily="18" charset="0"/>
                <a:ea typeface="Calibri"/>
                <a:cs typeface="Times New Roman" pitchFamily="18" charset="0"/>
              </a:rPr>
              <a:t>الاجتماعي</a:t>
            </a:r>
            <a:r>
              <a:rPr lang="ar-EG" sz="1500" b="1" dirty="0">
                <a:latin typeface="Times New Roman" pitchFamily="18" charset="0"/>
                <a:ea typeface="Calibri"/>
                <a:cs typeface="Times New Roman" pitchFamily="18" charset="0"/>
              </a:rPr>
              <a:t> من حيث اسبابه واشكاله وآثاره . وقد اتخذ دور </a:t>
            </a:r>
            <a:r>
              <a:rPr lang="ar-EG" sz="1500" b="1" dirty="0" err="1">
                <a:latin typeface="Times New Roman" pitchFamily="18" charset="0"/>
                <a:ea typeface="Calibri"/>
                <a:cs typeface="Times New Roman" pitchFamily="18" charset="0"/>
              </a:rPr>
              <a:t>كايم</a:t>
            </a:r>
            <a:r>
              <a:rPr lang="ar-EG" sz="1500" b="1" dirty="0">
                <a:latin typeface="Times New Roman" pitchFamily="18" charset="0"/>
                <a:ea typeface="Calibri"/>
                <a:cs typeface="Times New Roman" pitchFamily="18" charset="0"/>
              </a:rPr>
              <a:t> في الجزء الأول من تقسيم العمل مُعاملاً للتغيير وحاول أن يربط بينه وبين الظواهر الاجتماعية والنفسية والتي تتغير نتيجة للتغير الذي يطرأ على تقسيم العمل ويمكن ان نلخص اهم </a:t>
            </a:r>
            <a:r>
              <a:rPr lang="ar-EG" sz="1500" b="1" dirty="0" err="1">
                <a:latin typeface="Times New Roman" pitchFamily="18" charset="0"/>
                <a:ea typeface="Calibri"/>
                <a:cs typeface="Times New Roman" pitchFamily="18" charset="0"/>
              </a:rPr>
              <a:t>مانتهى</a:t>
            </a:r>
            <a:r>
              <a:rPr lang="ar-EG" sz="1500" b="1" dirty="0">
                <a:latin typeface="Times New Roman" pitchFamily="18" charset="0"/>
                <a:ea typeface="Calibri"/>
                <a:cs typeface="Times New Roman" pitchFamily="18" charset="0"/>
              </a:rPr>
              <a:t> إليه دور </a:t>
            </a:r>
            <a:r>
              <a:rPr lang="ar-EG" sz="1500" b="1" dirty="0" err="1">
                <a:latin typeface="Times New Roman" pitchFamily="18" charset="0"/>
                <a:ea typeface="Calibri"/>
                <a:cs typeface="Times New Roman" pitchFamily="18" charset="0"/>
              </a:rPr>
              <a:t>كايم</a:t>
            </a:r>
            <a:r>
              <a:rPr lang="ar-EG" sz="1500" b="1" dirty="0">
                <a:latin typeface="Times New Roman" pitchFamily="18" charset="0"/>
                <a:ea typeface="Calibri"/>
                <a:cs typeface="Times New Roman" pitchFamily="18" charset="0"/>
              </a:rPr>
              <a:t> فيهذا الشأن فيما يلي : </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Lst>
            </a:pPr>
            <a:r>
              <a:rPr lang="ar-EG" sz="1500" b="1" dirty="0">
                <a:latin typeface="Times New Roman" pitchFamily="18" charset="0"/>
                <a:ea typeface="Calibri"/>
                <a:cs typeface="Times New Roman" pitchFamily="18" charset="0"/>
              </a:rPr>
              <a:t>أن التقسيم للعمل إذا كان ضئيلاً كان لذلك اثره على تصرفات ونفسية الإنسان ، فالأفراد يكونون متشابهين في النواحي النفسية والخلفية والاجتماعية ، وحيث تكون عقائدهم </a:t>
            </a:r>
            <a:r>
              <a:rPr lang="ar-EG" sz="1500" b="1" dirty="0" err="1">
                <a:latin typeface="Times New Roman" pitchFamily="18" charset="0"/>
                <a:ea typeface="Calibri"/>
                <a:cs typeface="Times New Roman" pitchFamily="18" charset="0"/>
              </a:rPr>
              <a:t>وأراؤهم</a:t>
            </a:r>
            <a:r>
              <a:rPr lang="ar-EG" sz="1500" b="1" dirty="0">
                <a:latin typeface="Times New Roman" pitchFamily="18" charset="0"/>
                <a:ea typeface="Calibri"/>
                <a:cs typeface="Times New Roman" pitchFamily="18" charset="0"/>
              </a:rPr>
              <a:t> وتصرفاتهم متشابهة ، كما تسود بينهم تقاليد واحدة وينعدم بينهم عنصر الفردية ، أما غذا ازداد تقسيم العمل اختفى تبعاً لذلك تشابههم النفسي والخلقي، كما يزداد شعورهم بفرديتهم ، وتختلف أذواقهم وعقائدهم </a:t>
            </a:r>
            <a:r>
              <a:rPr lang="ar-EG" sz="1500" b="1" dirty="0" err="1">
                <a:latin typeface="Times New Roman" pitchFamily="18" charset="0"/>
                <a:ea typeface="Calibri"/>
                <a:cs typeface="Times New Roman" pitchFamily="18" charset="0"/>
              </a:rPr>
              <a:t>وأراؤهم</a:t>
            </a:r>
            <a:r>
              <a:rPr lang="ar-EG" sz="1500" b="1" dirty="0">
                <a:latin typeface="Times New Roman" pitchFamily="18" charset="0"/>
                <a:ea typeface="Calibri"/>
                <a:cs typeface="Times New Roman" pitchFamily="18" charset="0"/>
              </a:rPr>
              <a:t> ، كل هذا نتيجة للتخصص </a:t>
            </a:r>
            <a:r>
              <a:rPr lang="ar-EG" sz="1500" b="1" dirty="0" err="1">
                <a:latin typeface="Times New Roman" pitchFamily="18" charset="0"/>
                <a:ea typeface="Calibri"/>
                <a:cs typeface="Times New Roman" pitchFamily="18" charset="0"/>
              </a:rPr>
              <a:t>الذييأتي</a:t>
            </a:r>
            <a:r>
              <a:rPr lang="ar-EG" sz="1500" b="1" dirty="0">
                <a:latin typeface="Times New Roman" pitchFamily="18" charset="0"/>
                <a:ea typeface="Calibri"/>
                <a:cs typeface="Times New Roman" pitchFamily="18" charset="0"/>
              </a:rPr>
              <a:t> عن طريق التوسع في تقسيم العمل . </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Lst>
            </a:pPr>
            <a:r>
              <a:rPr lang="ar-EG" sz="1500" b="1" dirty="0">
                <a:latin typeface="Times New Roman" pitchFamily="18" charset="0"/>
                <a:ea typeface="Calibri"/>
                <a:cs typeface="Times New Roman" pitchFamily="18" charset="0"/>
              </a:rPr>
              <a:t>يكون للجريمة وقع كبير على الجماعة في المرحلة الأولى وعلى ذلك يكون مرتكبها وجماعته مسئولين جميعاً عنها وينالهم جميعاً العقاب ، أما إذا ازداد تقسيم العمل أصبحت الجريمة فردية ويُعاقب عليها مرتكبها فقط .</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Lst>
            </a:pPr>
            <a:r>
              <a:rPr lang="ar-EG" sz="1500" b="1" dirty="0">
                <a:latin typeface="Times New Roman" pitchFamily="18" charset="0"/>
                <a:ea typeface="Calibri"/>
                <a:cs typeface="Times New Roman" pitchFamily="18" charset="0"/>
              </a:rPr>
              <a:t>يكون التضامن بين الأفراد في المرحلة الأولى على اساس ميكانيكي </a:t>
            </a:r>
            <a:r>
              <a:rPr lang="fr-FR" sz="1500" b="1" dirty="0" err="1">
                <a:latin typeface="Times New Roman" pitchFamily="18" charset="0"/>
                <a:ea typeface="Calibri"/>
                <a:cs typeface="Times New Roman" pitchFamily="18" charset="0"/>
              </a:rPr>
              <a:t>Mechanistic</a:t>
            </a:r>
            <a:r>
              <a:rPr lang="fr-FR" sz="1500" b="1" dirty="0">
                <a:latin typeface="Times New Roman" pitchFamily="18" charset="0"/>
                <a:ea typeface="Calibri"/>
                <a:cs typeface="Times New Roman" pitchFamily="18" charset="0"/>
              </a:rPr>
              <a:t> </a:t>
            </a:r>
            <a:r>
              <a:rPr lang="fr-FR" sz="1500" b="1" dirty="0" err="1">
                <a:latin typeface="Times New Roman" pitchFamily="18" charset="0"/>
                <a:ea typeface="Calibri"/>
                <a:cs typeface="Times New Roman" pitchFamily="18" charset="0"/>
              </a:rPr>
              <a:t>Solidarity</a:t>
            </a:r>
            <a:r>
              <a:rPr lang="ar-EG" sz="1500" b="1" dirty="0">
                <a:latin typeface="Times New Roman" pitchFamily="18" charset="0"/>
                <a:ea typeface="Calibri"/>
                <a:cs typeface="Times New Roman" pitchFamily="18" charset="0"/>
              </a:rPr>
              <a:t> يقوم على أساس التشابه بين الأفراد حيث تكون الرابطة بينهم ناتجة عن اتحادهم في الرأي العام نتيجة  للتشابه العقلي والخلقي بينهم ، ثم تتغير هذه الرابطة التي توحد بينهم في المرحلة الثانية وهي مرحلة تقسيم العمل . لأن تقسيم العمل هو نفسه الذي يشعرهم بحاجتهم إلى بعضهم وبأنهم لا يستطيعون الحياة بدون تعاونهم ، وبذلك يحل التضامن العضوي </a:t>
            </a:r>
            <a:r>
              <a:rPr lang="fr-FR" sz="1500" b="1" dirty="0" err="1">
                <a:latin typeface="Times New Roman" pitchFamily="18" charset="0"/>
                <a:ea typeface="Calibri"/>
                <a:cs typeface="Times New Roman" pitchFamily="18" charset="0"/>
              </a:rPr>
              <a:t>Organic</a:t>
            </a:r>
            <a:r>
              <a:rPr lang="fr-FR" sz="1500" b="1" dirty="0">
                <a:latin typeface="Times New Roman" pitchFamily="18" charset="0"/>
                <a:ea typeface="Calibri"/>
                <a:cs typeface="Times New Roman" pitchFamily="18" charset="0"/>
              </a:rPr>
              <a:t> </a:t>
            </a:r>
            <a:r>
              <a:rPr lang="fr-FR" sz="1500" b="1" dirty="0" err="1">
                <a:latin typeface="Times New Roman" pitchFamily="18" charset="0"/>
                <a:ea typeface="Calibri"/>
                <a:cs typeface="Times New Roman" pitchFamily="18" charset="0"/>
              </a:rPr>
              <a:t>Solidarity</a:t>
            </a:r>
            <a:r>
              <a:rPr lang="ar-EG" sz="1500" b="1" dirty="0">
                <a:latin typeface="Times New Roman" pitchFamily="18" charset="0"/>
                <a:ea typeface="Calibri"/>
                <a:cs typeface="Times New Roman" pitchFamily="18" charset="0"/>
              </a:rPr>
              <a:t> محل التضامن الميكانيكي . </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 pos="-326390" algn="l"/>
              </a:tabLst>
            </a:pPr>
            <a:r>
              <a:rPr lang="ar-EG" sz="1500" b="1" dirty="0">
                <a:latin typeface="Times New Roman" pitchFamily="18" charset="0"/>
                <a:ea typeface="Calibri"/>
                <a:cs typeface="Times New Roman" pitchFamily="18" charset="0"/>
              </a:rPr>
              <a:t>يقوم التنظيم الاقتصادي في المرحلة الأولى على اساس الملكية الجماعية ، بينما تظهر الملكية الفردية والفردية الاقتصادية والتعاون </a:t>
            </a:r>
            <a:r>
              <a:rPr lang="ar-EG" sz="1500" b="1" dirty="0" err="1">
                <a:latin typeface="Times New Roman" pitchFamily="18" charset="0"/>
                <a:ea typeface="Calibri"/>
                <a:cs typeface="Times New Roman" pitchFamily="18" charset="0"/>
              </a:rPr>
              <a:t>التعاقديوالحرية</a:t>
            </a:r>
            <a:r>
              <a:rPr lang="ar-EG" sz="1500" b="1" dirty="0">
                <a:latin typeface="Times New Roman" pitchFamily="18" charset="0"/>
                <a:ea typeface="Calibri"/>
                <a:cs typeface="Times New Roman" pitchFamily="18" charset="0"/>
              </a:rPr>
              <a:t> </a:t>
            </a:r>
            <a:r>
              <a:rPr lang="ar-EG" sz="1500" b="1" dirty="0" err="1">
                <a:latin typeface="Times New Roman" pitchFamily="18" charset="0"/>
                <a:ea typeface="Calibri"/>
                <a:cs typeface="Times New Roman" pitchFamily="18" charset="0"/>
              </a:rPr>
              <a:t>فياختيار</a:t>
            </a:r>
            <a:r>
              <a:rPr lang="ar-EG" sz="1500" b="1" dirty="0">
                <a:latin typeface="Times New Roman" pitchFamily="18" charset="0"/>
                <a:ea typeface="Calibri"/>
                <a:cs typeface="Times New Roman" pitchFamily="18" charset="0"/>
              </a:rPr>
              <a:t> الحرف وانهيار الأوضاع الاقتصادية الوراثية وظهور المواهب والقدرات الخاصة . </a:t>
            </a:r>
            <a:r>
              <a:rPr lang="ar-EG" sz="1500" b="1" dirty="0" err="1">
                <a:latin typeface="Times New Roman" pitchFamily="18" charset="0"/>
                <a:ea typeface="Calibri"/>
                <a:cs typeface="Times New Roman" pitchFamily="18" charset="0"/>
              </a:rPr>
              <a:t>تأتيكل</a:t>
            </a:r>
            <a:r>
              <a:rPr lang="ar-EG" sz="1500" b="1" dirty="0">
                <a:latin typeface="Times New Roman" pitchFamily="18" charset="0"/>
                <a:ea typeface="Calibri"/>
                <a:cs typeface="Times New Roman" pitchFamily="18" charset="0"/>
              </a:rPr>
              <a:t> هذه الأوضاع نتيجة </a:t>
            </a:r>
            <a:r>
              <a:rPr lang="ar-EG" sz="1500" b="1" dirty="0" err="1">
                <a:latin typeface="Times New Roman" pitchFamily="18" charset="0"/>
                <a:ea typeface="Calibri"/>
                <a:cs typeface="Times New Roman" pitchFamily="18" charset="0"/>
              </a:rPr>
              <a:t>فيتقسيم</a:t>
            </a:r>
            <a:r>
              <a:rPr lang="ar-EG" sz="1500" b="1" dirty="0">
                <a:latin typeface="Times New Roman" pitchFamily="18" charset="0"/>
                <a:ea typeface="Calibri"/>
                <a:cs typeface="Times New Roman" pitchFamily="18" charset="0"/>
              </a:rPr>
              <a:t> العمل . </a:t>
            </a:r>
            <a:endParaRPr lang="en-US" sz="1500" dirty="0">
              <a:latin typeface="Times New Roman" pitchFamily="18" charset="0"/>
              <a:ea typeface="Calibri"/>
              <a:cs typeface="Times New Roman" pitchFamily="18" charset="0"/>
            </a:endParaRPr>
          </a:p>
          <a:p>
            <a:pPr marL="342900" lvl="0" indent="-342900" algn="just" rtl="1">
              <a:lnSpc>
                <a:spcPct val="115000"/>
              </a:lnSpc>
              <a:spcAft>
                <a:spcPts val="0"/>
              </a:spcAft>
              <a:buFont typeface="+mj-lt"/>
              <a:buAutoNum type="arabicPeriod"/>
              <a:tabLst>
                <a:tab pos="-552450" algn="l"/>
                <a:tab pos="-326390" algn="l"/>
              </a:tabLst>
            </a:pPr>
            <a:r>
              <a:rPr lang="ar-EG" sz="1500" b="1" dirty="0">
                <a:latin typeface="Times New Roman" pitchFamily="18" charset="0"/>
                <a:ea typeface="Calibri"/>
                <a:cs typeface="Times New Roman" pitchFamily="18" charset="0"/>
              </a:rPr>
              <a:t>تشترك الجماعة كلها في معالجة أمورها السياسية والقضائية </a:t>
            </a:r>
            <a:r>
              <a:rPr lang="ar-EG" sz="1500" b="1" dirty="0" err="1">
                <a:latin typeface="Times New Roman" pitchFamily="18" charset="0"/>
                <a:ea typeface="Calibri"/>
                <a:cs typeface="Times New Roman" pitchFamily="18" charset="0"/>
              </a:rPr>
              <a:t>والإجتماعية</a:t>
            </a:r>
            <a:r>
              <a:rPr lang="ar-EG" sz="1500" b="1" dirty="0">
                <a:latin typeface="Times New Roman" pitchFamily="18" charset="0"/>
                <a:ea typeface="Calibri"/>
                <a:cs typeface="Times New Roman" pitchFamily="18" charset="0"/>
              </a:rPr>
              <a:t> في المرحلة </a:t>
            </a:r>
            <a:r>
              <a:rPr lang="ar-EG" sz="1500" b="1" dirty="0" err="1">
                <a:latin typeface="Times New Roman" pitchFamily="18" charset="0"/>
                <a:ea typeface="Calibri"/>
                <a:cs typeface="Times New Roman" pitchFamily="18" charset="0"/>
              </a:rPr>
              <a:t>السلبقة</a:t>
            </a:r>
            <a:r>
              <a:rPr lang="ar-EG" sz="1500" b="1" dirty="0">
                <a:latin typeface="Times New Roman" pitchFamily="18" charset="0"/>
                <a:ea typeface="Calibri"/>
                <a:cs typeface="Times New Roman" pitchFamily="18" charset="0"/>
              </a:rPr>
              <a:t> لتقسيم العمل بينما يتغير الأمر بعد ذلك بظهور التخصص الوظيفي السياسي وظهور التنظيم التعاقدي بين الحكومة والأفراد . </a:t>
            </a:r>
            <a:endParaRPr lang="en-US" sz="1500" dirty="0">
              <a:latin typeface="Times New Roman" pitchFamily="18" charset="0"/>
              <a:ea typeface="Calibri"/>
              <a:cs typeface="Times New Roman" pitchFamily="18" charset="0"/>
            </a:endParaRPr>
          </a:p>
          <a:p>
            <a:pPr algn="just" rtl="1">
              <a:lnSpc>
                <a:spcPct val="115000"/>
              </a:lnSpc>
              <a:spcAft>
                <a:spcPts val="0"/>
              </a:spcAft>
              <a:tabLst>
                <a:tab pos="-326390" algn="l"/>
              </a:tabLst>
            </a:pPr>
            <a:r>
              <a:rPr lang="ar-EG" sz="1500" b="1" dirty="0" smtClean="0">
                <a:latin typeface="Times New Roman" pitchFamily="18" charset="0"/>
                <a:ea typeface="Calibri"/>
                <a:cs typeface="Times New Roman" pitchFamily="18" charset="0"/>
              </a:rPr>
              <a:t>ينتهي </a:t>
            </a:r>
            <a:r>
              <a:rPr lang="ar-EG" sz="1500" b="1" dirty="0">
                <a:latin typeface="Times New Roman" pitchFamily="18" charset="0"/>
                <a:ea typeface="Calibri"/>
                <a:cs typeface="Times New Roman" pitchFamily="18" charset="0"/>
              </a:rPr>
              <a:t>دور </a:t>
            </a:r>
            <a:r>
              <a:rPr lang="ar-EG" sz="1500" b="1" dirty="0" err="1">
                <a:latin typeface="Times New Roman" pitchFamily="18" charset="0"/>
                <a:ea typeface="Calibri"/>
                <a:cs typeface="Times New Roman" pitchFamily="18" charset="0"/>
              </a:rPr>
              <a:t>كايم</a:t>
            </a:r>
            <a:r>
              <a:rPr lang="ar-EG" sz="1500" b="1" dirty="0">
                <a:latin typeface="Times New Roman" pitchFamily="18" charset="0"/>
                <a:ea typeface="Calibri"/>
                <a:cs typeface="Times New Roman" pitchFamily="18" charset="0"/>
              </a:rPr>
              <a:t> إلي أن هناك تأثيراً مباشراً لتقسيم العمل كعامل اجتماعي علي الجوانب المختلفة للحياة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والنفسية وهي نتيجة توضح لنا كيف أن </a:t>
            </a:r>
            <a:r>
              <a:rPr lang="ar-EG" sz="1500" b="1" dirty="0" err="1">
                <a:latin typeface="Times New Roman" pitchFamily="18" charset="0"/>
                <a:ea typeface="Calibri"/>
                <a:cs typeface="Times New Roman" pitchFamily="18" charset="0"/>
              </a:rPr>
              <a:t>دوركايم</a:t>
            </a:r>
            <a:r>
              <a:rPr lang="ar-EG" sz="1500" b="1" dirty="0">
                <a:latin typeface="Times New Roman" pitchFamily="18" charset="0"/>
                <a:ea typeface="Calibri"/>
                <a:cs typeface="Times New Roman" pitchFamily="18" charset="0"/>
              </a:rPr>
              <a:t> بهذه الدراسة كان متأثراً بمبدأ خضوع الظواهر النفسية للظواهر </a:t>
            </a:r>
            <a:r>
              <a:rPr lang="ar-EG" sz="1500" b="1" dirty="0" err="1">
                <a:latin typeface="Times New Roman" pitchFamily="18" charset="0"/>
                <a:ea typeface="Calibri"/>
                <a:cs typeface="Times New Roman" pitchFamily="18" charset="0"/>
              </a:rPr>
              <a:t>الإجتماعية</a:t>
            </a:r>
            <a:r>
              <a:rPr lang="ar-EG" sz="1500" b="1" dirty="0">
                <a:latin typeface="Times New Roman" pitchFamily="18" charset="0"/>
                <a:ea typeface="Calibri"/>
                <a:cs typeface="Times New Roman" pitchFamily="18" charset="0"/>
              </a:rPr>
              <a:t> .</a:t>
            </a:r>
            <a:endParaRPr lang="en-US" sz="1500" dirty="0">
              <a:latin typeface="Times New Roman" pitchFamily="18" charset="0"/>
              <a:ea typeface="Calibri"/>
              <a:cs typeface="Times New Roman" pitchFamily="18" charset="0"/>
            </a:endParaRPr>
          </a:p>
          <a:p>
            <a:endParaRPr lang="ar-DZ" dirty="0"/>
          </a:p>
        </p:txBody>
      </p:sp>
    </p:spTree>
    <p:extLst>
      <p:ext uri="{BB962C8B-B14F-4D97-AF65-F5344CB8AC3E}">
        <p14:creationId xmlns:p14="http://schemas.microsoft.com/office/powerpoint/2010/main" val="53835899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3409</Words>
  <Application>Microsoft Office PowerPoint</Application>
  <PresentationFormat>Affichage à l'écran (4:3)</PresentationFormat>
  <Paragraphs>77</Paragraphs>
  <Slides>13</Slides>
  <Notes>0</Notes>
  <HiddenSlides>0</HiddenSlides>
  <MMClips>0</MMClips>
  <ScaleCrop>false</ScaleCrop>
  <HeadingPairs>
    <vt:vector size="4" baseType="variant">
      <vt:variant>
        <vt:lpstr>Thème</vt:lpstr>
      </vt:variant>
      <vt:variant>
        <vt:i4>2</vt:i4>
      </vt:variant>
      <vt:variant>
        <vt:lpstr>Titres des diapositives</vt:lpstr>
      </vt:variant>
      <vt:variant>
        <vt:i4>13</vt:i4>
      </vt:variant>
    </vt:vector>
  </HeadingPairs>
  <TitlesOfParts>
    <vt:vector size="15" baseType="lpstr">
      <vt:lpstr>Thème Office</vt:lpstr>
      <vt:lpstr>1_Thème Office</vt:lpstr>
      <vt:lpstr>Université d’Oran 2 Mohamed Ben Ahmed Faculté des Sciences économiques, Commerciales et Sciences de Gestion 2020 – 2021</vt:lpstr>
      <vt:lpstr>مقياس: مدخل الى علم الاجتماع</vt:lpstr>
      <vt:lpstr>المحاضرة الخامسة: إيميل دوركهايم</vt:lpstr>
      <vt:lpstr>تقديم ايميل دوركهايم</vt:lpstr>
      <vt:lpstr> النظرية الاجتماعية عند ايميل دوركهايم </vt:lpstr>
      <vt:lpstr>Présentation PowerPoint</vt:lpstr>
      <vt:lpstr>Présentation PowerPoint</vt:lpstr>
      <vt:lpstr>قواعد المنهج في علم الاجتماع عند ايميل دوركهايم</vt:lpstr>
      <vt:lpstr>التقسيم الاجتماعي للعمل عند ايميل دوركهايم:</vt:lpstr>
      <vt:lpstr>Présentation PowerPoint</vt:lpstr>
      <vt:lpstr>المجتمع و الوازع الديني عند ايميل دوركهايم:</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مدخل الى علم الاجتماع</dc:title>
  <dc:creator>CHAREF HOUCINE</dc:creator>
  <cp:lastModifiedBy>CHAREF HOUCINE</cp:lastModifiedBy>
  <cp:revision>37</cp:revision>
  <cp:lastPrinted>2021-01-06T15:29:27Z</cp:lastPrinted>
  <dcterms:created xsi:type="dcterms:W3CDTF">2020-11-30T18:15:32Z</dcterms:created>
  <dcterms:modified xsi:type="dcterms:W3CDTF">2021-01-07T10:44:27Z</dcterms:modified>
</cp:coreProperties>
</file>