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8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4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1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1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1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6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3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7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5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1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21962-7693-4592-8B0C-4C2B5BFFA8B6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33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 smtClean="0"/>
              <a:t>Niveau: Master 1                       Semestre: 1</a:t>
            </a:r>
          </a:p>
          <a:p>
            <a:pPr marL="0" indent="0" algn="just">
              <a:buNone/>
            </a:pPr>
            <a:r>
              <a:rPr lang="fr-FR" dirty="0" smtClean="0"/>
              <a:t>Domaine: Gestion des risques et protection civile</a:t>
            </a:r>
          </a:p>
          <a:p>
            <a:pPr marL="0" indent="0" algn="just">
              <a:buNone/>
            </a:pPr>
            <a:r>
              <a:rPr lang="fr-FR" dirty="0" smtClean="0"/>
              <a:t>Matière: Législation urbaine</a:t>
            </a:r>
          </a:p>
          <a:p>
            <a:pPr marL="0" indent="0" algn="just">
              <a:buNone/>
            </a:pPr>
            <a:r>
              <a:rPr lang="fr-FR" dirty="0" smtClean="0"/>
              <a:t>Enseignant: BENDIB </a:t>
            </a:r>
            <a:r>
              <a:rPr lang="fr-FR" dirty="0" err="1" smtClean="0"/>
              <a:t>Abdelhalim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Séquence: C03/7</a:t>
            </a:r>
          </a:p>
          <a:p>
            <a:pPr marL="0" indent="0" algn="just">
              <a:buNone/>
            </a:pPr>
            <a:r>
              <a:rPr lang="fr-FR" dirty="0" smtClean="0"/>
              <a:t>Code de la ressource: M1_GRPC_CLU_C03/7</a:t>
            </a:r>
          </a:p>
        </p:txBody>
      </p:sp>
    </p:spTree>
    <p:extLst>
      <p:ext uri="{BB962C8B-B14F-4D97-AF65-F5344CB8AC3E}">
        <p14:creationId xmlns:p14="http://schemas.microsoft.com/office/powerpoint/2010/main" val="4103296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/>
              <a:t>2-3 le bien </a:t>
            </a:r>
            <a:r>
              <a:rPr lang="fr-FR" b="1" dirty="0" err="1"/>
              <a:t>wakf</a:t>
            </a:r>
            <a:r>
              <a:rPr lang="fr-FR" b="1" dirty="0"/>
              <a:t> (</a:t>
            </a:r>
            <a:r>
              <a:rPr lang="fr-FR" b="1" dirty="0" err="1"/>
              <a:t>houbous</a:t>
            </a:r>
            <a:r>
              <a:rPr lang="fr-FR" b="1" dirty="0" smtClean="0"/>
              <a:t>)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fr-FR" dirty="0"/>
              <a:t>Le bien </a:t>
            </a:r>
            <a:r>
              <a:rPr lang="fr-FR" dirty="0" err="1"/>
              <a:t>wakf</a:t>
            </a:r>
            <a:r>
              <a:rPr lang="fr-FR" dirty="0"/>
              <a:t> est défini dans l’article 31 comme les biens fonciers rendus inaliénables par la volonté de leur propriétaire pour en affecter la jouissance à titre perpétuel au profit d’une œuvre pieuse ou d’utilité générale.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920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dirty="0"/>
              <a:t>La loi 90-25 établit une relation de complémentarité avec la loi 90-29 d’aménagement et d’urbanisme dont les principaux objectifs sont :</a:t>
            </a:r>
            <a:endParaRPr lang="en-US" dirty="0"/>
          </a:p>
          <a:p>
            <a:pPr lvl="0" algn="just"/>
            <a:r>
              <a:rPr lang="fr-FR" dirty="0"/>
              <a:t>Elle met le foncier au service des instruments d’urbanisme</a:t>
            </a:r>
            <a:endParaRPr lang="en-US" dirty="0"/>
          </a:p>
          <a:p>
            <a:pPr lvl="0" algn="just"/>
            <a:r>
              <a:rPr lang="fr-FR" dirty="0"/>
              <a:t>Chaque commune est tenue de procéder à un inventaire général de tous les biens situés dans son territoire.</a:t>
            </a:r>
            <a:endParaRPr lang="en-US" dirty="0"/>
          </a:p>
          <a:p>
            <a:pPr lvl="0" algn="just"/>
            <a:r>
              <a:rPr lang="fr-FR" dirty="0"/>
              <a:t>L’intérêt général des collectivités locales et tout opérateur public bénéfice d’un droit de préemption en plus du droit d’expropriation.</a:t>
            </a:r>
            <a:endParaRPr lang="en-US" dirty="0"/>
          </a:p>
          <a:p>
            <a:pPr lvl="0" algn="just"/>
            <a:r>
              <a:rPr lang="fr-FR" dirty="0"/>
              <a:t>La fixation de la consistance technique des terrains qu’elles soient agricoles, pastorales, forestières, sahariennes et bien encore urbanisés ou urbanisables.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2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fr-FR" dirty="0"/>
              <a:t>Restitution des terres nationalisées non utilisés à leurs propriétaires d’origine.</a:t>
            </a:r>
            <a:endParaRPr lang="en-US" dirty="0"/>
          </a:p>
          <a:p>
            <a:pPr lvl="0" algn="just"/>
            <a:r>
              <a:rPr lang="fr-FR" dirty="0"/>
              <a:t>Toute propriété doit être notifiée par un acte de propriété authentique enregistré et publié.</a:t>
            </a:r>
            <a:endParaRPr lang="en-US" dirty="0"/>
          </a:p>
          <a:p>
            <a:pPr lvl="0" algn="just"/>
            <a:r>
              <a:rPr lang="fr-FR" dirty="0"/>
              <a:t>L’instauration de l’outil d’expropriation pour cause d’utilité publique contre une indemnisation juste et équitable.</a:t>
            </a:r>
            <a:endParaRPr lang="en-US" dirty="0"/>
          </a:p>
          <a:p>
            <a:pPr lvl="0" algn="just"/>
            <a:r>
              <a:rPr lang="fr-FR" dirty="0"/>
              <a:t>Dotation de l’état du droit de préemption quand il s’agit d’un besoin d’intérêt général.</a:t>
            </a:r>
            <a:endParaRPr lang="en-US" dirty="0"/>
          </a:p>
          <a:p>
            <a:pPr lvl="0" algn="just"/>
            <a:r>
              <a:rPr lang="fr-FR" dirty="0"/>
              <a:t>Désengagement définitif des collectivités de toute transaction foncières et la mission est confié aux agences foncières.</a:t>
            </a:r>
            <a:endParaRPr lang="en-US" dirty="0"/>
          </a:p>
          <a:p>
            <a:pPr algn="just"/>
            <a:r>
              <a:rPr lang="fr-FR" dirty="0"/>
              <a:t>En 1993, la loi 90-25 a été renforcée par le décret 93-03 du 01 mars 1993 relatif à la promotion immobilière.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41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534400" cy="4572000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solidFill>
                  <a:schemeClr val="tx1"/>
                </a:solidFill>
              </a:rPr>
              <a:t>La loi d’orientation foncière</a:t>
            </a:r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30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2"/>
          <p:cNvSpPr txBox="1">
            <a:spLocks/>
          </p:cNvSpPr>
          <p:nvPr/>
        </p:nvSpPr>
        <p:spPr>
          <a:xfrm>
            <a:off x="304800" y="533400"/>
            <a:ext cx="85344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b="1" dirty="0"/>
              <a:t>1- période 1962-1990 : économie planifié et réforme </a:t>
            </a:r>
            <a:r>
              <a:rPr lang="fr-FR" b="1" dirty="0" smtClean="0"/>
              <a:t>agraire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fr-FR" dirty="0"/>
              <a:t>L’histoire foncière d’Algérie dans cette période est placée dans la logique de la domanialité et la politique foncière a été mise sous l’influence de la politique (économie planifié et réforme agraire).</a:t>
            </a:r>
            <a:endParaRPr lang="en-US" dirty="0"/>
          </a:p>
          <a:p>
            <a:pPr algn="just"/>
            <a:r>
              <a:rPr lang="fr-FR" dirty="0"/>
              <a:t>Cette période est caractérisée par la mise en accusation de la propriété privée et une véritable étatisation des terres constructibles.</a:t>
            </a:r>
            <a:endParaRPr lang="en-US" dirty="0"/>
          </a:p>
          <a:p>
            <a:pPr algn="just"/>
            <a:r>
              <a:rPr lang="fr-FR" dirty="0"/>
              <a:t>Pour le foncier urbain</a:t>
            </a:r>
            <a:r>
              <a:rPr lang="fr-FR"/>
              <a:t>, </a:t>
            </a:r>
            <a:r>
              <a:rPr lang="fr-FR" smtClean="0"/>
              <a:t>l’ordonnance 74-26 </a:t>
            </a:r>
            <a:r>
              <a:rPr lang="fr-FR" dirty="0"/>
              <a:t>du 20 </a:t>
            </a:r>
            <a:r>
              <a:rPr lang="fr-FR"/>
              <a:t>février </a:t>
            </a:r>
            <a:r>
              <a:rPr lang="fr-FR" smtClean="0"/>
              <a:t>1974 a </a:t>
            </a:r>
            <a:r>
              <a:rPr lang="fr-FR" dirty="0"/>
              <a:t>permis la constitution des réserves foncières communales (RFC) destinées à servir d’assiettes aux investissements de toute nature de l’état et ses collectivités locales</a:t>
            </a:r>
            <a:r>
              <a:rPr lang="fr-F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75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dirty="0"/>
              <a:t>Ces réserves basées sur l’expropriation de la propriété privée, constitue le moteur de l’urbanisation pour la période 1974-1990.</a:t>
            </a:r>
            <a:endParaRPr lang="en-US" dirty="0"/>
          </a:p>
          <a:p>
            <a:pPr algn="just"/>
            <a:r>
              <a:rPr lang="fr-FR" dirty="0"/>
              <a:t>Ces expropriations ne répondaient à aucun critère de l’utilité publique. Il s’agit des expropriations abusives à des prix dérisoires et le choix des assiettes à exproprier est souvent irrationnel.</a:t>
            </a:r>
            <a:endParaRPr lang="en-US" dirty="0"/>
          </a:p>
          <a:p>
            <a:pPr algn="just"/>
            <a:r>
              <a:rPr lang="fr-FR" dirty="0"/>
              <a:t>A partir de 1981, l’état algérien s’est trouvé incapable de faire face aux besoins de logements suite au blocage du marché foncier ainsi que la chute des recettes des hydrocarbures.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1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86400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Cette  situation se traduit par l’institution de la loi 81/03 du 07 février 1981 portant la réduction du droit de propriété exclusif de l’état à usage d’habitation professionnel, commercial, etc. suivit par l’institution de la loi 85/08 du 12 novembre 1985 pourtant la préservation et la protection des sols.</a:t>
            </a:r>
            <a:endParaRPr lang="en-US" dirty="0"/>
          </a:p>
          <a:p>
            <a:pPr algn="just"/>
            <a:r>
              <a:rPr lang="fr-FR" dirty="0"/>
              <a:t>Cette loi devrait faire face au gaspillage causé par l’ordonnance des réserves foncières communales.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63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b="1" dirty="0"/>
              <a:t>2- pratiques foncières après 1990 : la </a:t>
            </a:r>
            <a:r>
              <a:rPr lang="fr-FR" b="1" dirty="0" smtClean="0"/>
              <a:t>libération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fr-FR" dirty="0"/>
              <a:t>Le nouveau contexte politique est caractérisé par un désengagement total de l’état du secteur immobilier et une libéralisation à la fois du marché foncier et de la promotion immobilière.</a:t>
            </a:r>
            <a:endParaRPr lang="en-US" dirty="0"/>
          </a:p>
          <a:p>
            <a:pPr algn="just"/>
            <a:r>
              <a:rPr lang="fr-FR" dirty="0"/>
              <a:t>Ce désengagement sera effectif qu’en 1990 à l’occasion de la loi foncière 90/25 du 18 novembre 1990 portant l’orientation foncière.</a:t>
            </a:r>
            <a:endParaRPr lang="en-US" dirty="0"/>
          </a:p>
          <a:p>
            <a:pPr algn="just"/>
            <a:r>
              <a:rPr lang="fr-FR" dirty="0"/>
              <a:t>Avec 89 articles, cette loi constitue une référence pour la définition des terres et des types de propriété. Elle stipule la libération des transactions foncières mettant ainsi la fin à la loi 1974.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6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Cette loi fixe le régime juridique du patrimoine et les instruments d’intervention de l’état.</a:t>
            </a:r>
            <a:endParaRPr lang="en-US" dirty="0"/>
          </a:p>
          <a:p>
            <a:pPr algn="just"/>
            <a:r>
              <a:rPr lang="fr-FR" dirty="0"/>
              <a:t>L’article 3 consacre trois catégories juridiques de propriété de biens (domanial, </a:t>
            </a:r>
            <a:r>
              <a:rPr lang="fr-FR" dirty="0" err="1"/>
              <a:t>melk</a:t>
            </a:r>
            <a:r>
              <a:rPr lang="fr-FR" dirty="0"/>
              <a:t> et bien </a:t>
            </a:r>
            <a:r>
              <a:rPr lang="fr-FR" dirty="0" err="1"/>
              <a:t>wakf</a:t>
            </a:r>
            <a:r>
              <a:rPr lang="fr-FR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7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202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/>
              <a:t>2-1 le bien domanial </a:t>
            </a:r>
            <a:endParaRPr lang="fr-FR" b="1" dirty="0" smtClean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fr-FR" dirty="0"/>
              <a:t>Selon l’article 24, les biens fonciers et les droits réels immobiliers appartenant à l’état et ses collectivités locales relèvent du domaine national (domanial).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78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/>
              <a:t>2-2 le bien </a:t>
            </a:r>
            <a:r>
              <a:rPr lang="fr-FR" b="1" dirty="0" err="1"/>
              <a:t>melk</a:t>
            </a:r>
            <a:r>
              <a:rPr lang="fr-FR" b="1" dirty="0"/>
              <a:t> (privé</a:t>
            </a:r>
            <a:r>
              <a:rPr lang="fr-FR" b="1" dirty="0" smtClean="0"/>
              <a:t>)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fr-FR" dirty="0"/>
              <a:t>Cette propriété est définie dans l’article 27 comme le droit de jouir et de disposition d’un fond foncier et/ou de droits réels immobiliers pour un usage conforme à la nature ou la destination des biens.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8553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435</Words>
  <Application>Microsoft Office PowerPoint</Application>
  <PresentationFormat>Affichage à l'écran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pc</dc:creator>
  <cp:lastModifiedBy>pc</cp:lastModifiedBy>
  <cp:revision>19</cp:revision>
  <dcterms:created xsi:type="dcterms:W3CDTF">2020-10-22T12:25:17Z</dcterms:created>
  <dcterms:modified xsi:type="dcterms:W3CDTF">2020-10-26T15:26:36Z</dcterms:modified>
</cp:coreProperties>
</file>