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8A7C5-252B-457B-A54B-646AB153802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095CB-D1D5-4147-800B-36437D07059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التحالف العلاجي أو العلاقة العلاجية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tx1"/>
                </a:solidFill>
              </a:rPr>
              <a:t>فعل يتحد من خلاله شخصان ويتعاقدان على التزام متبادل</a:t>
            </a:r>
            <a:r>
              <a:rPr lang="ar-DZ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لمهارات الانعكاس التي أربع وظائف في العلاج النفسي:</a:t>
            </a:r>
          </a:p>
          <a:p>
            <a:pPr algn="r" rtl="1"/>
            <a:r>
              <a:rPr lang="ar-DZ" dirty="0" smtClean="0"/>
              <a:t>وسيلة لفظية للتعبير عن الاستشفاف العاطفي.</a:t>
            </a:r>
          </a:p>
          <a:p>
            <a:pPr algn="r" rtl="1"/>
            <a:r>
              <a:rPr lang="ar-DZ" dirty="0" smtClean="0"/>
              <a:t> مرآة لتأكيد  </a:t>
            </a:r>
            <a:r>
              <a:rPr lang="ar-DZ" dirty="0" err="1" smtClean="0"/>
              <a:t>او</a:t>
            </a:r>
            <a:r>
              <a:rPr lang="ar-DZ" dirty="0" smtClean="0"/>
              <a:t> نفي الانطباع الذي يعطيه.</a:t>
            </a:r>
          </a:p>
          <a:p>
            <a:pPr algn="r" rtl="1"/>
            <a:r>
              <a:rPr lang="ar-DZ" dirty="0" smtClean="0"/>
              <a:t> الحفاظ على عملية التواصل في تسلسل خلال التقاط </a:t>
            </a:r>
            <a:r>
              <a:rPr lang="ar-DZ" dirty="0" err="1" smtClean="0"/>
              <a:t>اهم</a:t>
            </a:r>
            <a:r>
              <a:rPr lang="ar-DZ" dirty="0" smtClean="0"/>
              <a:t> مخاوف المريض.</a:t>
            </a:r>
          </a:p>
          <a:p>
            <a:pPr algn="r" rtl="1"/>
            <a:r>
              <a:rPr lang="ar-DZ" dirty="0" smtClean="0"/>
              <a:t>الإنصات </a:t>
            </a:r>
            <a:r>
              <a:rPr lang="ar-DZ" dirty="0" smtClean="0">
                <a:latin typeface="Comic Sans MS" pitchFamily="66" charset="0"/>
              </a:rPr>
              <a:t>مع</a:t>
            </a:r>
            <a:r>
              <a:rPr lang="ar-DZ" dirty="0" smtClean="0"/>
              <a:t>  </a:t>
            </a:r>
            <a:r>
              <a:rPr lang="fr-FR" dirty="0" smtClean="0">
                <a:latin typeface="Comic Sans MS" pitchFamily="66" charset="0"/>
              </a:rPr>
              <a:t>L’« attention flottante »</a:t>
            </a:r>
            <a:r>
              <a:rPr lang="ar-DZ" dirty="0" smtClean="0"/>
              <a:t> لتجنب فرض الإحداث لدعم فرضية.</a:t>
            </a:r>
          </a:p>
          <a:p>
            <a:pPr algn="r" rtl="1"/>
            <a:r>
              <a:rPr lang="ar-DZ" dirty="0" smtClean="0"/>
              <a:t> يتم ذلك لمعرفة ما إذا كانت أقوال المريض تدعم فرضياته.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التحالف ، علاقة تقوم على التبعية ،  هي شرطً أساسيً للعمل العلاجي والمحرك الرئيسي لعملية التغيير في النسق العلاجي.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في حالة علم النفس الفردي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يعتمد التحالف العلاجي على: التواصل  ، التعاون ، البناء المشترك بين المعالج والمريض.</a:t>
            </a:r>
            <a:endParaRPr lang="ar-DZ" dirty="0"/>
          </a:p>
          <a:p>
            <a:pPr algn="r" rtl="1"/>
            <a:r>
              <a:rPr lang="ar-DZ" dirty="0" err="1" smtClean="0"/>
              <a:t>انها</a:t>
            </a:r>
            <a:r>
              <a:rPr lang="ar-DZ" dirty="0" smtClean="0"/>
              <a:t> عملية تفاعلية يقوم من خلالها العميل والمعالج "بشكل معرفي ،وجداني وسلوكي“ بالتعبير عن موافقتهما وخلافاتهما فيما يتعلق بالهدف من العلاج ومتى يتم إجراؤه </a:t>
            </a:r>
            <a:r>
              <a:rPr lang="ar-DZ" dirty="0" err="1" smtClean="0"/>
              <a:t>و</a:t>
            </a:r>
            <a:r>
              <a:rPr lang="ar-DZ" dirty="0" smtClean="0"/>
              <a:t> طريقة </a:t>
            </a:r>
            <a:r>
              <a:rPr lang="ar-DZ" dirty="0" err="1" smtClean="0"/>
              <a:t>اجرائه</a:t>
            </a:r>
            <a:r>
              <a:rPr lang="ar-DZ" dirty="0" smtClean="0"/>
              <a:t>".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بماذا  تتميز هذه العلاقة؟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الرابط ألعلائقي و الذي يعتبر بالدرجة </a:t>
            </a:r>
            <a:r>
              <a:rPr lang="ar-DZ" dirty="0" err="1" smtClean="0"/>
              <a:t>الاولى</a:t>
            </a:r>
            <a:r>
              <a:rPr lang="ar-DZ" dirty="0" smtClean="0"/>
              <a:t>  عاملا وجدانيا .</a:t>
            </a:r>
          </a:p>
          <a:p>
            <a:pPr algn="r" rtl="1"/>
            <a:r>
              <a:rPr lang="ar-DZ" dirty="0" smtClean="0"/>
              <a:t>التعاون بين الطرفين  .(تحالف العمل) عامل معرفي وتحفيزي.</a:t>
            </a:r>
          </a:p>
          <a:p>
            <a:pPr algn="r" rtl="1"/>
            <a:r>
              <a:rPr lang="ar-DZ" dirty="0" smtClean="0"/>
              <a:t> اتفاق المريض والمعالج حول أهداف</a:t>
            </a:r>
            <a:r>
              <a:rPr lang="ar-DZ" dirty="0" smtClean="0"/>
              <a:t> العلاج</a:t>
            </a:r>
            <a:r>
              <a:rPr lang="ar-DZ" dirty="0" smtClean="0"/>
              <a:t> والمهام المشتركة .</a:t>
            </a:r>
          </a:p>
          <a:p>
            <a:pPr algn="r" rtl="1"/>
            <a:r>
              <a:rPr lang="ar-DZ" dirty="0" smtClean="0"/>
              <a:t> الفهم التعاطفي والمشاركة الوجدانية للمعالج.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العوامل التي تعتمد عليها العلاقة العلاجية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تعتمد العلاقة العلاجية على عوامل أساسية معينة تتعلق بطلا الطبيب والمريض التي يمكن  تقديمها على النحو التالي:</a:t>
            </a:r>
          </a:p>
          <a:p>
            <a:pPr algn="r" rtl="1"/>
            <a:r>
              <a:rPr lang="ar-DZ" dirty="0" smtClean="0"/>
              <a:t>قدرة واستعداد المعالج على التعهد للتعامل مع مريضه في إطار هدف العلاقة العلاجية.</a:t>
            </a:r>
          </a:p>
          <a:p>
            <a:pPr algn="r" rtl="1"/>
            <a:r>
              <a:rPr lang="ar-DZ" dirty="0" smtClean="0"/>
              <a:t>تحفز المريض </a:t>
            </a:r>
            <a:r>
              <a:rPr lang="ar-DZ" dirty="0" err="1" smtClean="0"/>
              <a:t>و</a:t>
            </a:r>
            <a:r>
              <a:rPr lang="ar-DZ" dirty="0" smtClean="0"/>
              <a:t> استعداده للعمل في </a:t>
            </a:r>
            <a:r>
              <a:rPr lang="ar-DZ" dirty="0" err="1" smtClean="0"/>
              <a:t>اطار</a:t>
            </a:r>
            <a:r>
              <a:rPr lang="ar-DZ" dirty="0" smtClean="0"/>
              <a:t> نفس الهدف مع المعالج.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خصائص المعالج النفسي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ينبغي أن يبني مجالًا </a:t>
            </a:r>
            <a:r>
              <a:rPr lang="ar-DZ" dirty="0" err="1" smtClean="0"/>
              <a:t>علائقيًا</a:t>
            </a:r>
            <a:r>
              <a:rPr lang="ar-DZ" dirty="0" smtClean="0"/>
              <a:t> يعمل كوسيلة لترسيخ ودعم التبادلات ؛</a:t>
            </a:r>
          </a:p>
          <a:p>
            <a:pPr algn="r" rtl="1"/>
            <a:r>
              <a:rPr lang="ar-DZ" dirty="0" smtClean="0"/>
              <a:t> يجب أن يكون مطمئنًا ومحتويا بخلق توازنا بين </a:t>
            </a:r>
            <a:r>
              <a:rPr lang="ar-DZ" dirty="0" err="1" smtClean="0"/>
              <a:t>اساليب</a:t>
            </a:r>
            <a:r>
              <a:rPr lang="ar-DZ" dirty="0" smtClean="0"/>
              <a:t> تعبير</a:t>
            </a:r>
            <a:r>
              <a:rPr lang="ar-DZ" dirty="0" smtClean="0"/>
              <a:t> المريض </a:t>
            </a:r>
            <a:r>
              <a:rPr lang="ar-DZ" dirty="0" smtClean="0"/>
              <a:t>  والبحث </a:t>
            </a:r>
            <a:r>
              <a:rPr lang="ar-DZ" dirty="0" err="1" smtClean="0"/>
              <a:t>و</a:t>
            </a:r>
            <a:r>
              <a:rPr lang="ar-DZ" dirty="0" smtClean="0"/>
              <a:t> جلب المعلومات للتدخل.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  ينبغي لتطور هذه العلاقة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err="1" smtClean="0"/>
              <a:t>ان</a:t>
            </a:r>
            <a:r>
              <a:rPr lang="ar-DZ" dirty="0" smtClean="0"/>
              <a:t> تكون هناك مشاركة شخصية من طرف المعالج ، </a:t>
            </a:r>
            <a:r>
              <a:rPr lang="ar-DZ" dirty="0" err="1" smtClean="0"/>
              <a:t>و</a:t>
            </a:r>
            <a:r>
              <a:rPr lang="ar-DZ" dirty="0" smtClean="0"/>
              <a:t> الذي  من شأنه أن تعميق الاتصال بينهما، خلق علاقة ثقة، نوعًا من التعاطف.</a:t>
            </a:r>
          </a:p>
          <a:p>
            <a:pPr algn="r" rtl="1"/>
            <a:r>
              <a:rPr lang="ar-DZ" dirty="0" smtClean="0"/>
              <a:t>توفير قاعدة علائقية آمنة واحتوائية بما فيه الكفاية حتى يتمكن لمريض الانفتاح على جروحه النفسية </a:t>
            </a:r>
            <a:r>
              <a:rPr lang="ar-DZ" dirty="0" err="1" smtClean="0"/>
              <a:t>و</a:t>
            </a:r>
            <a:r>
              <a:rPr lang="ar-DZ" dirty="0" smtClean="0"/>
              <a:t> التعبير عنها.</a:t>
            </a:r>
          </a:p>
          <a:p>
            <a:pPr algn="r" rtl="1"/>
            <a:r>
              <a:rPr lang="ar-DZ" dirty="0" smtClean="0"/>
              <a:t>تعرف المعالج </a:t>
            </a:r>
            <a:r>
              <a:rPr lang="ar-DZ" dirty="0" err="1" smtClean="0"/>
              <a:t>و</a:t>
            </a:r>
            <a:r>
              <a:rPr lang="ar-DZ" dirty="0" smtClean="0"/>
              <a:t> اعترافه على </a:t>
            </a:r>
            <a:r>
              <a:rPr lang="ar-DZ" dirty="0" err="1" smtClean="0"/>
              <a:t>ان</a:t>
            </a:r>
            <a:r>
              <a:rPr lang="ar-DZ" dirty="0" smtClean="0"/>
              <a:t> الأوقات المقتسمة مع</a:t>
            </a:r>
            <a:r>
              <a:rPr lang="ar-DZ" dirty="0" smtClean="0"/>
              <a:t> المريض</a:t>
            </a:r>
            <a:r>
              <a:rPr lang="ar-DZ" dirty="0" smtClean="0"/>
              <a:t> يشاركه فيها حالة عاطفية </a:t>
            </a:r>
            <a:r>
              <a:rPr lang="ar-DZ" dirty="0"/>
              <a:t>ك</a:t>
            </a:r>
            <a:r>
              <a:rPr lang="ar-DZ" dirty="0" smtClean="0"/>
              <a:t>ثيفة الشيء الذي يقوده إلى التفكير في شحناته العاطفية.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الخصائص المفيدة للمعالج فيما يتعلق بالفعالية العلاجية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غياب المشاكل الوجدانية. </a:t>
            </a:r>
          </a:p>
          <a:p>
            <a:pPr algn="r" rtl="1"/>
            <a:r>
              <a:rPr lang="ar-DZ" dirty="0" smtClean="0"/>
              <a:t>الثقة. </a:t>
            </a:r>
          </a:p>
          <a:p>
            <a:pPr algn="r" rtl="1"/>
            <a:r>
              <a:rPr lang="ar-DZ" dirty="0" smtClean="0"/>
              <a:t> المعرفة والكفاءة. </a:t>
            </a:r>
          </a:p>
          <a:p>
            <a:pPr algn="r" rtl="1"/>
            <a:r>
              <a:rPr lang="ar-DZ" dirty="0" smtClean="0"/>
              <a:t> الالتزام / الاهتمام بالمريض (أو على الأقل ما يراه منه). القدرة على خلق علاقة دعم. </a:t>
            </a:r>
          </a:p>
          <a:p>
            <a:pPr rtl="1">
              <a:buNone/>
            </a:pPr>
            <a:r>
              <a:rPr lang="fr-FR" sz="2400" dirty="0" err="1" smtClean="0"/>
              <a:t>Orhinsky</a:t>
            </a:r>
            <a:r>
              <a:rPr lang="fr-FR" sz="2400" dirty="0" smtClean="0"/>
              <a:t> and Howard 1986</a:t>
            </a:r>
            <a:endParaRPr lang="fr-F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المهارات الأساسية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الثقة والأمن حيث  </a:t>
            </a:r>
            <a:r>
              <a:rPr lang="ar-DZ" dirty="0" smtClean="0"/>
              <a:t>ينبغي </a:t>
            </a:r>
            <a:r>
              <a:rPr lang="ar-DZ" dirty="0" smtClean="0"/>
              <a:t>أخذ الوقت الكافي لطرح الأسئلة الضرورية على المريض أثناء استكشاف دوافعه الخفية والتي قد تشمل:</a:t>
            </a:r>
          </a:p>
          <a:p>
            <a:pPr algn="r" rtl="1"/>
            <a:r>
              <a:rPr lang="ar-DZ" dirty="0" smtClean="0"/>
              <a:t>الانتباه والملاحظة المستمرين  من خلال التواصل البصري والقرب، الوضعية ، الإيماءات والتعبيرات وما إلى ذلك ...</a:t>
            </a:r>
          </a:p>
          <a:p>
            <a:pPr algn="r" rtl="1"/>
            <a:r>
              <a:rPr lang="ar-DZ" dirty="0" smtClean="0"/>
              <a:t>التحفيز  ودعوة </a:t>
            </a:r>
            <a:r>
              <a:rPr lang="ar-DZ" dirty="0" smtClean="0"/>
              <a:t>المريض للحديث من اجل ا</a:t>
            </a:r>
            <a:r>
              <a:rPr lang="ar-DZ" dirty="0" smtClean="0"/>
              <a:t>لحصول على أكبر قدر ممكن من المعلومات.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421</Words>
  <Application>Microsoft Office PowerPoint</Application>
  <PresentationFormat>Affichage à l'écran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التحالف العلاجي أو العلاقة العلاجية</vt:lpstr>
      <vt:lpstr>Diapositive 2</vt:lpstr>
      <vt:lpstr>في حالة علم النفس الفردي</vt:lpstr>
      <vt:lpstr>بماذا  تتميز هذه العلاقة؟</vt:lpstr>
      <vt:lpstr>العوامل التي تعتمد عليها العلاقة العلاجية</vt:lpstr>
      <vt:lpstr>خصائص المعالج النفسي</vt:lpstr>
      <vt:lpstr>  ينبغي لتطور هذه العلاقة</vt:lpstr>
      <vt:lpstr>الخصائص المفيدة للمعالج فيما يتعلق بالفعالية العلاجية</vt:lpstr>
      <vt:lpstr>المهارات الأساسية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التحالف العلاجي أو العلاقة العلاجية</dc:title>
  <dc:creator>A</dc:creator>
  <cp:lastModifiedBy>A</cp:lastModifiedBy>
  <cp:revision>85</cp:revision>
  <dcterms:created xsi:type="dcterms:W3CDTF">2021-02-09T12:13:34Z</dcterms:created>
  <dcterms:modified xsi:type="dcterms:W3CDTF">2021-02-09T13:39:14Z</dcterms:modified>
</cp:coreProperties>
</file>