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5A94-A4D1-4499-B6B9-5F5156BD002B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8C16B-5EA1-4E72-980B-96596D6430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857255"/>
          </a:xfrm>
        </p:spPr>
        <p:txBody>
          <a:bodyPr>
            <a:normAutofit/>
          </a:bodyPr>
          <a:lstStyle/>
          <a:p>
            <a:r>
              <a:rPr lang="ar-DZ" sz="3600" b="1" dirty="0" smtClean="0"/>
              <a:t>مختلف الاستجابات النفسية للمرض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786058"/>
            <a:ext cx="7643866" cy="2852742"/>
          </a:xfrm>
        </p:spPr>
        <p:txBody>
          <a:bodyPr>
            <a:normAutofit fontScale="92500" lnSpcReduction="10000"/>
          </a:bodyPr>
          <a:lstStyle/>
          <a:p>
            <a:endParaRPr lang="ar-DZ" dirty="0" smtClean="0"/>
          </a:p>
          <a:p>
            <a:r>
              <a:rPr lang="ar-DZ" sz="2800" b="1" dirty="0" smtClean="0">
                <a:solidFill>
                  <a:schemeClr val="tx1"/>
                </a:solidFill>
                <a:cs typeface="+mj-cs"/>
              </a:rPr>
              <a:t>الاستجابة للمرض تكون ذات طابع مرضي استنادا إلى:</a:t>
            </a:r>
          </a:p>
          <a:p>
            <a:endParaRPr lang="ar-DZ" sz="2800" b="1" dirty="0" smtClean="0">
              <a:solidFill>
                <a:schemeClr val="tx1"/>
              </a:solidFill>
              <a:cs typeface="+mj-cs"/>
            </a:endParaRPr>
          </a:p>
          <a:p>
            <a:r>
              <a:rPr lang="ar-DZ" sz="2800" b="1" dirty="0" smtClean="0">
                <a:solidFill>
                  <a:schemeClr val="tx1"/>
                </a:solidFill>
                <a:cs typeface="+mj-cs"/>
              </a:rPr>
              <a:t>   -معاناة المريض وعدم  تكيفه مع الوضع الجديد </a:t>
            </a:r>
          </a:p>
          <a:p>
            <a:pPr>
              <a:buFontTx/>
              <a:buChar char="-"/>
            </a:pPr>
            <a:r>
              <a:rPr lang="ar-DZ" sz="2800" b="1" dirty="0" smtClean="0">
                <a:solidFill>
                  <a:schemeClr val="tx1"/>
                </a:solidFill>
                <a:cs typeface="+mj-cs"/>
              </a:rPr>
              <a:t>   - حدة رد الفعل </a:t>
            </a:r>
          </a:p>
          <a:p>
            <a:pPr>
              <a:buFontTx/>
              <a:buChar char="-"/>
            </a:pPr>
            <a:r>
              <a:rPr lang="ar-DZ" sz="2800" b="1" dirty="0" smtClean="0">
                <a:solidFill>
                  <a:schemeClr val="tx1"/>
                </a:solidFill>
                <a:cs typeface="+mj-cs"/>
              </a:rPr>
              <a:t>   –مدة رد الفعل</a:t>
            </a:r>
            <a:r>
              <a:rPr lang="ar-DZ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غالبًا ما تؤدي هذه الحالة  إلى تقليص الاهتمام بالعالم المحيط ، (حالة قريبة من الحلة </a:t>
            </a:r>
            <a:r>
              <a:rPr lang="ar-DZ" dirty="0" err="1" smtClean="0"/>
              <a:t>الانهيارية</a:t>
            </a:r>
            <a:r>
              <a:rPr lang="ar-DZ" dirty="0" smtClean="0"/>
              <a:t>) التمركز حول الذات ،نموذج تفكير  سحري (الإيمان بالقدرة المطلقة للطبيب ) بالإضافة إلى تبعية تامة للمحيط. </a:t>
            </a:r>
          </a:p>
          <a:p>
            <a:pPr algn="r" rtl="1"/>
            <a:r>
              <a:rPr lang="ar-DZ" dirty="0" smtClean="0"/>
              <a:t>فالتوظيف الزائد لهذه الآلية يشكل عائقا معتبرا للنسق العلاجي حيث انه يحول دون المشاركة الفعالة للمريض.</a:t>
            </a:r>
            <a:r>
              <a:rPr lang="ar-DZ" dirty="0" err="1" smtClean="0"/>
              <a:t>لانه</a:t>
            </a:r>
            <a:r>
              <a:rPr lang="ar-DZ" dirty="0" smtClean="0"/>
              <a:t> في الوقت الذي يتطلب فيه العلاج حالة النكوص لتسهيل الامتثال </a:t>
            </a:r>
            <a:r>
              <a:rPr lang="ar-DZ" dirty="0" err="1" smtClean="0"/>
              <a:t>لاوامر</a:t>
            </a:r>
            <a:r>
              <a:rPr lang="ar-DZ" dirty="0" smtClean="0"/>
              <a:t> الطبيب العلاجية فانه من الضروري أن يكون الشفاء مصحوبًا باستعادة الاستقلالية عند المريض. </a:t>
            </a:r>
          </a:p>
          <a:p>
            <a:pPr algn="r" rtl="1"/>
            <a:r>
              <a:rPr lang="ar-DZ" dirty="0" smtClean="0"/>
              <a:t>تكون المهمة </a:t>
            </a:r>
            <a:r>
              <a:rPr lang="ar-DZ" dirty="0" err="1" smtClean="0"/>
              <a:t>الاساسية</a:t>
            </a:r>
            <a:r>
              <a:rPr lang="ar-DZ" dirty="0" smtClean="0"/>
              <a:t> للطبيب في هذه الحالة محاولة الحد من الميول </a:t>
            </a:r>
            <a:r>
              <a:rPr lang="ar-DZ" dirty="0" err="1" smtClean="0"/>
              <a:t>النكوصية</a:t>
            </a:r>
            <a:r>
              <a:rPr lang="ar-DZ" dirty="0" smtClean="0"/>
              <a:t> عند المريض حتى لا تشكل عقبة أمام الشفاء من جهة </a:t>
            </a:r>
            <a:r>
              <a:rPr lang="ar-DZ" dirty="0" err="1" smtClean="0"/>
              <a:t>و</a:t>
            </a:r>
            <a:r>
              <a:rPr lang="ar-DZ" dirty="0" smtClean="0"/>
              <a:t> استعادة </a:t>
            </a:r>
            <a:r>
              <a:rPr lang="ar-DZ" dirty="0" err="1" smtClean="0"/>
              <a:t>و</a:t>
            </a:r>
            <a:r>
              <a:rPr lang="ar-DZ" dirty="0" smtClean="0"/>
              <a:t> تحفيز الاستقلالية من جهة أخرى.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الاستجابات </a:t>
            </a:r>
            <a:r>
              <a:rPr lang="ar-DZ" dirty="0" err="1" smtClean="0"/>
              <a:t>الانهيارية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لا تخص هذه الاستجابات إلا بعض الإمراض: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 الأمراض الخطيرة التي لا تعالج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الإمراض المزمنة</a:t>
            </a:r>
          </a:p>
          <a:p>
            <a:pPr algn="r" rtl="1"/>
            <a:r>
              <a:rPr lang="ar-DZ" dirty="0" smtClean="0"/>
              <a:t>هذه الاستجابات مرتبطة بإعادة ظهور قلق الموت </a:t>
            </a:r>
            <a:r>
              <a:rPr lang="ar-DZ" dirty="0" err="1" smtClean="0"/>
              <a:t>و</a:t>
            </a:r>
            <a:r>
              <a:rPr lang="ar-DZ" dirty="0" smtClean="0"/>
              <a:t> هي في الواقع مجابهة مع الموت بحيث يكون الجسد في تصور المرض بمثابة جثة في صيرورة.</a:t>
            </a:r>
          </a:p>
          <a:p>
            <a:pPr algn="r" rtl="1"/>
            <a:r>
              <a:rPr lang="ar-DZ" dirty="0" smtClean="0"/>
              <a:t> يكون التعبير عنها إما بشكوى جسدية أو بشعور عدم تقدير الذات </a:t>
            </a:r>
            <a:r>
              <a:rPr lang="ar-DZ" dirty="0" err="1" smtClean="0"/>
              <a:t>و</a:t>
            </a:r>
            <a:r>
              <a:rPr lang="ar-DZ" dirty="0" smtClean="0"/>
              <a:t> هذا الأخير يكون في ارتباط حتمي بالتصدع النرجسي كما سبق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ان</a:t>
            </a:r>
            <a:r>
              <a:rPr lang="ar-DZ" dirty="0" smtClean="0"/>
              <a:t> اشرنا إليه،كما  قد يكون عن طريق رفض كل علاج ،متابعة </a:t>
            </a:r>
            <a:r>
              <a:rPr lang="ar-DZ" dirty="0" err="1" smtClean="0"/>
              <a:t>او</a:t>
            </a:r>
            <a:r>
              <a:rPr lang="ar-DZ" dirty="0" smtClean="0"/>
              <a:t> مرافقة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ردود فعل التكيف للمرض والموت؟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يكون أساس هذه الاستجابات شعور مرتبط بالتشكيك للصورة المثالية للذات مع انهيار الشعور بالقدرة المطلقة ”الأسطوري“  والذي يجد مصدره </a:t>
            </a:r>
            <a:r>
              <a:rPr lang="ar-DZ" dirty="0" err="1" smtClean="0"/>
              <a:t>و</a:t>
            </a:r>
            <a:r>
              <a:rPr lang="ar-DZ" dirty="0" smtClean="0"/>
              <a:t> ثوابته في المرحلة البدائية من حياة الفرد. </a:t>
            </a:r>
          </a:p>
          <a:p>
            <a:pPr algn="r" rtl="1"/>
            <a:r>
              <a:rPr lang="ar-DZ" dirty="0" smtClean="0"/>
              <a:t>كذلك يكون في ارتباط بفكرة التهديد لسلامة الجسد ونهاية الحياة التي لا تطاق .حيث يدرك المريض </a:t>
            </a:r>
            <a:r>
              <a:rPr lang="ar-DZ" dirty="0" err="1" smtClean="0"/>
              <a:t>و</a:t>
            </a:r>
            <a:r>
              <a:rPr lang="ar-DZ" dirty="0" smtClean="0"/>
              <a:t> بصورة مؤلمة إن لجسده حدود  (من حيث مقاومة المرض عضويا </a:t>
            </a:r>
            <a:r>
              <a:rPr lang="ar-DZ" dirty="0" err="1" smtClean="0"/>
              <a:t>و</a:t>
            </a:r>
            <a:r>
              <a:rPr lang="ar-DZ" dirty="0" smtClean="0"/>
              <a:t> نفسيا) مما يحول دون إقامة مشاريع مستقبلية مستحيلة التحقيق  </a:t>
            </a:r>
            <a:r>
              <a:rPr lang="ar-DZ" dirty="0" err="1" smtClean="0"/>
              <a:t>و</a:t>
            </a:r>
            <a:r>
              <a:rPr lang="ar-DZ" dirty="0" smtClean="0"/>
              <a:t> هذا بدوره يعزز الشعور بالعجز </a:t>
            </a:r>
            <a:r>
              <a:rPr lang="ar-DZ" dirty="0" err="1" smtClean="0"/>
              <a:t>و</a:t>
            </a:r>
            <a:r>
              <a:rPr lang="ar-DZ" dirty="0" smtClean="0"/>
              <a:t> عدم تقدير الذات.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إذا كان الاهتمام الشديد بالجسد موجودًا باستمرار ، فغالبًا ما يتم إخفاءه عن طريق شكل من أشكال العفة.</a:t>
            </a:r>
          </a:p>
          <a:p>
            <a:pPr algn="r" rtl="1"/>
            <a:r>
              <a:rPr lang="ar-DZ" dirty="0" smtClean="0"/>
              <a:t>لذلك انه من الضروري رفعها(العفة ) </a:t>
            </a:r>
            <a:r>
              <a:rPr lang="ar-DZ" dirty="0" err="1" smtClean="0"/>
              <a:t>و</a:t>
            </a:r>
            <a:r>
              <a:rPr lang="ar-DZ" dirty="0" smtClean="0"/>
              <a:t> لا </a:t>
            </a:r>
            <a:r>
              <a:rPr lang="ar-DZ" dirty="0" err="1" smtClean="0"/>
              <a:t>سيما</a:t>
            </a:r>
            <a:r>
              <a:rPr lang="ar-DZ" dirty="0" smtClean="0"/>
              <a:t> في حالة المرض ، حتى يحل  الشعور بالحق في التعبير دون خجل وفي التأمل الباطني الذاتي دون عراقيل ذاتية.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/>
              <a:t>الاستجابات العدوانية والاضطهادية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تعتبر هذه الاستجابات استجابات خاضعة لآلية دفاعية معينة والتي هي الإسقاط، في هذه الحالة يعتبر المريض نفسه ضحية للعدوان </a:t>
            </a:r>
            <a:r>
              <a:rPr lang="ar-DZ" dirty="0" err="1" smtClean="0"/>
              <a:t>و</a:t>
            </a:r>
            <a:r>
              <a:rPr lang="ar-DZ" dirty="0" smtClean="0"/>
              <a:t> التعجرف من العالم المحيط. </a:t>
            </a:r>
          </a:p>
          <a:p>
            <a:pPr algn="r" rtl="1"/>
            <a:r>
              <a:rPr lang="ar-DZ" dirty="0" smtClean="0"/>
              <a:t>تكون انعكاسا لإدراك  التهديد ويمكن التعبير عنها بعدة طرق منها العدوان اللفظي والعدوان الجسدي</a:t>
            </a:r>
          </a:p>
          <a:p>
            <a:pPr algn="r" rtl="1"/>
            <a:r>
              <a:rPr lang="ar-DZ" dirty="0" smtClean="0"/>
              <a:t>وعليه تكون ردود أفعاله نابعة  من الشعور بالظلم حيث يتم التعبير عنها بأساليب مختلفة التي يمكن أن تؤدي إلى تسلق في العدوانية مع ظهور نوع من الهذيان الاضطهادي </a:t>
            </a:r>
            <a:r>
              <a:rPr lang="ar-DZ" dirty="0" err="1" smtClean="0"/>
              <a:t>الى</a:t>
            </a:r>
            <a:r>
              <a:rPr lang="ar-DZ" dirty="0" smtClean="0"/>
              <a:t> انكسار العلاقة الاجتماعية.</a:t>
            </a:r>
          </a:p>
          <a:p>
            <a:pPr algn="r" rtl="1"/>
            <a:r>
              <a:rPr lang="ar-DZ" dirty="0" smtClean="0"/>
              <a:t>ما قد يعقد العلاقة للمعالج شعور المريض بالضعف </a:t>
            </a:r>
            <a:r>
              <a:rPr lang="ar-DZ" dirty="0" err="1" smtClean="0"/>
              <a:t>و</a:t>
            </a:r>
            <a:r>
              <a:rPr lang="ar-DZ" dirty="0" smtClean="0"/>
              <a:t> شعوره أنه عرضة للتلاعب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manipulation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خلاصة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كانت هذه اغلب الأساليب المعتمدة من طرف المريض إزاء مرضه وكما سبق </a:t>
            </a:r>
            <a:r>
              <a:rPr lang="ar-DZ" dirty="0" err="1" smtClean="0"/>
              <a:t>و</a:t>
            </a:r>
            <a:r>
              <a:rPr lang="ar-DZ" dirty="0" smtClean="0"/>
              <a:t> أن اشرنا أنها مرتبطة على وجه الخصوص ببنية المريض النفسية </a:t>
            </a:r>
            <a:r>
              <a:rPr lang="ar-DZ" dirty="0" err="1" smtClean="0"/>
              <a:t>و</a:t>
            </a:r>
            <a:r>
              <a:rPr lang="ar-DZ" dirty="0" smtClean="0"/>
              <a:t> تنشأ من تداخل </a:t>
            </a:r>
            <a:r>
              <a:rPr lang="ar-DZ" dirty="0" err="1" smtClean="0"/>
              <a:t>و</a:t>
            </a:r>
            <a:r>
              <a:rPr lang="ar-DZ" dirty="0" smtClean="0"/>
              <a:t> توظيف آليات التكيف لديه ،شخصيته و دعم قدراته على التكيف </a:t>
            </a:r>
            <a:r>
              <a:rPr lang="ar-DZ" dirty="0" err="1" smtClean="0"/>
              <a:t>و</a:t>
            </a:r>
            <a:r>
              <a:rPr lang="ar-DZ" dirty="0" smtClean="0"/>
              <a:t> كل الوظائف الذهنية الضرورية للتكيف.علما </a:t>
            </a:r>
            <a:r>
              <a:rPr lang="ar-DZ" dirty="0" err="1" smtClean="0"/>
              <a:t>ان</a:t>
            </a:r>
            <a:r>
              <a:rPr lang="ar-DZ" dirty="0" smtClean="0"/>
              <a:t> المرض يتسبب في اختلال التوازن العضوي الوظيفي </a:t>
            </a:r>
            <a:r>
              <a:rPr lang="ar-DZ" dirty="0" err="1" smtClean="0"/>
              <a:t>و</a:t>
            </a:r>
            <a:r>
              <a:rPr lang="ar-DZ" dirty="0" smtClean="0"/>
              <a:t> النفسي، والذي يجب على المريض </a:t>
            </a:r>
            <a:r>
              <a:rPr lang="ar-DZ" dirty="0" err="1" smtClean="0"/>
              <a:t>ان</a:t>
            </a:r>
            <a:r>
              <a:rPr lang="ar-DZ" dirty="0" smtClean="0"/>
              <a:t> يوظف طاقة نفسية هائلة حتى يتمكن من التكيف معه.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/>
              <a:t>وفقًا للطبيبة النفسية إليزابيث </a:t>
            </a:r>
            <a:r>
              <a:rPr lang="ar-DZ" sz="2800" dirty="0" err="1" smtClean="0"/>
              <a:t>كوبلير</a:t>
            </a:r>
            <a:r>
              <a:rPr lang="ar-DZ" sz="2800" dirty="0" smtClean="0"/>
              <a:t> روس (1969) ، يمر الفرد بعد تشخيص مرض عضال ، </a:t>
            </a:r>
            <a:r>
              <a:rPr lang="ar-DZ" sz="2800" dirty="0" err="1" smtClean="0"/>
              <a:t>ب</a:t>
            </a:r>
            <a:r>
              <a:rPr lang="ar-DZ" sz="2800" dirty="0" smtClean="0"/>
              <a:t>"خمس مراحل للحزن"</a:t>
            </a:r>
          </a:p>
          <a:p>
            <a:pPr algn="r" rtl="1"/>
            <a:r>
              <a:rPr lang="ar-DZ" sz="2800" dirty="0" smtClean="0"/>
              <a:t>نظرية ”المراحل“ </a:t>
            </a:r>
            <a:r>
              <a:rPr lang="fr-FR" sz="2800" dirty="0" smtClean="0"/>
              <a:t>Elisabeth </a:t>
            </a:r>
            <a:r>
              <a:rPr lang="fr-FR" sz="2800" dirty="0" err="1" smtClean="0"/>
              <a:t>Kübler</a:t>
            </a:r>
            <a:r>
              <a:rPr lang="fr-FR" sz="2800" dirty="0" smtClean="0"/>
              <a:t> </a:t>
            </a:r>
            <a:r>
              <a:rPr lang="ar-DZ" sz="2800" dirty="0" smtClean="0"/>
              <a:t>: </a:t>
            </a:r>
          </a:p>
          <a:p>
            <a:pPr algn="r" rtl="1"/>
            <a:r>
              <a:rPr lang="ar-DZ" sz="2800" dirty="0" smtClean="0"/>
              <a:t>- الإنكار - الغضب - المساومة - الاكتئاب واليأس - القبول – الأمل.</a:t>
            </a:r>
          </a:p>
          <a:p>
            <a:pPr algn="r" rtl="1"/>
            <a:r>
              <a:rPr lang="ar-DZ" sz="2800" dirty="0" smtClean="0"/>
              <a:t> لا تحدث هذه المراحل بالترتيب المذكور أعلاه حتما، ولا يمر </a:t>
            </a:r>
            <a:r>
              <a:rPr lang="ar-DZ" sz="2800" dirty="0" err="1" smtClean="0"/>
              <a:t>بها</a:t>
            </a:r>
            <a:r>
              <a:rPr lang="ar-DZ" sz="2800" dirty="0" smtClean="0"/>
              <a:t> كل المرضى ، إلا انه عموما قد يختبر كل مريض مرحلتين على الأقل.</a:t>
            </a:r>
          </a:p>
          <a:p>
            <a:pPr algn="r" rtl="1"/>
            <a:r>
              <a:rPr lang="ar-DZ" sz="2800" dirty="0" smtClean="0"/>
              <a:t>تم اقتراح هذا النموذج لأول مرة في كتابها الصادر عام 1969 بعنوان "اللحظات الأخيرة من الحياة" ،حيث استلهم من عملها على المرضى </a:t>
            </a:r>
            <a:r>
              <a:rPr lang="ar-DZ" sz="2800" dirty="0" err="1" smtClean="0"/>
              <a:t>الميؤوس</a:t>
            </a:r>
            <a:r>
              <a:rPr lang="ar-DZ" sz="2800" dirty="0" smtClean="0"/>
              <a:t> من شفائهم. منذ نشر كتاب ”</a:t>
            </a:r>
            <a:r>
              <a:rPr lang="fr-FR" sz="2800" dirty="0" err="1" smtClean="0"/>
              <a:t>Death</a:t>
            </a:r>
            <a:r>
              <a:rPr lang="fr-FR" sz="2800" dirty="0" smtClean="0"/>
              <a:t> and </a:t>
            </a:r>
            <a:r>
              <a:rPr lang="fr-FR" sz="2800" dirty="0" err="1" smtClean="0"/>
              <a:t>Dying</a:t>
            </a:r>
            <a:r>
              <a:rPr lang="fr-FR" sz="2800" dirty="0" smtClean="0"/>
              <a:t> ، </a:t>
            </a:r>
            <a:r>
              <a:rPr lang="ar-DZ" sz="2800" dirty="0" smtClean="0"/>
              <a:t>أصبح نموذج </a:t>
            </a:r>
            <a:r>
              <a:rPr lang="ar-DZ" sz="2800" dirty="0" err="1" smtClean="0"/>
              <a:t>كوبلير</a:t>
            </a:r>
            <a:r>
              <a:rPr lang="ar-DZ" sz="2800" dirty="0" smtClean="0"/>
              <a:t> روس معروفًا (غالبًا بالاختصار </a:t>
            </a:r>
            <a:r>
              <a:rPr lang="fr-FR" sz="2800" dirty="0" smtClean="0"/>
              <a:t>DABDA </a:t>
            </a:r>
            <a:r>
              <a:rPr lang="ar-DZ" sz="2800" dirty="0" smtClean="0"/>
              <a:t>المستمد من التسمية الإنجليزية).</a:t>
            </a:r>
            <a:r>
              <a:rPr lang="ar-DZ" sz="2800" dirty="0" err="1" smtClean="0"/>
              <a:t>الا</a:t>
            </a:r>
            <a:r>
              <a:rPr lang="ar-DZ" sz="2800" dirty="0" smtClean="0"/>
              <a:t> انه عرف انتقادا كبيرا مما جعل هذا النموذج غير مسند.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ردود فعل قلقة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من الممكن أن تشمل مظاهر نفسية جسدية وسلوكية:قد تتجلى في تغيير الروابط الاجتماعية أو عدم الاستقرار المهني المترتبة عن التمييز </a:t>
            </a:r>
            <a:r>
              <a:rPr lang="ar-DZ" dirty="0" err="1" smtClean="0"/>
              <a:t>و</a:t>
            </a:r>
            <a:r>
              <a:rPr lang="ar-DZ" dirty="0" smtClean="0"/>
              <a:t> الإقصاء </a:t>
            </a:r>
            <a:r>
              <a:rPr lang="ar-DZ" dirty="0" err="1" smtClean="0"/>
              <a:t>او</a:t>
            </a:r>
            <a:r>
              <a:rPr lang="ar-DZ" dirty="0" smtClean="0"/>
              <a:t> التناقض بين الرفض والرغبة في قبول المساعدة يكون نسق اتصالات جد محدد نظرا لمخاوف من وصمة العار الخارجية للمرض.</a:t>
            </a:r>
          </a:p>
          <a:p>
            <a:pPr algn="r" rtl="1"/>
            <a:r>
              <a:rPr lang="ar-DZ" dirty="0" smtClean="0"/>
              <a:t>بما أنه إعادة ظهور مفاجئة لقلق الموت ( الفعلي الحاد </a:t>
            </a:r>
            <a:r>
              <a:rPr lang="ar-DZ" dirty="0" err="1" smtClean="0"/>
              <a:t>و</a:t>
            </a:r>
            <a:r>
              <a:rPr lang="ar-DZ" dirty="0" smtClean="0"/>
              <a:t> المدمر) ، فإن ردود الفعل هذه تشير إلى عملية طبيعية للتكيف مع وضع جديد وضع ضغوط  </a:t>
            </a:r>
            <a:r>
              <a:rPr lang="ar-DZ" dirty="0"/>
              <a:t>و</a:t>
            </a:r>
            <a:r>
              <a:rPr lang="ar-DZ" dirty="0" smtClean="0"/>
              <a:t>عواقب المرض المرتبطة بالشعور بالضعف والهشاشة النفسية </a:t>
            </a:r>
            <a:r>
              <a:rPr lang="ar-DZ" dirty="0" err="1" smtClean="0"/>
              <a:t>و</a:t>
            </a:r>
            <a:r>
              <a:rPr lang="ar-DZ" dirty="0" smtClean="0"/>
              <a:t> اضطراب مخطط الجسم، الجرح النرجسي مع فقدان الثقة بالنفس مع الحاجة إلى حداد شبه مستحيل على الجسم السليم لدمج الجسم المريض.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استجابة التقليل  ،النفي والرفض للمرض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هي الميكانيزمات الدفاعية التي تقوم على آليات الإنكار والنفي. عادة ما تعتبر هذه الآليات عادية ولكنها يمكن أن تصبح مرضية عندما تكون موظفة بصورة مفرطة ، غير مطابقة وتحول دون المجرى الفكري للمريض.</a:t>
            </a:r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تهدف إلى محاربة القلق واسترجاع التوازن النفسي.</a:t>
            </a:r>
          </a:p>
          <a:p>
            <a:pPr algn="r" rtl="1"/>
            <a:r>
              <a:rPr lang="ar-DZ" dirty="0" smtClean="0"/>
              <a:t>هي وسائل تساعد على تعزيز العلاقة بين المريض بمرضه ، بطبيبه </a:t>
            </a:r>
            <a:r>
              <a:rPr lang="ar-DZ" dirty="0" err="1" smtClean="0"/>
              <a:t>و</a:t>
            </a:r>
            <a:r>
              <a:rPr lang="ar-DZ" dirty="0" smtClean="0"/>
              <a:t> بوسطه الاجتماعي المباشر </a:t>
            </a:r>
            <a:r>
              <a:rPr lang="ar-DZ" dirty="0" err="1" smtClean="0"/>
              <a:t>و</a:t>
            </a:r>
            <a:r>
              <a:rPr lang="ar-DZ" dirty="0" smtClean="0"/>
              <a:t> غير المباشر(</a:t>
            </a:r>
            <a:r>
              <a:rPr lang="ar-DZ" dirty="0" err="1" smtClean="0"/>
              <a:t>اسرة</a:t>
            </a:r>
            <a:r>
              <a:rPr lang="ar-DZ" dirty="0" smtClean="0"/>
              <a:t> ،مدرسة،عمل،الخ...)</a:t>
            </a:r>
            <a:endParaRPr lang="fr-FR" dirty="0" smtClean="0"/>
          </a:p>
          <a:p>
            <a:pPr algn="r" rtl="1"/>
            <a:endParaRPr lang="ar-DZ" dirty="0" smtClean="0"/>
          </a:p>
          <a:p>
            <a:pPr algn="r" rtl="1">
              <a:buNone/>
            </a:pP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هذه آليات تخضع لعقلنه المرض وجهل خطورته.يكون تواجد</a:t>
            </a:r>
          </a:p>
          <a:p>
            <a:pPr algn="r" rtl="1">
              <a:buNone/>
            </a:pPr>
            <a:r>
              <a:rPr lang="ar-DZ" dirty="0" smtClean="0"/>
              <a:t>   متزامن لإدراك الواقع مع إنكار تام لبعض العناصر التي لا تطاق في نفس الوقت. يعمل الموضوع بنفسية منشطرة إلى قسمين: أحدهما يسمح بمرور معلومات معينة بينما يرفض الأخرى منها. (عادة ما توظف في حالات الذهان ).</a:t>
            </a:r>
          </a:p>
          <a:p>
            <a:pPr algn="r" rtl="1"/>
            <a:r>
              <a:rPr lang="ar-DZ" dirty="0" smtClean="0"/>
              <a:t> في مثل هذه الحالات يسعى المرضى ،الذين يتبنون هذه الآليات ،  للبحث عن آراء طبية مختلفة.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الاستجابات النرجسية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sz="2800" dirty="0" smtClean="0"/>
              <a:t>يعيش المريض تجربة مرضه التي تعتبر إضرارا بسلامته كتجربة تصدع نرجسي باعتبار هذا المرض،على المستوى اللاشعوري، تعنيفا أو تأنيبا ويكون متعلقا بالطريقة التي يدرك </a:t>
            </a:r>
            <a:r>
              <a:rPr lang="ar-DZ" sz="2800" dirty="0" err="1" smtClean="0"/>
              <a:t>بها</a:t>
            </a:r>
            <a:r>
              <a:rPr lang="ar-DZ" sz="2800" dirty="0" smtClean="0"/>
              <a:t> المرض. على كل معايشة المرض بأي أسلوب ما تكون في ارتباط بشخصية المريض،تاريخه النفسي الشخصي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التمثلات الفردية </a:t>
            </a:r>
            <a:r>
              <a:rPr lang="ar-DZ" sz="2800" dirty="0" err="1"/>
              <a:t>و</a:t>
            </a:r>
            <a:r>
              <a:rPr lang="ar-DZ" sz="2800" dirty="0" smtClean="0"/>
              <a:t> الاجتماعية للمرض.</a:t>
            </a:r>
            <a:endParaRPr lang="fr-FR" sz="2800" dirty="0" smtClean="0"/>
          </a:p>
          <a:p>
            <a:pPr algn="r" rtl="1"/>
            <a:r>
              <a:rPr lang="ar-DZ" sz="2800" dirty="0" smtClean="0"/>
              <a:t>يمكن تلخيص هذه الاستجابات في ما يلي:</a:t>
            </a:r>
            <a:endParaRPr lang="fr-FR" sz="2800" dirty="0" smtClean="0"/>
          </a:p>
          <a:p>
            <a:pPr algn="r" rtl="1"/>
            <a:r>
              <a:rPr lang="ar-DZ" sz="2800" dirty="0" smtClean="0"/>
              <a:t>الانطواء على الذات،</a:t>
            </a:r>
          </a:p>
          <a:p>
            <a:pPr algn="r" rtl="1"/>
            <a:r>
              <a:rPr lang="ar-DZ" sz="2800" dirty="0" smtClean="0"/>
              <a:t>تشكيل مواضيع انهياريه،</a:t>
            </a:r>
          </a:p>
          <a:p>
            <a:pPr algn="r" rtl="1"/>
            <a:r>
              <a:rPr lang="ar-DZ" sz="2800" dirty="0" smtClean="0"/>
              <a:t>تطوير التمركز حول الذات </a:t>
            </a:r>
            <a:r>
              <a:rPr lang="ar-DZ" sz="2800" dirty="0" err="1" smtClean="0"/>
              <a:t>و</a:t>
            </a:r>
            <a:endParaRPr lang="ar-DZ" sz="2800" dirty="0" smtClean="0"/>
          </a:p>
          <a:p>
            <a:pPr algn="r" rtl="1"/>
            <a:r>
              <a:rPr lang="ar-DZ" sz="2800" dirty="0" smtClean="0"/>
              <a:t>تطوير أساليب سلوكيك عدوانية.</a:t>
            </a:r>
          </a:p>
          <a:p>
            <a:pPr lvl="8" algn="r" rtl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تشير تجربة التصدع النرجسي إلى تقليص في تقدير الذات الذات. فعلى عكس الشخصية النرجسية التي تتميز بإفراط في تقدير الذات </a:t>
            </a:r>
            <a:r>
              <a:rPr lang="ar-DZ" dirty="0" err="1" smtClean="0"/>
              <a:t>و</a:t>
            </a:r>
            <a:r>
              <a:rPr lang="ar-DZ" dirty="0" smtClean="0"/>
              <a:t> الاستحواذ بصورتها يتميز موضوع التصدع النرجسي بالشك المستمر في القدرات </a:t>
            </a:r>
            <a:r>
              <a:rPr lang="ar-DZ" dirty="0" err="1" smtClean="0"/>
              <a:t>و</a:t>
            </a:r>
            <a:r>
              <a:rPr lang="ar-DZ" dirty="0" smtClean="0"/>
              <a:t> في كسب التقدير من الغير. </a:t>
            </a:r>
          </a:p>
          <a:p>
            <a:pPr algn="r" rtl="1"/>
            <a:r>
              <a:rPr lang="ar-DZ" dirty="0" smtClean="0"/>
              <a:t>عدم الثقة بالنفس صورة ذاتية سلبية أو خاطئة ، صعوبة الشعور بالأهمية استمرار انعدام الأمن صعوبة الاندماج الميل إلى لوم الذات</a:t>
            </a:r>
          </a:p>
          <a:p>
            <a:pPr algn="r" rtl="1"/>
            <a:r>
              <a:rPr lang="ar-DZ" dirty="0" smtClean="0"/>
              <a:t>وهكذا ، يمكن وصف الخلل النرجسي بأشكال مختلفة من الكف ، تصل إلى حد الاختزال الذاتي للأنا.نظرا للشعور الدائمً بعدم الفائدة والدونية.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just" rtl="1"/>
            <a:r>
              <a:rPr lang="ar-DZ" dirty="0" smtClean="0"/>
              <a:t>بمعنى أخر يُنظر إلى المرض في مثل هذه الحالات على أساس  أنها تهديدا لسلامة الجسد عضويا </a:t>
            </a:r>
            <a:r>
              <a:rPr lang="ar-DZ" dirty="0" err="1" smtClean="0"/>
              <a:t>و</a:t>
            </a:r>
            <a:r>
              <a:rPr lang="ar-DZ" dirty="0" smtClean="0"/>
              <a:t> نفسيا، ”كانتهاك“ </a:t>
            </a:r>
            <a:r>
              <a:rPr lang="ar-DZ" dirty="0" err="1" smtClean="0"/>
              <a:t>او</a:t>
            </a:r>
            <a:r>
              <a:rPr lang="ar-DZ" dirty="0" smtClean="0"/>
              <a:t> ”تعدي".</a:t>
            </a:r>
          </a:p>
          <a:p>
            <a:pPr algn="just" rtl="1"/>
            <a:r>
              <a:rPr lang="ar-DZ" dirty="0" smtClean="0"/>
              <a:t>في بعض الحالات الأخرى قد تشكل تجربة التصدع النرجسي  على أنها تعزيزا نرجسيا </a:t>
            </a:r>
            <a:r>
              <a:rPr lang="ar-DZ" dirty="0" err="1" smtClean="0"/>
              <a:t>و</a:t>
            </a:r>
            <a:r>
              <a:rPr lang="ar-DZ" dirty="0" smtClean="0"/>
              <a:t> الذي يمكننا التقاطه في خطاب المريض من حيث الطابع الديني الذي يكتسيه .</a:t>
            </a:r>
          </a:p>
          <a:p>
            <a:pPr algn="just" rtl="1"/>
            <a:r>
              <a:rPr lang="ar-DZ" dirty="0" smtClean="0"/>
              <a:t>يكون هنا بُعد النرجسية هو البعد المهيمن للتوظيف  النفسي لدى هؤلاء المرضى.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الاستجابات النكوصية و التبعية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يتحدد مستوى النكوص </a:t>
            </a:r>
            <a:r>
              <a:rPr lang="ar-DZ" dirty="0" err="1" smtClean="0"/>
              <a:t>و</a:t>
            </a:r>
            <a:r>
              <a:rPr lang="ar-DZ" dirty="0" smtClean="0"/>
              <a:t> التبعية استنادا إلى خطورة المرض من جهة </a:t>
            </a:r>
            <a:r>
              <a:rPr lang="ar-DZ" dirty="0" err="1" smtClean="0"/>
              <a:t>و</a:t>
            </a:r>
            <a:r>
              <a:rPr lang="ar-DZ" dirty="0" smtClean="0"/>
              <a:t> من جهة أخرى إلى التكوين النفسي الشخصي.</a:t>
            </a:r>
          </a:p>
          <a:p>
            <a:pPr algn="r" rtl="1"/>
            <a:r>
              <a:rPr lang="ar-DZ" dirty="0" smtClean="0"/>
              <a:t>حالة النكوص تؤدي بالمريض إلى الخضوع والاستسلام مما يجعل الطبيب في وضعية مقرر لكل نوع من العناية </a:t>
            </a:r>
            <a:r>
              <a:rPr lang="ar-DZ" dirty="0" err="1" smtClean="0"/>
              <a:t>و</a:t>
            </a:r>
            <a:r>
              <a:rPr lang="ar-DZ" dirty="0" smtClean="0"/>
              <a:t> المريض يفقد بذلك استقلاليته ليصبح أكثر تبعية </a:t>
            </a:r>
            <a:r>
              <a:rPr lang="ar-DZ" dirty="0" err="1" smtClean="0"/>
              <a:t>و</a:t>
            </a:r>
            <a:r>
              <a:rPr lang="ar-DZ" dirty="0" smtClean="0"/>
              <a:t> اعتمادا.</a:t>
            </a:r>
          </a:p>
          <a:p>
            <a:pPr algn="r" rtl="1"/>
            <a:r>
              <a:rPr lang="ar-DZ" dirty="0" smtClean="0"/>
              <a:t>يمكن اعتبارها عملية تسمح للمريض بالتكيف مع الوضع المرضي الجديد ،إذ انه من الضروري الالتزام بالعلاج لإنجاح النسق العلاجي.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1091</Words>
  <Application>Microsoft Office PowerPoint</Application>
  <PresentationFormat>Affichage à l'écran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مختلف الاستجابات النفسية للمرض</vt:lpstr>
      <vt:lpstr>Diapositive 2</vt:lpstr>
      <vt:lpstr>ردود فعل قلقة</vt:lpstr>
      <vt:lpstr>استجابة التقليل  ،النفي والرفض للمرض</vt:lpstr>
      <vt:lpstr>Diapositive 5</vt:lpstr>
      <vt:lpstr>الاستجابات النرجسية </vt:lpstr>
      <vt:lpstr>Diapositive 7</vt:lpstr>
      <vt:lpstr>Diapositive 8</vt:lpstr>
      <vt:lpstr>الاستجابات النكوصية و التبعية</vt:lpstr>
      <vt:lpstr>Diapositive 10</vt:lpstr>
      <vt:lpstr>الاستجابات الانهيارية</vt:lpstr>
      <vt:lpstr>ردود فعل التكيف للمرض والموت؟</vt:lpstr>
      <vt:lpstr>Diapositive 13</vt:lpstr>
      <vt:lpstr>الاستجابات العدوانية والاضطهادية</vt:lpstr>
      <vt:lpstr>خلاصة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</cp:lastModifiedBy>
  <cp:revision>4</cp:revision>
  <dcterms:created xsi:type="dcterms:W3CDTF">2021-02-09T11:26:47Z</dcterms:created>
  <dcterms:modified xsi:type="dcterms:W3CDTF">2021-02-09T11:30:31Z</dcterms:modified>
</cp:coreProperties>
</file>