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10/23/2020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214869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10/23/2020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52648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10/23/2020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256074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10/23/2020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61551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3321962-7693-4592-8B0C-4C2B5BFFA8B6}" type="datetimeFigureOut">
              <a:rPr lang="en-US" smtClean="0"/>
              <a:t>10/23/2020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164571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53321962-7693-4592-8B0C-4C2B5BFFA8B6}" type="datetimeFigureOut">
              <a:rPr lang="en-US" smtClean="0"/>
              <a:t>10/23/2020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4107213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53321962-7693-4592-8B0C-4C2B5BFFA8B6}" type="datetimeFigureOut">
              <a:rPr lang="en-US" smtClean="0"/>
              <a:t>10/23/2020</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166606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53321962-7693-4592-8B0C-4C2B5BFFA8B6}" type="datetimeFigureOut">
              <a:rPr lang="en-US" smtClean="0"/>
              <a:t>10/23/2020</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217573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321962-7693-4592-8B0C-4C2B5BFFA8B6}" type="datetimeFigureOut">
              <a:rPr lang="en-US" smtClean="0"/>
              <a:t>10/23/2020</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67457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321962-7693-4592-8B0C-4C2B5BFFA8B6}" type="datetimeFigureOut">
              <a:rPr lang="en-US" smtClean="0"/>
              <a:t>10/23/2020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148405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321962-7693-4592-8B0C-4C2B5BFFA8B6}" type="datetimeFigureOut">
              <a:rPr lang="en-US" smtClean="0"/>
              <a:t>10/23/2020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70951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21962-7693-4592-8B0C-4C2B5BFFA8B6}" type="datetimeFigureOut">
              <a:rPr lang="en-US" smtClean="0"/>
              <a:t>10/23/2020</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2385A-A821-47ED-B87F-78B43908B5D3}" type="slidenum">
              <a:rPr lang="en-US" smtClean="0"/>
              <a:t>‹N°›</a:t>
            </a:fld>
            <a:endParaRPr lang="en-US"/>
          </a:p>
        </p:txBody>
      </p:sp>
    </p:spTree>
    <p:extLst>
      <p:ext uri="{BB962C8B-B14F-4D97-AF65-F5344CB8AC3E}">
        <p14:creationId xmlns:p14="http://schemas.microsoft.com/office/powerpoint/2010/main" val="3692933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a:buNone/>
            </a:pPr>
            <a:r>
              <a:rPr lang="fr-FR" dirty="0" smtClean="0"/>
              <a:t>Niveau: Master 1                       Semestre: 1</a:t>
            </a:r>
          </a:p>
          <a:p>
            <a:pPr marL="0" indent="0" algn="just">
              <a:buNone/>
            </a:pPr>
            <a:r>
              <a:rPr lang="fr-FR" dirty="0" smtClean="0"/>
              <a:t>Domaine: Gestion des risques et protection civile</a:t>
            </a:r>
          </a:p>
          <a:p>
            <a:pPr marL="0" indent="0" algn="just">
              <a:buNone/>
            </a:pPr>
            <a:r>
              <a:rPr lang="fr-FR" dirty="0" smtClean="0"/>
              <a:t>Matière: Législation urbaine</a:t>
            </a:r>
          </a:p>
          <a:p>
            <a:pPr marL="0" indent="0" algn="just">
              <a:buNone/>
            </a:pPr>
            <a:r>
              <a:rPr lang="fr-FR" dirty="0" smtClean="0"/>
              <a:t>Enseignant: BENDIB </a:t>
            </a:r>
            <a:r>
              <a:rPr lang="fr-FR" dirty="0" err="1" smtClean="0"/>
              <a:t>Abdelhalim</a:t>
            </a:r>
            <a:endParaRPr lang="fr-FR" dirty="0" smtClean="0"/>
          </a:p>
          <a:p>
            <a:pPr marL="0" indent="0" algn="just">
              <a:buNone/>
            </a:pPr>
            <a:r>
              <a:rPr lang="fr-FR" dirty="0" smtClean="0"/>
              <a:t>Séquence: C01/7</a:t>
            </a:r>
          </a:p>
          <a:p>
            <a:pPr marL="0" indent="0" algn="just">
              <a:buNone/>
            </a:pPr>
            <a:r>
              <a:rPr lang="fr-FR" dirty="0" smtClean="0"/>
              <a:t>Code de la ressource: M1_GRPC_LU_C01/7</a:t>
            </a:r>
          </a:p>
        </p:txBody>
      </p:sp>
    </p:spTree>
    <p:extLst>
      <p:ext uri="{BB962C8B-B14F-4D97-AF65-F5344CB8AC3E}">
        <p14:creationId xmlns:p14="http://schemas.microsoft.com/office/powerpoint/2010/main" val="4103296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8200"/>
            <a:ext cx="8229600" cy="5287963"/>
          </a:xfrm>
        </p:spPr>
        <p:txBody>
          <a:bodyPr/>
          <a:lstStyle/>
          <a:p>
            <a:pPr marL="0" indent="0" algn="just">
              <a:buNone/>
            </a:pPr>
            <a:r>
              <a:rPr lang="fr-FR" b="1" dirty="0"/>
              <a:t>4- domaines de l’urbanisme </a:t>
            </a:r>
            <a:r>
              <a:rPr lang="fr-FR" b="1" dirty="0" smtClean="0"/>
              <a:t>contemporain</a:t>
            </a:r>
          </a:p>
          <a:p>
            <a:pPr marL="0" indent="0" algn="just">
              <a:buNone/>
            </a:pPr>
            <a:endParaRPr lang="en-US" dirty="0"/>
          </a:p>
          <a:p>
            <a:pPr marL="0" indent="0" algn="just">
              <a:buNone/>
            </a:pPr>
            <a:r>
              <a:rPr lang="fr-FR" b="1" dirty="0"/>
              <a:t>4-1 urbanisme théorique</a:t>
            </a:r>
            <a:r>
              <a:rPr lang="fr-FR" dirty="0"/>
              <a:t> : c’est l’ensemble des doctrines et des procédés théoriques, ainsi que les principes ayant trait à la problématique de l’urbain. Elle nécessite l’intervention d’autres domaines (mathématiques, informatique, économie, sociologie, écologie, etc.).</a:t>
            </a:r>
            <a:endParaRPr lang="en-US" dirty="0"/>
          </a:p>
          <a:p>
            <a:pPr marL="0" indent="0" algn="just">
              <a:buNone/>
            </a:pPr>
            <a:endParaRPr lang="en-US" dirty="0"/>
          </a:p>
        </p:txBody>
      </p:sp>
    </p:spTree>
    <p:extLst>
      <p:ext uri="{BB962C8B-B14F-4D97-AF65-F5344CB8AC3E}">
        <p14:creationId xmlns:p14="http://schemas.microsoft.com/office/powerpoint/2010/main" val="229792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a:buNone/>
            </a:pPr>
            <a:r>
              <a:rPr lang="fr-FR" b="1" dirty="0"/>
              <a:t>4-2 urbanisme opérationnel</a:t>
            </a:r>
            <a:r>
              <a:rPr lang="fr-FR" dirty="0"/>
              <a:t> : c’est la phase de mise en application des contenus d’une politique urbaine.</a:t>
            </a:r>
            <a:endParaRPr lang="en-US" dirty="0"/>
          </a:p>
          <a:p>
            <a:endParaRPr lang="en-US" dirty="0"/>
          </a:p>
        </p:txBody>
      </p:sp>
    </p:spTree>
    <p:extLst>
      <p:ext uri="{BB962C8B-B14F-4D97-AF65-F5344CB8AC3E}">
        <p14:creationId xmlns:p14="http://schemas.microsoft.com/office/powerpoint/2010/main" val="196102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3000"/>
            <a:ext cx="8229600" cy="4983163"/>
          </a:xfrm>
        </p:spPr>
        <p:txBody>
          <a:bodyPr/>
          <a:lstStyle/>
          <a:p>
            <a:pPr marL="0" indent="0" algn="just">
              <a:buNone/>
            </a:pPr>
            <a:r>
              <a:rPr lang="fr-FR" b="1" dirty="0"/>
              <a:t>4-3 urbanisme réglementaire</a:t>
            </a:r>
            <a:r>
              <a:rPr lang="fr-FR" dirty="0"/>
              <a:t> : il s’agit d’un objet politique. C’est l’ensemble des codes et des servitudes d’urbanisme qui font qu’on ne peut construire n’importe où, n’importe quand et n’importe quoi.</a:t>
            </a:r>
            <a:endParaRPr lang="en-US" dirty="0"/>
          </a:p>
          <a:p>
            <a:endParaRPr lang="en-US" dirty="0"/>
          </a:p>
        </p:txBody>
      </p:sp>
    </p:spTree>
    <p:extLst>
      <p:ext uri="{BB962C8B-B14F-4D97-AF65-F5344CB8AC3E}">
        <p14:creationId xmlns:p14="http://schemas.microsoft.com/office/powerpoint/2010/main" val="89584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3400"/>
            <a:ext cx="8229600" cy="5638800"/>
          </a:xfrm>
        </p:spPr>
        <p:txBody>
          <a:bodyPr>
            <a:normAutofit/>
          </a:bodyPr>
          <a:lstStyle/>
          <a:p>
            <a:pPr marL="0" indent="0" algn="just">
              <a:buNone/>
            </a:pPr>
            <a:r>
              <a:rPr lang="fr-FR" b="1" dirty="0"/>
              <a:t>5- la planification urbaine</a:t>
            </a:r>
            <a:endParaRPr lang="en-US" dirty="0"/>
          </a:p>
          <a:p>
            <a:pPr algn="just"/>
            <a:r>
              <a:rPr lang="fr-FR" dirty="0"/>
              <a:t>La planification urbaine est une action permettant à l’aide des schémas directeurs et des POS de déterminer les orientations fondamentales d’aménagement du territoire. C’est l’ensemble des mesures ayant pour objet l’amélioration des conditions et du cadre de vie des populations par le développement des activités socio-économiques, des services, des équipements et la protection de l’espace naturel.</a:t>
            </a:r>
            <a:endParaRPr lang="en-US" dirty="0"/>
          </a:p>
          <a:p>
            <a:pPr algn="just"/>
            <a:endParaRPr lang="en-US" dirty="0"/>
          </a:p>
        </p:txBody>
      </p:sp>
    </p:spTree>
    <p:extLst>
      <p:ext uri="{BB962C8B-B14F-4D97-AF65-F5344CB8AC3E}">
        <p14:creationId xmlns:p14="http://schemas.microsoft.com/office/powerpoint/2010/main" val="2415101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990600"/>
            <a:ext cx="8305800" cy="5135563"/>
          </a:xfrm>
        </p:spPr>
        <p:txBody>
          <a:bodyPr>
            <a:normAutofit/>
          </a:bodyPr>
          <a:lstStyle/>
          <a:p>
            <a:pPr marL="0" indent="0" algn="just">
              <a:buNone/>
            </a:pPr>
            <a:r>
              <a:rPr lang="fr-FR" dirty="0"/>
              <a:t>L’analyse du contenu de cette définition permet de la regrouper dans les catégories suivantes :</a:t>
            </a:r>
            <a:endParaRPr lang="en-US" dirty="0"/>
          </a:p>
          <a:p>
            <a:pPr lvl="0" algn="just"/>
            <a:r>
              <a:rPr lang="fr-FR" dirty="0"/>
              <a:t>La planification correspond à une réflexion sur l’avenir</a:t>
            </a:r>
            <a:endParaRPr lang="en-US" dirty="0"/>
          </a:p>
          <a:p>
            <a:pPr lvl="0" algn="just"/>
            <a:r>
              <a:rPr lang="fr-FR" dirty="0"/>
              <a:t>La planification réside dans le contrôle de l’avenir</a:t>
            </a:r>
            <a:endParaRPr lang="en-US" dirty="0"/>
          </a:p>
          <a:p>
            <a:pPr lvl="0" algn="just"/>
            <a:r>
              <a:rPr lang="fr-FR" dirty="0"/>
              <a:t>La planification est un processus de décision</a:t>
            </a:r>
            <a:endParaRPr lang="en-US" dirty="0"/>
          </a:p>
          <a:p>
            <a:pPr lvl="0" algn="just"/>
            <a:r>
              <a:rPr lang="fr-FR" dirty="0"/>
              <a:t>La planification est un processus à la fois social et politique qui implique différents acteurs.</a:t>
            </a:r>
            <a:endParaRPr lang="en-US" dirty="0"/>
          </a:p>
          <a:p>
            <a:pPr marL="0" indent="0" algn="just">
              <a:buNone/>
            </a:pPr>
            <a:endParaRPr lang="en-US" dirty="0"/>
          </a:p>
        </p:txBody>
      </p:sp>
    </p:spTree>
    <p:extLst>
      <p:ext uri="{BB962C8B-B14F-4D97-AF65-F5344CB8AC3E}">
        <p14:creationId xmlns:p14="http://schemas.microsoft.com/office/powerpoint/2010/main" val="371683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04800" y="1066800"/>
            <a:ext cx="8534400" cy="4572000"/>
          </a:xfrm>
        </p:spPr>
        <p:txBody>
          <a:bodyPr>
            <a:normAutofit fontScale="92500"/>
          </a:bodyPr>
          <a:lstStyle/>
          <a:p>
            <a:pPr algn="just"/>
            <a:r>
              <a:rPr lang="fr-FR" b="1" dirty="0">
                <a:solidFill>
                  <a:schemeClr val="tx1"/>
                </a:solidFill>
              </a:rPr>
              <a:t>1- Définition de la législation </a:t>
            </a:r>
            <a:r>
              <a:rPr lang="fr-FR" b="1" dirty="0" smtClean="0">
                <a:solidFill>
                  <a:schemeClr val="tx1"/>
                </a:solidFill>
              </a:rPr>
              <a:t>urbaine</a:t>
            </a:r>
          </a:p>
          <a:p>
            <a:pPr algn="just"/>
            <a:endParaRPr lang="en-US" dirty="0">
              <a:solidFill>
                <a:schemeClr val="tx1"/>
              </a:solidFill>
            </a:endParaRPr>
          </a:p>
          <a:p>
            <a:pPr algn="just"/>
            <a:r>
              <a:rPr lang="fr-FR" dirty="0">
                <a:solidFill>
                  <a:schemeClr val="tx1"/>
                </a:solidFill>
              </a:rPr>
              <a:t>La législation urbaine est l’ensemble des codes juridiques et des lois qui régissent la gestion et le développement urbain. Elle constitue la fondation pour une gestion efficace des villes.</a:t>
            </a:r>
            <a:endParaRPr lang="en-US" dirty="0">
              <a:solidFill>
                <a:schemeClr val="tx1"/>
              </a:solidFill>
            </a:endParaRPr>
          </a:p>
          <a:p>
            <a:pPr algn="just"/>
            <a:r>
              <a:rPr lang="fr-FR" dirty="0">
                <a:solidFill>
                  <a:schemeClr val="tx1"/>
                </a:solidFill>
              </a:rPr>
              <a:t>Une législation fondée sur les droits aide à renforcer un développement participatif par l’implication de tous les habitants dans le processus de décision.</a:t>
            </a:r>
            <a:endParaRPr lang="en-US" dirty="0">
              <a:solidFill>
                <a:schemeClr val="tx1"/>
              </a:solidFill>
            </a:endParaRPr>
          </a:p>
          <a:p>
            <a:pPr algn="just"/>
            <a:endParaRPr lang="en-US" dirty="0">
              <a:solidFill>
                <a:schemeClr val="tx1"/>
              </a:solidFill>
            </a:endParaRPr>
          </a:p>
        </p:txBody>
      </p:sp>
    </p:spTree>
    <p:extLst>
      <p:ext uri="{BB962C8B-B14F-4D97-AF65-F5344CB8AC3E}">
        <p14:creationId xmlns:p14="http://schemas.microsoft.com/office/powerpoint/2010/main" val="192830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2"/>
          <p:cNvSpPr txBox="1">
            <a:spLocks/>
          </p:cNvSpPr>
          <p:nvPr/>
        </p:nvSpPr>
        <p:spPr>
          <a:xfrm>
            <a:off x="304800" y="838200"/>
            <a:ext cx="8534400" cy="51054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fr-FR" b="1" dirty="0"/>
              <a:t>2- la ville</a:t>
            </a:r>
            <a:endParaRPr lang="en-US" dirty="0"/>
          </a:p>
          <a:p>
            <a:pPr marL="0" indent="0" algn="just">
              <a:buNone/>
            </a:pPr>
            <a:r>
              <a:rPr lang="fr-FR" b="1" dirty="0"/>
              <a:t>2-1 définition de la </a:t>
            </a:r>
            <a:r>
              <a:rPr lang="fr-FR" b="1" dirty="0" smtClean="0"/>
              <a:t>ville</a:t>
            </a:r>
          </a:p>
          <a:p>
            <a:pPr marL="0" indent="0" algn="just">
              <a:buNone/>
            </a:pPr>
            <a:endParaRPr lang="en-US" dirty="0"/>
          </a:p>
          <a:p>
            <a:pPr algn="just"/>
            <a:r>
              <a:rPr lang="fr-FR" dirty="0"/>
              <a:t>La ville est un objet polysémique par excellence. Elle supporte de nombreuses définitions selon le point de vue que l’on intéresse ; à ses habitants</a:t>
            </a:r>
            <a:r>
              <a:rPr lang="fr-FR"/>
              <a:t>, </a:t>
            </a:r>
            <a:r>
              <a:rPr lang="fr-FR" smtClean="0"/>
              <a:t>à </a:t>
            </a:r>
            <a:r>
              <a:rPr lang="fr-FR" dirty="0"/>
              <a:t>ses fonctions ou encore à ses productions. </a:t>
            </a:r>
            <a:endParaRPr lang="en-US" dirty="0"/>
          </a:p>
          <a:p>
            <a:pPr algn="just"/>
            <a:r>
              <a:rPr lang="fr-FR" dirty="0"/>
              <a:t>En principe, il existe trois principaux critères pour définir la ville ; le critère statistiques, le critère physique et le critère fonctionnel.</a:t>
            </a:r>
            <a:endParaRPr lang="en-US" dirty="0"/>
          </a:p>
          <a:p>
            <a:pPr marL="0" indent="0" algn="just">
              <a:buNone/>
            </a:pPr>
            <a:endParaRPr lang="en-US" dirty="0"/>
          </a:p>
        </p:txBody>
      </p:sp>
    </p:spTree>
    <p:extLst>
      <p:ext uri="{BB962C8B-B14F-4D97-AF65-F5344CB8AC3E}">
        <p14:creationId xmlns:p14="http://schemas.microsoft.com/office/powerpoint/2010/main" val="3059075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8200"/>
            <a:ext cx="8229600" cy="4525963"/>
          </a:xfrm>
        </p:spPr>
        <p:txBody>
          <a:bodyPr>
            <a:normAutofit fontScale="92500" lnSpcReduction="20000"/>
          </a:bodyPr>
          <a:lstStyle/>
          <a:p>
            <a:pPr marL="0" indent="0" algn="just">
              <a:buNone/>
            </a:pPr>
            <a:r>
              <a:rPr lang="fr-FR" b="1" dirty="0"/>
              <a:t>2-1-1 du côté </a:t>
            </a:r>
            <a:r>
              <a:rPr lang="fr-FR" b="1" dirty="0" smtClean="0"/>
              <a:t>statistique</a:t>
            </a:r>
          </a:p>
          <a:p>
            <a:pPr marL="0" indent="0" algn="just">
              <a:buNone/>
            </a:pPr>
            <a:endParaRPr lang="en-US" dirty="0"/>
          </a:p>
          <a:p>
            <a:pPr algn="just"/>
            <a:r>
              <a:rPr lang="fr-FR" dirty="0"/>
              <a:t>En France, la ville est définit comme commune dont laquelle le nombre de population dépasse 2000 habitants avec une continuité du tissu bâti (pas de coupure de plus de 200m entre deux constructions).</a:t>
            </a:r>
            <a:endParaRPr lang="en-US" dirty="0"/>
          </a:p>
          <a:p>
            <a:pPr algn="just"/>
            <a:r>
              <a:rPr lang="fr-FR" dirty="0"/>
              <a:t>En effet, ce critère simple du nombre d’habitants est utilisé par d’autres pays ; 200 habitants en Norvège et au Danemark, 20000 habitants aux </a:t>
            </a:r>
            <a:r>
              <a:rPr lang="fr-FR" dirty="0" err="1"/>
              <a:t>Pays-bas</a:t>
            </a:r>
            <a:r>
              <a:rPr lang="fr-FR" dirty="0"/>
              <a:t> et 50000 habitants au Japon.</a:t>
            </a:r>
            <a:endParaRPr lang="en-US" dirty="0"/>
          </a:p>
          <a:p>
            <a:pPr algn="just"/>
            <a:endParaRPr lang="en-US" dirty="0"/>
          </a:p>
        </p:txBody>
      </p:sp>
    </p:spTree>
    <p:extLst>
      <p:ext uri="{BB962C8B-B14F-4D97-AF65-F5344CB8AC3E}">
        <p14:creationId xmlns:p14="http://schemas.microsoft.com/office/powerpoint/2010/main" val="1082012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66800"/>
            <a:ext cx="8229600" cy="4525963"/>
          </a:xfrm>
        </p:spPr>
        <p:txBody>
          <a:bodyPr/>
          <a:lstStyle/>
          <a:p>
            <a:pPr marL="0" indent="0" algn="just">
              <a:buNone/>
            </a:pPr>
            <a:r>
              <a:rPr lang="fr-FR" b="1" dirty="0"/>
              <a:t>2-1-2 du côté </a:t>
            </a:r>
            <a:r>
              <a:rPr lang="fr-FR" b="1" dirty="0" smtClean="0"/>
              <a:t>géographique</a:t>
            </a:r>
          </a:p>
          <a:p>
            <a:pPr marL="0" indent="0" algn="just">
              <a:buNone/>
            </a:pPr>
            <a:endParaRPr lang="en-US" dirty="0"/>
          </a:p>
          <a:p>
            <a:pPr algn="just"/>
            <a:r>
              <a:rPr lang="fr-FR" dirty="0"/>
              <a:t>La ville est un système dans un système de villes et elle ne fonctionne jamais isolément. C’est un système dynamique d’une organisation hiérarchisée et en relation avec de nombreux autres systèmes de villes</a:t>
            </a:r>
            <a:r>
              <a:rPr lang="fr-FR" dirty="0" smtClean="0"/>
              <a:t>.</a:t>
            </a:r>
            <a:endParaRPr lang="en-US" dirty="0"/>
          </a:p>
        </p:txBody>
      </p:sp>
    </p:spTree>
    <p:extLst>
      <p:ext uri="{BB962C8B-B14F-4D97-AF65-F5344CB8AC3E}">
        <p14:creationId xmlns:p14="http://schemas.microsoft.com/office/powerpoint/2010/main" val="4011632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a:buNone/>
            </a:pPr>
            <a:r>
              <a:rPr lang="fr-FR" b="1" dirty="0"/>
              <a:t>2-1-3 du côté </a:t>
            </a:r>
            <a:r>
              <a:rPr lang="fr-FR" b="1" dirty="0" smtClean="0"/>
              <a:t>historique</a:t>
            </a:r>
          </a:p>
          <a:p>
            <a:pPr marL="0" indent="0" algn="just">
              <a:buNone/>
            </a:pPr>
            <a:endParaRPr lang="en-US" dirty="0"/>
          </a:p>
          <a:p>
            <a:pPr algn="just"/>
            <a:r>
              <a:rPr lang="fr-FR" dirty="0"/>
              <a:t>Les villes sont des systèmes urbains anciens et par leur ancienneté se correspond leur importance</a:t>
            </a:r>
            <a:r>
              <a:rPr lang="fr-FR" dirty="0" smtClean="0"/>
              <a:t>.</a:t>
            </a:r>
            <a:endParaRPr lang="en-US" dirty="0"/>
          </a:p>
        </p:txBody>
      </p:sp>
    </p:spTree>
    <p:extLst>
      <p:ext uri="{BB962C8B-B14F-4D97-AF65-F5344CB8AC3E}">
        <p14:creationId xmlns:p14="http://schemas.microsoft.com/office/powerpoint/2010/main" val="17172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95400"/>
            <a:ext cx="8229600" cy="4525963"/>
          </a:xfrm>
        </p:spPr>
        <p:txBody>
          <a:bodyPr/>
          <a:lstStyle/>
          <a:p>
            <a:pPr marL="0" indent="0" algn="just">
              <a:buNone/>
            </a:pPr>
            <a:r>
              <a:rPr lang="fr-FR" dirty="0"/>
              <a:t>En résumé, on peut conclure que la ville est un milieu de concentration d’habitat dense et marquée par une diversité fonctionnelle, une capitalisation et une capacité d’innovation qui s’inscrivent dans de multiples réseaux d’interaction et qui forme une hiérarchie. Et par son réseau de communication, la ville  constitue un espace de liaison et n’apparait jamais isolément.</a:t>
            </a:r>
            <a:endParaRPr lang="en-US" dirty="0"/>
          </a:p>
          <a:p>
            <a:pPr marL="0" indent="0">
              <a:buNone/>
            </a:pPr>
            <a:endParaRPr lang="en-US" dirty="0"/>
          </a:p>
        </p:txBody>
      </p:sp>
    </p:spTree>
    <p:extLst>
      <p:ext uri="{BB962C8B-B14F-4D97-AF65-F5344CB8AC3E}">
        <p14:creationId xmlns:p14="http://schemas.microsoft.com/office/powerpoint/2010/main" val="155447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304800"/>
            <a:ext cx="8839200" cy="6202363"/>
          </a:xfrm>
        </p:spPr>
        <p:txBody>
          <a:bodyPr>
            <a:normAutofit fontScale="92500" lnSpcReduction="20000"/>
          </a:bodyPr>
          <a:lstStyle/>
          <a:p>
            <a:pPr marL="0" indent="0" algn="just">
              <a:buNone/>
            </a:pPr>
            <a:r>
              <a:rPr lang="fr-FR" b="1" dirty="0"/>
              <a:t>2-2 différentes tailles de </a:t>
            </a:r>
            <a:r>
              <a:rPr lang="fr-FR" b="1" dirty="0" smtClean="0"/>
              <a:t>ville</a:t>
            </a:r>
          </a:p>
          <a:p>
            <a:pPr marL="0" indent="0" algn="just">
              <a:buNone/>
            </a:pPr>
            <a:endParaRPr lang="en-US" dirty="0"/>
          </a:p>
          <a:p>
            <a:pPr marL="0" indent="0" algn="just">
              <a:buNone/>
            </a:pPr>
            <a:r>
              <a:rPr lang="fr-FR" dirty="0"/>
              <a:t>En </a:t>
            </a:r>
            <a:r>
              <a:rPr lang="fr-FR" dirty="0" err="1"/>
              <a:t>algérie</a:t>
            </a:r>
            <a:r>
              <a:rPr lang="fr-FR" dirty="0"/>
              <a:t>, la loi 06-06 du 20 février 2006 et la loi 01-20 du 12 décembre 2001 ont défini et classé la ville algérienne :</a:t>
            </a:r>
            <a:endParaRPr lang="en-US" dirty="0"/>
          </a:p>
          <a:p>
            <a:pPr algn="just"/>
            <a:r>
              <a:rPr lang="fr-FR" i="1" dirty="0"/>
              <a:t>Petite ville</a:t>
            </a:r>
            <a:r>
              <a:rPr lang="fr-FR" dirty="0"/>
              <a:t> : c’est l’agglomération urbaine dont la population est comprise entre 20000 et 50000 habitants.</a:t>
            </a:r>
            <a:endParaRPr lang="en-US" dirty="0"/>
          </a:p>
          <a:p>
            <a:pPr algn="just"/>
            <a:r>
              <a:rPr lang="fr-FR" i="1" dirty="0"/>
              <a:t>Ville moyenne</a:t>
            </a:r>
            <a:r>
              <a:rPr lang="fr-FR" dirty="0"/>
              <a:t> : c’est l’agglomération urbaine dont la population est comprise entre 50000 et 100000 habitants.   </a:t>
            </a:r>
            <a:endParaRPr lang="en-US" dirty="0"/>
          </a:p>
          <a:p>
            <a:pPr algn="just"/>
            <a:r>
              <a:rPr lang="fr-FR" i="1" dirty="0"/>
              <a:t>Grande ville</a:t>
            </a:r>
            <a:r>
              <a:rPr lang="fr-FR" dirty="0"/>
              <a:t> : c’est l’agglomération urbaine dont la population totalise au moins 100000 habitants.</a:t>
            </a:r>
            <a:endParaRPr lang="en-US" dirty="0"/>
          </a:p>
          <a:p>
            <a:pPr algn="just"/>
            <a:r>
              <a:rPr lang="fr-FR" i="1" dirty="0"/>
              <a:t>Agglomération urbaine</a:t>
            </a:r>
            <a:r>
              <a:rPr lang="fr-FR" dirty="0"/>
              <a:t> : c’est l’espace urbain qui abrite une population d’au moins 5000 habitants.</a:t>
            </a:r>
            <a:endParaRPr lang="en-US" dirty="0"/>
          </a:p>
          <a:p>
            <a:pPr algn="just"/>
            <a:endParaRPr lang="en-US" dirty="0"/>
          </a:p>
        </p:txBody>
      </p:sp>
    </p:spTree>
    <p:extLst>
      <p:ext uri="{BB962C8B-B14F-4D97-AF65-F5344CB8AC3E}">
        <p14:creationId xmlns:p14="http://schemas.microsoft.com/office/powerpoint/2010/main" val="1930678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2000"/>
            <a:ext cx="8229600" cy="5364163"/>
          </a:xfrm>
        </p:spPr>
        <p:txBody>
          <a:bodyPr>
            <a:normAutofit fontScale="85000" lnSpcReduction="10000"/>
          </a:bodyPr>
          <a:lstStyle/>
          <a:p>
            <a:pPr marL="0" indent="0" algn="just">
              <a:buNone/>
            </a:pPr>
            <a:r>
              <a:rPr lang="fr-FR" b="1" dirty="0"/>
              <a:t>3- </a:t>
            </a:r>
            <a:r>
              <a:rPr lang="fr-FR" b="1" dirty="0" smtClean="0"/>
              <a:t>l’urbanisme</a:t>
            </a:r>
          </a:p>
          <a:p>
            <a:pPr marL="0" indent="0" algn="just">
              <a:buNone/>
            </a:pPr>
            <a:endParaRPr lang="en-US" dirty="0"/>
          </a:p>
          <a:p>
            <a:pPr algn="just"/>
            <a:r>
              <a:rPr lang="fr-FR" dirty="0"/>
              <a:t>Il ressort que la ville moderne (19eme siècle) est un système fort complexe qui inspire un sentiment de désordre absolu. L’urbanisme, comme une création moderne, est la discipline dont l’objectif est la mise en ordre de la ville.</a:t>
            </a:r>
            <a:endParaRPr lang="en-US" dirty="0"/>
          </a:p>
          <a:p>
            <a:pPr algn="just"/>
            <a:r>
              <a:rPr lang="fr-FR" dirty="0"/>
              <a:t>C’est une pratique déterminée par les exigences de la révolution industrielle et du monde moderne.</a:t>
            </a:r>
            <a:endParaRPr lang="en-US" dirty="0"/>
          </a:p>
          <a:p>
            <a:pPr algn="just"/>
            <a:r>
              <a:rPr lang="fr-FR" dirty="0"/>
              <a:t>L’urbanisme désigne aussi le processus d’aménagement de l’espace, quel que soit urbanisé ou en voie d’urbanisation, ainsi que les lois qu’elles le sous-tendent.</a:t>
            </a:r>
            <a:endParaRPr lang="en-US" dirty="0"/>
          </a:p>
          <a:p>
            <a:pPr algn="just"/>
            <a:endParaRPr lang="en-US" dirty="0"/>
          </a:p>
        </p:txBody>
      </p:sp>
    </p:spTree>
    <p:extLst>
      <p:ext uri="{BB962C8B-B14F-4D97-AF65-F5344CB8AC3E}">
        <p14:creationId xmlns:p14="http://schemas.microsoft.com/office/powerpoint/2010/main" val="344385535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507</Words>
  <Application>Microsoft Office PowerPoint</Application>
  <PresentationFormat>Affichage à l'écran (4:3)</PresentationFormat>
  <Paragraphs>50</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8</cp:revision>
  <dcterms:created xsi:type="dcterms:W3CDTF">2020-10-22T12:25:17Z</dcterms:created>
  <dcterms:modified xsi:type="dcterms:W3CDTF">2020-10-23T14:00:06Z</dcterms:modified>
</cp:coreProperties>
</file>