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10/22/2020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21486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10/22/2020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52648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10/22/2020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256074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10/22/2020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61551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3321962-7693-4592-8B0C-4C2B5BFFA8B6}" type="datetimeFigureOut">
              <a:rPr lang="en-US" smtClean="0"/>
              <a:t>10/22/2020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164571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53321962-7693-4592-8B0C-4C2B5BFFA8B6}" type="datetimeFigureOut">
              <a:rPr lang="en-US" smtClean="0"/>
              <a:t>10/22/2020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410721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53321962-7693-4592-8B0C-4C2B5BFFA8B6}" type="datetimeFigureOut">
              <a:rPr lang="en-US" smtClean="0"/>
              <a:t>10/22/2020</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166606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53321962-7693-4592-8B0C-4C2B5BFFA8B6}" type="datetimeFigureOut">
              <a:rPr lang="en-US" smtClean="0"/>
              <a:t>10/22/2020</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217573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321962-7693-4592-8B0C-4C2B5BFFA8B6}" type="datetimeFigureOut">
              <a:rPr lang="en-US" smtClean="0"/>
              <a:t>10/22/2020</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67457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321962-7693-4592-8B0C-4C2B5BFFA8B6}" type="datetimeFigureOut">
              <a:rPr lang="en-US" smtClean="0"/>
              <a:t>10/22/2020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148405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321962-7693-4592-8B0C-4C2B5BFFA8B6}" type="datetimeFigureOut">
              <a:rPr lang="en-US" smtClean="0"/>
              <a:t>10/22/2020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70951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21962-7693-4592-8B0C-4C2B5BFFA8B6}" type="datetimeFigureOut">
              <a:rPr lang="en-US" smtClean="0"/>
              <a:t>10/22/2020</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2385A-A821-47ED-B87F-78B43908B5D3}" type="slidenum">
              <a:rPr lang="en-US" smtClean="0"/>
              <a:t>‹N°›</a:t>
            </a:fld>
            <a:endParaRPr lang="en-US"/>
          </a:p>
        </p:txBody>
      </p:sp>
    </p:spTree>
    <p:extLst>
      <p:ext uri="{BB962C8B-B14F-4D97-AF65-F5344CB8AC3E}">
        <p14:creationId xmlns:p14="http://schemas.microsoft.com/office/powerpoint/2010/main" val="3692933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a:buNone/>
            </a:pPr>
            <a:r>
              <a:rPr lang="fr-FR" dirty="0" smtClean="0"/>
              <a:t>Niveau: Master 1                       Semestre: 1</a:t>
            </a:r>
          </a:p>
          <a:p>
            <a:pPr marL="0" indent="0" algn="just">
              <a:buNone/>
            </a:pPr>
            <a:r>
              <a:rPr lang="fr-FR" dirty="0" smtClean="0"/>
              <a:t>Domaine: Gestion des risques et protection civile</a:t>
            </a:r>
          </a:p>
          <a:p>
            <a:pPr marL="0" indent="0" algn="just">
              <a:buNone/>
            </a:pPr>
            <a:r>
              <a:rPr lang="fr-FR" dirty="0" smtClean="0"/>
              <a:t>Matière: Législation urbaine</a:t>
            </a:r>
          </a:p>
          <a:p>
            <a:pPr marL="0" indent="0" algn="just">
              <a:buNone/>
            </a:pPr>
            <a:r>
              <a:rPr lang="fr-FR" dirty="0" smtClean="0"/>
              <a:t>Enseignant: BENDIB </a:t>
            </a:r>
            <a:r>
              <a:rPr lang="fr-FR" dirty="0" err="1" smtClean="0"/>
              <a:t>Abdelhalim</a:t>
            </a:r>
            <a:endParaRPr lang="fr-FR" dirty="0" smtClean="0"/>
          </a:p>
          <a:p>
            <a:pPr marL="0" indent="0" algn="just">
              <a:buNone/>
            </a:pPr>
            <a:r>
              <a:rPr lang="fr-FR" dirty="0" smtClean="0"/>
              <a:t>Séquence: </a:t>
            </a:r>
            <a:r>
              <a:rPr lang="fr-FR" dirty="0" smtClean="0"/>
              <a:t>C07/7</a:t>
            </a:r>
            <a:endParaRPr lang="fr-FR" dirty="0" smtClean="0"/>
          </a:p>
          <a:p>
            <a:pPr marL="0" indent="0" algn="just">
              <a:buNone/>
            </a:pPr>
            <a:r>
              <a:rPr lang="fr-FR" dirty="0" smtClean="0"/>
              <a:t>Code de la ressource: </a:t>
            </a:r>
            <a:r>
              <a:rPr lang="fr-FR" dirty="0" smtClean="0"/>
              <a:t>M1_GRPC_CLU_C07/7</a:t>
            </a:r>
            <a:endParaRPr lang="fr-FR" dirty="0" smtClean="0"/>
          </a:p>
        </p:txBody>
      </p:sp>
    </p:spTree>
    <p:extLst>
      <p:ext uri="{BB962C8B-B14F-4D97-AF65-F5344CB8AC3E}">
        <p14:creationId xmlns:p14="http://schemas.microsoft.com/office/powerpoint/2010/main" val="4103296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0"/>
            <a:ext cx="8229600" cy="5287963"/>
          </a:xfrm>
        </p:spPr>
        <p:txBody>
          <a:bodyPr>
            <a:normAutofit/>
          </a:bodyPr>
          <a:lstStyle/>
          <a:p>
            <a:pPr algn="just"/>
            <a:r>
              <a:rPr lang="fr-FR" i="1" dirty="0"/>
              <a:t>2-6 les schémas directeurs d'aménagement d'aires métropolitaines (SDAAM) </a:t>
            </a:r>
            <a:r>
              <a:rPr lang="fr-FR" dirty="0"/>
              <a:t>: qui se substituent aux plans d'aménagement des territoires de wilaya, pour les aires métropolitaines définies par le schéma national d'aménagement du territoire.</a:t>
            </a:r>
            <a:endParaRPr lang="en-US" dirty="0"/>
          </a:p>
        </p:txBody>
      </p:sp>
    </p:spTree>
    <p:extLst>
      <p:ext uri="{BB962C8B-B14F-4D97-AF65-F5344CB8AC3E}">
        <p14:creationId xmlns:p14="http://schemas.microsoft.com/office/powerpoint/2010/main" val="229792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14400"/>
            <a:ext cx="8229600" cy="5211763"/>
          </a:xfrm>
        </p:spPr>
        <p:txBody>
          <a:bodyPr>
            <a:normAutofit fontScale="77500" lnSpcReduction="20000"/>
          </a:bodyPr>
          <a:lstStyle/>
          <a:p>
            <a:pPr marL="0" indent="0" algn="just">
              <a:buNone/>
            </a:pPr>
            <a:r>
              <a:rPr lang="fr-FR" b="1" dirty="0"/>
              <a:t>a- le schéma national d'aménagement du territoire (SNAT</a:t>
            </a:r>
            <a:r>
              <a:rPr lang="fr-FR" b="1" dirty="0" smtClean="0"/>
              <a:t>)</a:t>
            </a:r>
          </a:p>
          <a:p>
            <a:pPr marL="0" indent="0" algn="just">
              <a:buNone/>
            </a:pPr>
            <a:r>
              <a:rPr lang="fr-FR" b="1" dirty="0"/>
              <a:t> </a:t>
            </a:r>
            <a:endParaRPr lang="en-US" dirty="0"/>
          </a:p>
          <a:p>
            <a:pPr algn="just"/>
            <a:r>
              <a:rPr lang="fr-FR" dirty="0"/>
              <a:t>Outre les finalités citées ci-dessus, les orientations arrêtées par le SNAT visent à assurer :</a:t>
            </a:r>
            <a:endParaRPr lang="en-US" dirty="0"/>
          </a:p>
          <a:p>
            <a:pPr lvl="0" algn="just"/>
            <a:r>
              <a:rPr lang="fr-FR" dirty="0"/>
              <a:t>L’exploitation rationnelle de l’espace national notamment la répartition de la population et des activités économiques.</a:t>
            </a:r>
            <a:endParaRPr lang="en-US" dirty="0"/>
          </a:p>
          <a:p>
            <a:pPr lvl="0" algn="just"/>
            <a:r>
              <a:rPr lang="fr-FR" dirty="0"/>
              <a:t>La répartition spatiale appropriée des villes.</a:t>
            </a:r>
            <a:endParaRPr lang="en-US" dirty="0"/>
          </a:p>
          <a:p>
            <a:pPr lvl="0" algn="just"/>
            <a:r>
              <a:rPr lang="fr-FR" dirty="0"/>
              <a:t>La protection et le développement du patrimoine écologique national.</a:t>
            </a:r>
            <a:endParaRPr lang="en-US" dirty="0"/>
          </a:p>
          <a:p>
            <a:pPr lvl="0" algn="just"/>
            <a:r>
              <a:rPr lang="fr-FR" dirty="0"/>
              <a:t>La protection, la restauration et la valorisation du patrimoine historique et culturel.</a:t>
            </a:r>
            <a:endParaRPr lang="en-US" dirty="0"/>
          </a:p>
          <a:p>
            <a:pPr algn="just"/>
            <a:r>
              <a:rPr lang="fr-FR" dirty="0"/>
              <a:t>Le SNAT établit les principes régissant la localisation des grandes infrastructures de transport, des grands équipements et des services collectifs.</a:t>
            </a:r>
            <a:endParaRPr lang="en-US" dirty="0"/>
          </a:p>
        </p:txBody>
      </p:sp>
    </p:spTree>
    <p:extLst>
      <p:ext uri="{BB962C8B-B14F-4D97-AF65-F5344CB8AC3E}">
        <p14:creationId xmlns:p14="http://schemas.microsoft.com/office/powerpoint/2010/main" val="196102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0"/>
            <a:ext cx="8229600" cy="6172200"/>
          </a:xfrm>
        </p:spPr>
        <p:txBody>
          <a:bodyPr>
            <a:normAutofit/>
          </a:bodyPr>
          <a:lstStyle/>
          <a:p>
            <a:pPr marL="0" indent="0" algn="just">
              <a:buNone/>
            </a:pPr>
            <a:r>
              <a:rPr lang="fr-FR" b="1" dirty="0"/>
              <a:t>b- le schéma régional d'aménagement du territoire (SRAT) </a:t>
            </a:r>
            <a:endParaRPr lang="en-US" dirty="0"/>
          </a:p>
          <a:p>
            <a:pPr marL="0" indent="0" algn="just">
              <a:buNone/>
            </a:pPr>
            <a:r>
              <a:rPr lang="fr-FR" dirty="0"/>
              <a:t>Le SRAT comprend :</a:t>
            </a:r>
            <a:endParaRPr lang="en-US" dirty="0"/>
          </a:p>
          <a:p>
            <a:pPr lvl="0" algn="just"/>
            <a:r>
              <a:rPr lang="fr-FR" dirty="0"/>
              <a:t>Un état des lieux.</a:t>
            </a:r>
            <a:endParaRPr lang="en-US" dirty="0"/>
          </a:p>
          <a:p>
            <a:pPr lvl="0" algn="just"/>
            <a:r>
              <a:rPr lang="fr-FR" dirty="0"/>
              <a:t>Un document d’analyse prospective.</a:t>
            </a:r>
            <a:endParaRPr lang="en-US" dirty="0"/>
          </a:p>
          <a:p>
            <a:pPr lvl="0" algn="just"/>
            <a:r>
              <a:rPr lang="fr-FR" dirty="0"/>
              <a:t>Un plan assorti de documents cartographiques</a:t>
            </a:r>
            <a:r>
              <a:rPr lang="fr-FR" dirty="0" smtClean="0"/>
              <a:t>.</a:t>
            </a:r>
            <a:endParaRPr lang="en-US" dirty="0"/>
          </a:p>
        </p:txBody>
      </p:sp>
    </p:spTree>
    <p:extLst>
      <p:ext uri="{BB962C8B-B14F-4D97-AF65-F5344CB8AC3E}">
        <p14:creationId xmlns:p14="http://schemas.microsoft.com/office/powerpoint/2010/main" val="797417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727"/>
            <a:ext cx="8229600" cy="3345873"/>
          </a:xfrm>
        </p:spPr>
        <p:txBody>
          <a:bodyPr>
            <a:normAutofit/>
          </a:bodyPr>
          <a:lstStyle/>
          <a:p>
            <a:pPr marL="0" indent="0" algn="just">
              <a:buNone/>
            </a:pPr>
            <a:r>
              <a:rPr lang="fr-FR" dirty="0"/>
              <a:t>Sont instituées comme régions programmes : l’espace régional d’aménagement et de développement du territoire Nord-Centre, Nord-Est, Nord-Ouest, Hautes plateaux Centre, Hautes plateaux Est, Hautes plateau Ouest, Sud-Est, Sud-Ouest et le grand Sud.</a:t>
            </a:r>
            <a:endParaRPr lang="en-US" dirty="0"/>
          </a:p>
        </p:txBody>
      </p:sp>
    </p:spTree>
    <p:extLst>
      <p:ext uri="{BB962C8B-B14F-4D97-AF65-F5344CB8AC3E}">
        <p14:creationId xmlns:p14="http://schemas.microsoft.com/office/powerpoint/2010/main" val="4146956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727"/>
            <a:ext cx="8229600" cy="5936673"/>
          </a:xfrm>
        </p:spPr>
        <p:txBody>
          <a:bodyPr>
            <a:normAutofit/>
          </a:bodyPr>
          <a:lstStyle/>
          <a:p>
            <a:pPr marL="0" indent="0" algn="just">
              <a:buNone/>
            </a:pPr>
            <a:r>
              <a:rPr lang="fr-FR" b="1" dirty="0"/>
              <a:t>c- le plan d’aménagement de wilaya (PAW</a:t>
            </a:r>
            <a:r>
              <a:rPr lang="fr-FR" b="1" dirty="0" smtClean="0"/>
              <a:t>)</a:t>
            </a:r>
          </a:p>
          <a:p>
            <a:pPr marL="0" indent="0" algn="just">
              <a:buNone/>
            </a:pPr>
            <a:endParaRPr lang="en-US" dirty="0"/>
          </a:p>
          <a:p>
            <a:pPr algn="just"/>
            <a:r>
              <a:rPr lang="fr-FR" dirty="0"/>
              <a:t>Les PAW précisent pour leurs territoires respectifs :</a:t>
            </a:r>
            <a:endParaRPr lang="en-US" dirty="0"/>
          </a:p>
          <a:p>
            <a:pPr lvl="0" algn="just"/>
            <a:r>
              <a:rPr lang="fr-FR" dirty="0"/>
              <a:t>Les schémas d’organisation des services locaux d’utilité publique.</a:t>
            </a:r>
            <a:endParaRPr lang="en-US" dirty="0"/>
          </a:p>
          <a:p>
            <a:pPr lvl="0" algn="just"/>
            <a:r>
              <a:rPr lang="fr-FR" dirty="0"/>
              <a:t>Les aires </a:t>
            </a:r>
            <a:r>
              <a:rPr lang="fr-FR" dirty="0" err="1"/>
              <a:t>inter-communales</a:t>
            </a:r>
            <a:r>
              <a:rPr lang="fr-FR" dirty="0"/>
              <a:t>.</a:t>
            </a:r>
            <a:endParaRPr lang="en-US" dirty="0"/>
          </a:p>
          <a:p>
            <a:pPr lvl="0" algn="just"/>
            <a:r>
              <a:rPr lang="fr-FR" dirty="0"/>
              <a:t>La hiérarchie générale et les seuils d’urbanisation des agglomérations urbaines et rurales.</a:t>
            </a:r>
            <a:endParaRPr lang="en-US" dirty="0"/>
          </a:p>
        </p:txBody>
      </p:sp>
    </p:spTree>
    <p:extLst>
      <p:ext uri="{BB962C8B-B14F-4D97-AF65-F5344CB8AC3E}">
        <p14:creationId xmlns:p14="http://schemas.microsoft.com/office/powerpoint/2010/main" val="404767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04800" y="1066800"/>
            <a:ext cx="8534400" cy="4572000"/>
          </a:xfrm>
        </p:spPr>
        <p:txBody>
          <a:bodyPr>
            <a:normAutofit/>
          </a:bodyPr>
          <a:lstStyle/>
          <a:p>
            <a:r>
              <a:rPr lang="fr-FR" sz="3000" b="1" dirty="0" smtClean="0">
                <a:solidFill>
                  <a:schemeClr val="tx1"/>
                </a:solidFill>
              </a:rPr>
              <a:t>La loi </a:t>
            </a:r>
            <a:r>
              <a:rPr lang="fr-FR" sz="3000" b="1" dirty="0" smtClean="0">
                <a:solidFill>
                  <a:schemeClr val="tx1"/>
                </a:solidFill>
              </a:rPr>
              <a:t>de l’aménagement </a:t>
            </a:r>
            <a:r>
              <a:rPr lang="fr-FR" sz="3000" b="1" dirty="0" smtClean="0">
                <a:solidFill>
                  <a:schemeClr val="tx1"/>
                </a:solidFill>
              </a:rPr>
              <a:t>et </a:t>
            </a:r>
            <a:r>
              <a:rPr lang="fr-FR" sz="3000" b="1" dirty="0" smtClean="0">
                <a:solidFill>
                  <a:schemeClr val="tx1"/>
                </a:solidFill>
              </a:rPr>
              <a:t>de développement durable</a:t>
            </a:r>
            <a:endParaRPr lang="en-US" sz="3000" b="1" dirty="0">
              <a:solidFill>
                <a:schemeClr val="tx1"/>
              </a:solidFill>
            </a:endParaRPr>
          </a:p>
        </p:txBody>
      </p:sp>
    </p:spTree>
    <p:extLst>
      <p:ext uri="{BB962C8B-B14F-4D97-AF65-F5344CB8AC3E}">
        <p14:creationId xmlns:p14="http://schemas.microsoft.com/office/powerpoint/2010/main" val="192830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2"/>
          <p:cNvSpPr txBox="1">
            <a:spLocks/>
          </p:cNvSpPr>
          <p:nvPr/>
        </p:nvSpPr>
        <p:spPr>
          <a:xfrm>
            <a:off x="304800" y="533400"/>
            <a:ext cx="8534400" cy="5410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fr-FR" dirty="0"/>
              <a:t>Les dispositions de la loi 01-20 du 12 décembre 2001 relative à l’aménagement et au développement durables des territoires définissent les orientations et les instruments d’aménagement du territoire de nature à garantir un développement harmonieux et durable de l’espace national fondé sur :</a:t>
            </a:r>
            <a:endParaRPr lang="en-US" dirty="0"/>
          </a:p>
          <a:p>
            <a:pPr lvl="0" algn="just"/>
            <a:r>
              <a:rPr lang="fr-FR" dirty="0"/>
              <a:t>Les choix stratégiques que requiert un développement de cette nature.</a:t>
            </a:r>
            <a:endParaRPr lang="en-US" dirty="0"/>
          </a:p>
          <a:p>
            <a:pPr lvl="0" algn="just"/>
            <a:r>
              <a:rPr lang="fr-FR" dirty="0"/>
              <a:t>Les politiques qui concourent à la réalisation de ces choix.</a:t>
            </a:r>
            <a:endParaRPr lang="en-US" dirty="0"/>
          </a:p>
          <a:p>
            <a:pPr lvl="0" algn="just"/>
            <a:r>
              <a:rPr lang="fr-FR" dirty="0"/>
              <a:t>La hiérarchisation des instruments.</a:t>
            </a:r>
            <a:endParaRPr lang="en-US" dirty="0"/>
          </a:p>
        </p:txBody>
      </p:sp>
    </p:spTree>
    <p:extLst>
      <p:ext uri="{BB962C8B-B14F-4D97-AF65-F5344CB8AC3E}">
        <p14:creationId xmlns:p14="http://schemas.microsoft.com/office/powerpoint/2010/main" val="3059075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0"/>
            <a:ext cx="8229600" cy="5105400"/>
          </a:xfrm>
        </p:spPr>
        <p:txBody>
          <a:bodyPr>
            <a:normAutofit/>
          </a:bodyPr>
          <a:lstStyle/>
          <a:p>
            <a:pPr marL="0" indent="0" algn="just">
              <a:buNone/>
            </a:pPr>
            <a:r>
              <a:rPr lang="fr-FR" b="1" dirty="0"/>
              <a:t>1- principes et </a:t>
            </a:r>
            <a:r>
              <a:rPr lang="fr-FR" b="1" dirty="0" smtClean="0"/>
              <a:t>fondements</a:t>
            </a:r>
          </a:p>
          <a:p>
            <a:pPr marL="0" indent="0" algn="just">
              <a:buNone/>
            </a:pPr>
            <a:endParaRPr lang="en-US" dirty="0"/>
          </a:p>
          <a:p>
            <a:pPr algn="just"/>
            <a:r>
              <a:rPr lang="fr-FR" dirty="0"/>
              <a:t>La politique nationale d’aménagement et du développement durable est initiée par l’état et conduite en relation avec les collectivités territoriales ainsi qu’en concertation avec les agents économiques et sociaux.</a:t>
            </a:r>
            <a:endParaRPr lang="en-US" dirty="0"/>
          </a:p>
          <a:p>
            <a:pPr algn="just"/>
            <a:r>
              <a:rPr lang="fr-FR" dirty="0"/>
              <a:t>Les citoyens sont associés à son élaboration et à sa mise en œuvre.</a:t>
            </a:r>
            <a:endParaRPr lang="en-US" dirty="0"/>
          </a:p>
        </p:txBody>
      </p:sp>
    </p:spTree>
    <p:extLst>
      <p:ext uri="{BB962C8B-B14F-4D97-AF65-F5344CB8AC3E}">
        <p14:creationId xmlns:p14="http://schemas.microsoft.com/office/powerpoint/2010/main" val="1082012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5800"/>
            <a:ext cx="8229600" cy="5486400"/>
          </a:xfrm>
        </p:spPr>
        <p:txBody>
          <a:bodyPr>
            <a:normAutofit fontScale="92500" lnSpcReduction="20000"/>
          </a:bodyPr>
          <a:lstStyle/>
          <a:p>
            <a:pPr marL="0" indent="0" algn="just">
              <a:buNone/>
            </a:pPr>
            <a:r>
              <a:rPr lang="fr-FR" dirty="0"/>
              <a:t>La politique nationale d’aménagement à pour finalité :</a:t>
            </a:r>
            <a:endParaRPr lang="en-US" dirty="0"/>
          </a:p>
          <a:p>
            <a:pPr lvl="0" algn="just"/>
            <a:r>
              <a:rPr lang="fr-FR" dirty="0"/>
              <a:t>La création des conditions favorables au développement de la richesse nationale et de l’emploi.</a:t>
            </a:r>
            <a:endParaRPr lang="en-US" dirty="0"/>
          </a:p>
          <a:p>
            <a:pPr lvl="0" algn="just"/>
            <a:r>
              <a:rPr lang="fr-FR" dirty="0"/>
              <a:t>L’égalité des chances de promotion entre tous les citoyens.</a:t>
            </a:r>
            <a:endParaRPr lang="en-US" dirty="0"/>
          </a:p>
          <a:p>
            <a:pPr lvl="0" algn="just"/>
            <a:r>
              <a:rPr lang="fr-FR" dirty="0"/>
              <a:t>L’incitation à la répartition appropriée entre les régions.</a:t>
            </a:r>
            <a:endParaRPr lang="en-US" dirty="0"/>
          </a:p>
          <a:p>
            <a:pPr lvl="0" algn="just"/>
            <a:r>
              <a:rPr lang="fr-FR" dirty="0"/>
              <a:t>Le soutien et la dynamique des milieux ruraux et des régions en difficulté.</a:t>
            </a:r>
            <a:endParaRPr lang="en-US" dirty="0"/>
          </a:p>
          <a:p>
            <a:pPr lvl="0" algn="just"/>
            <a:r>
              <a:rPr lang="fr-FR" dirty="0"/>
              <a:t>La protection des territoires et des populations contre les risques.</a:t>
            </a:r>
            <a:endParaRPr lang="en-US" dirty="0"/>
          </a:p>
        </p:txBody>
      </p:sp>
    </p:spTree>
    <p:extLst>
      <p:ext uri="{BB962C8B-B14F-4D97-AF65-F5344CB8AC3E}">
        <p14:creationId xmlns:p14="http://schemas.microsoft.com/office/powerpoint/2010/main" val="401163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5800"/>
            <a:ext cx="8229600" cy="5638800"/>
          </a:xfrm>
        </p:spPr>
        <p:txBody>
          <a:bodyPr>
            <a:normAutofit/>
          </a:bodyPr>
          <a:lstStyle/>
          <a:p>
            <a:pPr marL="0" indent="0" algn="just">
              <a:buNone/>
            </a:pPr>
            <a:r>
              <a:rPr lang="fr-FR" b="1" dirty="0"/>
              <a:t>2- orientations et </a:t>
            </a:r>
            <a:r>
              <a:rPr lang="fr-FR" b="1" dirty="0" smtClean="0"/>
              <a:t>instruments</a:t>
            </a:r>
          </a:p>
          <a:p>
            <a:pPr marL="0" indent="0" algn="just">
              <a:buNone/>
            </a:pPr>
            <a:endParaRPr lang="en-US" dirty="0"/>
          </a:p>
          <a:p>
            <a:pPr algn="just"/>
            <a:r>
              <a:rPr lang="fr-FR" i="1" dirty="0"/>
              <a:t>2-1 le schéma national d'aménagement du territoire (SNAT)</a:t>
            </a:r>
            <a:r>
              <a:rPr lang="fr-FR" dirty="0"/>
              <a:t> : qui traduit, pour l'ensemble du territoire national, les orientations et prescriptions stratégiques fondamentales de la politique nationale d'aménagement et de développement durable du territoire.</a:t>
            </a:r>
            <a:endParaRPr lang="en-US" dirty="0"/>
          </a:p>
        </p:txBody>
      </p:sp>
    </p:spTree>
    <p:extLst>
      <p:ext uri="{BB962C8B-B14F-4D97-AF65-F5344CB8AC3E}">
        <p14:creationId xmlns:p14="http://schemas.microsoft.com/office/powerpoint/2010/main" val="17172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90600"/>
            <a:ext cx="8229600" cy="5181600"/>
          </a:xfrm>
        </p:spPr>
        <p:txBody>
          <a:bodyPr>
            <a:normAutofit/>
          </a:bodyPr>
          <a:lstStyle/>
          <a:p>
            <a:pPr algn="just"/>
            <a:r>
              <a:rPr lang="fr-FR" i="1" dirty="0"/>
              <a:t>2-2 le schéma directeur d'aménagement du littoral</a:t>
            </a:r>
            <a:r>
              <a:rPr lang="fr-FR" dirty="0"/>
              <a:t> : qui, en conformité avec le schéma national d'aménagement du territoire, traduit, pour les zones littorales et côtières du pays, les prescriptions spécifiques de conservation et de valorisation de ces espaces fragiles et convoités.</a:t>
            </a:r>
            <a:endParaRPr lang="en-US" dirty="0"/>
          </a:p>
        </p:txBody>
      </p:sp>
    </p:spTree>
    <p:extLst>
      <p:ext uri="{BB962C8B-B14F-4D97-AF65-F5344CB8AC3E}">
        <p14:creationId xmlns:p14="http://schemas.microsoft.com/office/powerpoint/2010/main" val="155447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304800"/>
            <a:ext cx="8839200" cy="6202363"/>
          </a:xfrm>
        </p:spPr>
        <p:txBody>
          <a:bodyPr>
            <a:normAutofit/>
          </a:bodyPr>
          <a:lstStyle/>
          <a:p>
            <a:pPr algn="just"/>
            <a:r>
              <a:rPr lang="fr-FR" i="1" dirty="0" smtClean="0"/>
              <a:t>2-3 </a:t>
            </a:r>
            <a:r>
              <a:rPr lang="fr-FR" i="1" dirty="0"/>
              <a:t>les schémas régionaux d'aménagement du territoire (SRAT) </a:t>
            </a:r>
            <a:r>
              <a:rPr lang="fr-FR" dirty="0"/>
              <a:t>: qui précisent en conformité avec le schéma national d'aménagement du territoire, les orientations et prescriptions spécifiques à chaque région programme</a:t>
            </a:r>
            <a:r>
              <a:rPr lang="fr-FR" dirty="0" smtClean="0"/>
              <a:t>.</a:t>
            </a:r>
          </a:p>
          <a:p>
            <a:pPr marL="0" indent="0" algn="just">
              <a:buNone/>
            </a:pPr>
            <a:endParaRPr lang="fr-FR" dirty="0" smtClean="0"/>
          </a:p>
          <a:p>
            <a:pPr algn="just"/>
            <a:r>
              <a:rPr lang="fr-FR" i="1" dirty="0"/>
              <a:t>2-4 le schéma directeur de protection des terres et de lutte contre la désertification.</a:t>
            </a:r>
            <a:endParaRPr lang="en-US" dirty="0"/>
          </a:p>
          <a:p>
            <a:pPr marL="0" indent="0" algn="just">
              <a:buNone/>
            </a:pPr>
            <a:endParaRPr lang="en-US" dirty="0"/>
          </a:p>
        </p:txBody>
      </p:sp>
    </p:spTree>
    <p:extLst>
      <p:ext uri="{BB962C8B-B14F-4D97-AF65-F5344CB8AC3E}">
        <p14:creationId xmlns:p14="http://schemas.microsoft.com/office/powerpoint/2010/main" val="1930678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2000"/>
            <a:ext cx="8229600" cy="5364163"/>
          </a:xfrm>
        </p:spPr>
        <p:txBody>
          <a:bodyPr>
            <a:normAutofit lnSpcReduction="10000"/>
          </a:bodyPr>
          <a:lstStyle/>
          <a:p>
            <a:pPr marL="0" indent="0" algn="just">
              <a:buNone/>
            </a:pPr>
            <a:r>
              <a:rPr lang="fr-FR" i="1" dirty="0"/>
              <a:t>2-5 les plans d'aménagement du territoire de wilaya (PAW)</a:t>
            </a:r>
            <a:r>
              <a:rPr lang="fr-FR" dirty="0"/>
              <a:t> : qui précisent et valorisent, en conformité avec le schéma régional d'aménagement du territoire concerné, les prescriptions spécifiques à chaque territoire de wilaya, en matière notamment:</a:t>
            </a:r>
            <a:endParaRPr lang="en-US" dirty="0"/>
          </a:p>
          <a:p>
            <a:pPr algn="just"/>
            <a:r>
              <a:rPr lang="fr-FR" dirty="0" smtClean="0"/>
              <a:t>d'organisation </a:t>
            </a:r>
            <a:r>
              <a:rPr lang="fr-FR" dirty="0"/>
              <a:t>des services publics;</a:t>
            </a:r>
            <a:endParaRPr lang="en-US" dirty="0"/>
          </a:p>
          <a:p>
            <a:pPr algn="just"/>
            <a:r>
              <a:rPr lang="fr-FR" dirty="0" smtClean="0"/>
              <a:t>d'aires </a:t>
            </a:r>
            <a:r>
              <a:rPr lang="fr-FR" dirty="0"/>
              <a:t>intercommunales de développement;</a:t>
            </a:r>
            <a:endParaRPr lang="en-US" dirty="0"/>
          </a:p>
          <a:p>
            <a:pPr algn="just"/>
            <a:r>
              <a:rPr lang="fr-FR" dirty="0" smtClean="0"/>
              <a:t>d'environnement</a:t>
            </a:r>
            <a:r>
              <a:rPr lang="fr-FR" dirty="0"/>
              <a:t>;</a:t>
            </a:r>
            <a:endParaRPr lang="en-US" dirty="0"/>
          </a:p>
          <a:p>
            <a:pPr algn="just"/>
            <a:r>
              <a:rPr lang="fr-FR" dirty="0" smtClean="0"/>
              <a:t>de </a:t>
            </a:r>
            <a:r>
              <a:rPr lang="fr-FR" dirty="0"/>
              <a:t>hiérarchie et seuils relatifs à l'armature urbaine;</a:t>
            </a:r>
            <a:endParaRPr lang="en-US" dirty="0"/>
          </a:p>
        </p:txBody>
      </p:sp>
    </p:spTree>
    <p:extLst>
      <p:ext uri="{BB962C8B-B14F-4D97-AF65-F5344CB8AC3E}">
        <p14:creationId xmlns:p14="http://schemas.microsoft.com/office/powerpoint/2010/main" val="34438553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230</Words>
  <Application>Microsoft Office PowerPoint</Application>
  <PresentationFormat>Affichage à l'écran (4:3)</PresentationFormat>
  <Paragraphs>54</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34</cp:revision>
  <dcterms:created xsi:type="dcterms:W3CDTF">2020-10-22T12:25:17Z</dcterms:created>
  <dcterms:modified xsi:type="dcterms:W3CDTF">2020-10-22T20:17:52Z</dcterms:modified>
</cp:coreProperties>
</file>