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C25518-3F98-48DC-B1BF-0F577A3B76A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C25518-3F98-48DC-B1BF-0F577A3B76A9}" type="datetimeFigureOut">
              <a:rPr lang="fr-FR" smtClean="0"/>
              <a:t>10/02/2021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FC25518-3F98-48DC-B1BF-0F577A3B76A9}" type="datetimeFigureOut">
              <a:rPr lang="fr-FR" smtClean="0"/>
              <a:t>10/02/2021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C25518-3F98-48DC-B1BF-0F577A3B76A9}" type="datetimeFigureOut">
              <a:rPr lang="fr-FR" smtClean="0"/>
              <a:t>10/02/2021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C25518-3F98-48DC-B1BF-0F577A3B76A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C25518-3F98-48DC-B1BF-0F577A3B76A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764581-5242-4B71-AF2F-9429F985B45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25518-3F98-48DC-B1BF-0F577A3B76A9}" type="datetimeFigureOut">
              <a:rPr lang="fr-FR" smtClean="0"/>
              <a:t>10/02/2021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64581-5242-4B71-AF2F-9429F985B45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31EF70-D281-4542-83E5-9F608A081411}"/>
              </a:ext>
            </a:extLst>
          </p:cNvPr>
          <p:cNvSpPr/>
          <p:nvPr/>
        </p:nvSpPr>
        <p:spPr>
          <a:xfrm>
            <a:off x="1372086" y="1556792"/>
            <a:ext cx="6688049" cy="923330"/>
          </a:xfrm>
          <a:prstGeom prst="rect">
            <a:avLst/>
          </a:prstGeom>
          <a:noFill/>
        </p:spPr>
        <p:txBody>
          <a:bodyPr wrap="none" lIns="91440" tIns="45720" rIns="91440" bIns="45720">
            <a:spAutoFit/>
          </a:bodyPr>
          <a:lstStyle/>
          <a:p>
            <a:pPr algn="ctr"/>
            <a:r>
              <a:rPr lang="ar-DZ" sz="5400" dirty="0">
                <a:ln w="0"/>
                <a:effectLst>
                  <a:outerShdw blurRad="38100" dist="19050" dir="2700000" algn="tl" rotWithShape="0">
                    <a:schemeClr val="dk1">
                      <a:alpha val="40000"/>
                    </a:schemeClr>
                  </a:outerShdw>
                </a:effectLst>
              </a:rPr>
              <a:t>كيف تنظم التفاعلات الأسرية؟</a:t>
            </a:r>
            <a:endParaRPr lang="fr-FR" sz="5400" dirty="0">
              <a:ln w="0"/>
              <a:effectLst>
                <a:outerShdw blurRad="38100" dist="19050" dir="2700000" algn="tl" rotWithShape="0">
                  <a:schemeClr val="dk1">
                    <a:alpha val="40000"/>
                  </a:schemeClr>
                </a:outerShdw>
              </a:effectLst>
            </a:endParaRPr>
          </a:p>
        </p:txBody>
      </p:sp>
      <p:sp>
        <p:nvSpPr>
          <p:cNvPr id="3" name="Rectangle 2">
            <a:extLst>
              <a:ext uri="{FF2B5EF4-FFF2-40B4-BE49-F238E27FC236}">
                <a16:creationId xmlns="" xmlns:a16="http://schemas.microsoft.com/office/drawing/2014/main" id="{0210D087-D442-444C-A921-6857EA9AD9B1}"/>
              </a:ext>
            </a:extLst>
          </p:cNvPr>
          <p:cNvSpPr/>
          <p:nvPr/>
        </p:nvSpPr>
        <p:spPr>
          <a:xfrm>
            <a:off x="1601670" y="2967335"/>
            <a:ext cx="7497565" cy="923330"/>
          </a:xfrm>
          <a:prstGeom prst="rect">
            <a:avLst/>
          </a:prstGeom>
          <a:noFill/>
        </p:spPr>
        <p:txBody>
          <a:bodyPr wrap="none" lIns="91440" tIns="45720" rIns="91440" bIns="45720">
            <a:spAutoFit/>
          </a:bodyPr>
          <a:lstStyle/>
          <a:p>
            <a:pPr algn="ctr"/>
            <a:r>
              <a:rPr lang="ar-DZ" sz="5400" dirty="0">
                <a:ln w="0"/>
              </a:rPr>
              <a:t>أهمية ومطبات التحالف والائتلاف</a:t>
            </a:r>
            <a:endParaRPr lang="fr-FR" sz="5400" dirty="0">
              <a:ln w="0"/>
            </a:endParaRPr>
          </a:p>
        </p:txBody>
      </p:sp>
    </p:spTree>
    <p:extLst>
      <p:ext uri="{BB962C8B-B14F-4D97-AF65-F5344CB8AC3E}">
        <p14:creationId xmlns="" xmlns:p14="http://schemas.microsoft.com/office/powerpoint/2010/main" val="294126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B5C53D35-3C19-4E92-BF02-33E30D36FC0C}"/>
              </a:ext>
            </a:extLst>
          </p:cNvPr>
          <p:cNvSpPr txBox="1"/>
          <p:nvPr/>
        </p:nvSpPr>
        <p:spPr>
          <a:xfrm>
            <a:off x="1655676" y="1700808"/>
            <a:ext cx="5832648" cy="1815882"/>
          </a:xfrm>
          <a:prstGeom prst="rect">
            <a:avLst/>
          </a:prstGeom>
          <a:noFill/>
        </p:spPr>
        <p:txBody>
          <a:bodyPr wrap="square">
            <a:spAutoFit/>
          </a:bodyPr>
          <a:lstStyle/>
          <a:p>
            <a:pPr algn="r" rtl="1"/>
            <a:r>
              <a:rPr lang="fr-FR" sz="2800" b="1" dirty="0"/>
              <a:t>لذلك عندما يتركون هامشاً صغيراً من </a:t>
            </a:r>
            <a:r>
              <a:rPr lang="ar-DZ" sz="2800" b="1" dirty="0"/>
              <a:t>التصرّف</a:t>
            </a:r>
            <a:r>
              <a:rPr lang="fr-FR" sz="2800" b="1" dirty="0"/>
              <a:t> لهؤلاء الناس، وبالتالي فإنهم لن يتصرفوا إلا في </a:t>
            </a:r>
            <a:r>
              <a:rPr lang="ar-DZ" sz="2800" b="1" dirty="0"/>
              <a:t>ال</a:t>
            </a:r>
            <a:r>
              <a:rPr lang="fr-FR" sz="2800" b="1" dirty="0"/>
              <a:t>تكرار </a:t>
            </a:r>
            <a:r>
              <a:rPr lang="ar-DZ" sz="2800" b="1" dirty="0"/>
              <a:t>(المراعاة أو اللطف ) </a:t>
            </a:r>
            <a:r>
              <a:rPr lang="fr-FR" sz="2800" b="1" dirty="0"/>
              <a:t>بسبب عدم قدرتهم على التعامل مع المواقف الجديدة وإدارتها.</a:t>
            </a:r>
          </a:p>
        </p:txBody>
      </p:sp>
    </p:spTree>
    <p:extLst>
      <p:ext uri="{BB962C8B-B14F-4D97-AF65-F5344CB8AC3E}">
        <p14:creationId xmlns="" xmlns:p14="http://schemas.microsoft.com/office/powerpoint/2010/main" val="65659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 xmlns:a16="http://schemas.microsoft.com/office/drawing/2014/main" id="{7DBF8F37-A20D-46F5-AC70-36C2090FD6CC}"/>
              </a:ext>
            </a:extLst>
          </p:cNvPr>
          <p:cNvSpPr txBox="1">
            <a:spLocks/>
          </p:cNvSpPr>
          <p:nvPr/>
        </p:nvSpPr>
        <p:spPr>
          <a:xfrm>
            <a:off x="1468664" y="1592796"/>
            <a:ext cx="6193653" cy="36724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DZ" sz="2800" b="1" dirty="0">
                <a:latin typeface="Comic Sans MS" pitchFamily="66" charset="0"/>
                <a:cs typeface="Times New Roman" pitchFamily="18" charset="0"/>
              </a:rPr>
              <a:t>إن تحديد أحد الأفراد على أنه "مريض" يضع الآخرين في وضع غير مريض (أدوار متضادة)، </a:t>
            </a:r>
          </a:p>
          <a:p>
            <a:pPr algn="r" rtl="1"/>
            <a:r>
              <a:rPr lang="ar-DZ" sz="2800" b="1" dirty="0">
                <a:latin typeface="Comic Sans MS" pitchFamily="66" charset="0"/>
                <a:cs typeface="Times New Roman" pitchFamily="18" charset="0"/>
              </a:rPr>
              <a:t>وهي الأسطورة التي تفسر لماذا تواجه الأسرة صعوبة في التعرف على شفاء المريض الذي تم تحديده؛ إذا كان هذا هو الحال (لا تقبّل ولكن تعافي) بسرعة كبيرة شخص آخر يقع مريضا وبالتالي التضحية بنفسه من أجل الحفاظ على الصحة العقلية للأعضاء الآخرين.</a:t>
            </a:r>
          </a:p>
          <a:p>
            <a:pPr algn="r" rtl="1"/>
            <a:r>
              <a:rPr lang="ar-DZ" sz="2800" b="1" dirty="0">
                <a:latin typeface="Comic Sans MS" pitchFamily="66" charset="0"/>
                <a:cs typeface="Times New Roman" pitchFamily="18" charset="0"/>
              </a:rPr>
              <a:t> وهي تمنع أي تعبير عن المشاعر الحقيقية بين الأفراد وعن أنفسهم كذلك.</a:t>
            </a:r>
            <a:endParaRPr lang="fr-FR" sz="2800" b="1" dirty="0">
              <a:latin typeface="Comic Sans MS" pitchFamily="66" charset="0"/>
              <a:cs typeface="Times New Roman" pitchFamily="18" charset="0"/>
            </a:endParaRPr>
          </a:p>
        </p:txBody>
      </p:sp>
      <p:sp>
        <p:nvSpPr>
          <p:cNvPr id="4" name="Titre 1">
            <a:extLst>
              <a:ext uri="{FF2B5EF4-FFF2-40B4-BE49-F238E27FC236}">
                <a16:creationId xmlns="" xmlns:a16="http://schemas.microsoft.com/office/drawing/2014/main" id="{B31F7E8E-88AA-46A8-B674-75637DAE564A}"/>
              </a:ext>
            </a:extLst>
          </p:cNvPr>
          <p:cNvSpPr txBox="1">
            <a:spLocks/>
          </p:cNvSpPr>
          <p:nvPr/>
        </p:nvSpPr>
        <p:spPr>
          <a:xfrm>
            <a:off x="1507353" y="404664"/>
            <a:ext cx="6172200" cy="86895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2800" b="1" dirty="0">
                <a:latin typeface="Comic Sans MS" pitchFamily="66" charset="0"/>
                <a:cs typeface="Times New Roman" pitchFamily="18" charset="0"/>
              </a:rPr>
              <a:t>تفسر الآلية النفسية الخفية العلاقة على النحو التالي</a:t>
            </a:r>
            <a:endParaRPr lang="fr-FR" sz="2800" b="1" dirty="0">
              <a:latin typeface="Comic Sans MS" pitchFamily="66" charset="0"/>
              <a:cs typeface="Times New Roman" pitchFamily="18" charset="0"/>
            </a:endParaRPr>
          </a:p>
        </p:txBody>
      </p:sp>
    </p:spTree>
    <p:extLst>
      <p:ext uri="{BB962C8B-B14F-4D97-AF65-F5344CB8AC3E}">
        <p14:creationId xmlns="" xmlns:p14="http://schemas.microsoft.com/office/powerpoint/2010/main" val="408699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693192C9-B8DE-41DF-99EF-A38B788CC72B}"/>
              </a:ext>
            </a:extLst>
          </p:cNvPr>
          <p:cNvSpPr txBox="1"/>
          <p:nvPr/>
        </p:nvSpPr>
        <p:spPr>
          <a:xfrm>
            <a:off x="1493658" y="1988842"/>
            <a:ext cx="5724636" cy="2677656"/>
          </a:xfrm>
          <a:prstGeom prst="rect">
            <a:avLst/>
          </a:prstGeom>
          <a:noFill/>
        </p:spPr>
        <p:txBody>
          <a:bodyPr wrap="square">
            <a:spAutoFit/>
          </a:bodyPr>
          <a:lstStyle/>
          <a:p>
            <a:pPr algn="r" rtl="1"/>
            <a:r>
              <a:rPr lang="fr-FR" sz="2800" dirty="0"/>
              <a:t>باختصار ، يمكننا القول إن الأساطير العائلية تسمح للأسرة بعدم تغيير مفهومها عن العالم من أجل الحفاظ على العلاقات داخل الأسرة على هذا النحو وحماية أنفسهم من </a:t>
            </a:r>
            <a:r>
              <a:rPr lang="ar-DZ" sz="2800" dirty="0"/>
              <a:t>القلق</a:t>
            </a:r>
            <a:r>
              <a:rPr lang="fr-FR" sz="2800" dirty="0"/>
              <a:t> الذي يهدد بزعزعة استقرارهم ، بل وحتى انهيارهم. على حساب انقطاع الاتصال الخارجي.</a:t>
            </a:r>
          </a:p>
        </p:txBody>
      </p:sp>
    </p:spTree>
    <p:extLst>
      <p:ext uri="{BB962C8B-B14F-4D97-AF65-F5344CB8AC3E}">
        <p14:creationId xmlns="" xmlns:p14="http://schemas.microsoft.com/office/powerpoint/2010/main" val="2444886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38BD43F-F5D1-4F2C-A142-A46725343098}"/>
              </a:ext>
            </a:extLst>
          </p:cNvPr>
          <p:cNvSpPr/>
          <p:nvPr/>
        </p:nvSpPr>
        <p:spPr>
          <a:xfrm>
            <a:off x="2952450" y="692696"/>
            <a:ext cx="3685625" cy="523220"/>
          </a:xfrm>
          <a:prstGeom prst="rect">
            <a:avLst/>
          </a:prstGeom>
          <a:noFill/>
        </p:spPr>
        <p:txBody>
          <a:bodyPr wrap="none" lIns="91440" tIns="45720" rIns="91440" bIns="45720">
            <a:spAutoFit/>
          </a:bodyPr>
          <a:lstStyle/>
          <a:p>
            <a:pPr algn="ctr"/>
            <a:r>
              <a:rPr lang="ar-DZ" sz="2800" dirty="0">
                <a:ln w="0"/>
                <a:effectLst>
                  <a:outerShdw blurRad="38100" dist="19050" dir="2700000" algn="tl" rotWithShape="0">
                    <a:schemeClr val="dk1">
                      <a:alpha val="40000"/>
                    </a:schemeClr>
                  </a:outerShdw>
                </a:effectLst>
              </a:rPr>
              <a:t>الأعراض كحماية ودعم للعلاقة</a:t>
            </a:r>
            <a:endParaRPr lang="fr-FR" sz="2800" dirty="0">
              <a:ln w="0"/>
              <a:effectLst>
                <a:outerShdw blurRad="38100" dist="19050" dir="2700000" algn="tl" rotWithShape="0">
                  <a:schemeClr val="dk1">
                    <a:alpha val="40000"/>
                  </a:schemeClr>
                </a:outerShdw>
              </a:effectLst>
            </a:endParaRPr>
          </a:p>
        </p:txBody>
      </p:sp>
      <p:sp>
        <p:nvSpPr>
          <p:cNvPr id="3" name="Espace réservé du contenu 2">
            <a:extLst>
              <a:ext uri="{FF2B5EF4-FFF2-40B4-BE49-F238E27FC236}">
                <a16:creationId xmlns="" xmlns:a16="http://schemas.microsoft.com/office/drawing/2014/main" id="{D86CB8C0-388F-49C6-A567-778D8CC00386}"/>
              </a:ext>
            </a:extLst>
          </p:cNvPr>
          <p:cNvSpPr txBox="1">
            <a:spLocks/>
          </p:cNvSpPr>
          <p:nvPr/>
        </p:nvSpPr>
        <p:spPr>
          <a:xfrm>
            <a:off x="1485900" y="1772816"/>
            <a:ext cx="6172200" cy="250318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DZ" sz="2800" dirty="0">
                <a:latin typeface="Comic Sans MS" pitchFamily="66" charset="0"/>
                <a:cs typeface="Times New Roman" pitchFamily="18" charset="0"/>
              </a:rPr>
              <a:t>يعتبر كبعد نفسي (عناصر اللاوعي) منظمة  للعلاقة. </a:t>
            </a:r>
          </a:p>
          <a:p>
            <a:pPr marL="457200" indent="-457200" algn="r" rtl="1"/>
            <a:r>
              <a:rPr lang="fr-FR" sz="2800" dirty="0"/>
              <a:t>نظرًا لأن عقد التبادل يقوم على التكامل أو التشابه على مستوى البنية العقلية </a:t>
            </a:r>
            <a:r>
              <a:rPr lang="ar-DZ" sz="2800" dirty="0"/>
              <a:t>في حالة البنية العصابية</a:t>
            </a:r>
            <a:r>
              <a:rPr lang="fr-FR" sz="2800" dirty="0"/>
              <a:t>.</a:t>
            </a:r>
            <a:endParaRPr lang="ar-DZ" sz="2800" dirty="0"/>
          </a:p>
          <a:p>
            <a:pPr algn="r" rtl="1"/>
            <a:r>
              <a:rPr lang="ar-DZ" sz="2800" dirty="0">
                <a:latin typeface="Comic Sans MS" pitchFamily="66" charset="0"/>
                <a:cs typeface="Times New Roman" pitchFamily="18" charset="0"/>
              </a:rPr>
              <a:t>هناك تداخل دقيق للغاية </a:t>
            </a:r>
            <a:r>
              <a:rPr lang="fr-FR" sz="2800" dirty="0"/>
              <a:t>بين الأعراض وسلوكيات الشريك (لا أحد مستثنى من الاضطرابات: دراسة Fry.W </a:t>
            </a:r>
            <a:r>
              <a:rPr lang="ar-DZ" sz="2800" dirty="0">
                <a:latin typeface="Comic Sans MS" pitchFamily="66" charset="0"/>
                <a:cs typeface="Times New Roman" pitchFamily="18" charset="0"/>
              </a:rPr>
              <a:t>على المرضى الذين يعانون من متلازمة القلق في سياق الزوجية.)</a:t>
            </a:r>
          </a:p>
        </p:txBody>
      </p:sp>
    </p:spTree>
    <p:extLst>
      <p:ext uri="{BB962C8B-B14F-4D97-AF65-F5344CB8AC3E}">
        <p14:creationId xmlns="" xmlns:p14="http://schemas.microsoft.com/office/powerpoint/2010/main" val="231315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A5E8F197-5174-4C9B-AB3B-009749910BB4}"/>
              </a:ext>
            </a:extLst>
          </p:cNvPr>
          <p:cNvSpPr txBox="1"/>
          <p:nvPr/>
        </p:nvSpPr>
        <p:spPr>
          <a:xfrm>
            <a:off x="1485900" y="1645014"/>
            <a:ext cx="6172200" cy="2677656"/>
          </a:xfrm>
          <a:prstGeom prst="rect">
            <a:avLst/>
          </a:prstGeom>
          <a:noFill/>
        </p:spPr>
        <p:txBody>
          <a:bodyPr wrap="square">
            <a:spAutoFit/>
          </a:bodyPr>
          <a:lstStyle/>
          <a:p>
            <a:pPr algn="r" rtl="1"/>
            <a:r>
              <a:rPr lang="fr-FR" sz="2800" dirty="0"/>
              <a:t>يقودنا هذا إلى القول إن الشركاء يتفاعلون من خلال السعي لتحديد علاقتهم وتعريفها على هذا النحو وفقًا لفئة اجتماعية عاطفية دقيقة للغاية </a:t>
            </a:r>
            <a:r>
              <a:rPr lang="ar-DZ" sz="2800" dirty="0"/>
              <a:t>(</a:t>
            </a:r>
            <a:r>
              <a:rPr lang="fr-FR" sz="2800" dirty="0"/>
              <a:t>التعاطف / الكراهية ، الاستقلالية / الاعتماد ، المساواة / التسلسل الهرمي.</a:t>
            </a:r>
            <a:r>
              <a:rPr lang="ar-DZ" sz="2800" dirty="0"/>
              <a:t>)</a:t>
            </a:r>
            <a:r>
              <a:rPr lang="fr-FR" sz="2800" dirty="0"/>
              <a:t> والتي تلبي احتياجاتهم النفسية و مطالبهم وفقا لعناصر </a:t>
            </a:r>
            <a:r>
              <a:rPr lang="ar-DZ" sz="2800" dirty="0"/>
              <a:t>داخلية-نفسية </a:t>
            </a:r>
            <a:r>
              <a:rPr lang="fr-FR" sz="2800" dirty="0"/>
              <a:t>لاو</a:t>
            </a:r>
            <a:r>
              <a:rPr lang="ar-DZ" sz="2800" dirty="0"/>
              <a:t>ا</a:t>
            </a:r>
            <a:r>
              <a:rPr lang="fr-FR" sz="2800" dirty="0"/>
              <a:t>عي</a:t>
            </a:r>
            <a:r>
              <a:rPr lang="ar-DZ" sz="2800" dirty="0"/>
              <a:t>ة</a:t>
            </a:r>
            <a:r>
              <a:rPr lang="fr-FR" sz="2800" dirty="0"/>
              <a:t>.</a:t>
            </a:r>
          </a:p>
        </p:txBody>
      </p:sp>
    </p:spTree>
    <p:extLst>
      <p:ext uri="{BB962C8B-B14F-4D97-AF65-F5344CB8AC3E}">
        <p14:creationId xmlns="" xmlns:p14="http://schemas.microsoft.com/office/powerpoint/2010/main" val="273210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4793D3D-F6ED-4F98-9972-2251ADC4802F}"/>
              </a:ext>
            </a:extLst>
          </p:cNvPr>
          <p:cNvSpPr/>
          <p:nvPr/>
        </p:nvSpPr>
        <p:spPr>
          <a:xfrm>
            <a:off x="3019171" y="836712"/>
            <a:ext cx="3539752" cy="923330"/>
          </a:xfrm>
          <a:prstGeom prst="rect">
            <a:avLst/>
          </a:prstGeom>
          <a:noFill/>
        </p:spPr>
        <p:txBody>
          <a:bodyPr wrap="none" lIns="91440" tIns="45720" rIns="91440" bIns="45720">
            <a:spAutoFit/>
          </a:bodyPr>
          <a:lstStyle/>
          <a:p>
            <a:pPr algn="ctr"/>
            <a:r>
              <a:rPr lang="ar-DZ" sz="5400" dirty="0">
                <a:ln w="0"/>
                <a:effectLst>
                  <a:outerShdw blurRad="38100" dist="19050" dir="2700000" algn="tl" rotWithShape="0">
                    <a:schemeClr val="dk1">
                      <a:alpha val="40000"/>
                    </a:schemeClr>
                  </a:outerShdw>
                </a:effectLst>
              </a:rPr>
              <a:t>تعريف التحالف</a:t>
            </a:r>
            <a:endParaRPr lang="fr-FR" sz="5400" dirty="0">
              <a:ln w="0"/>
              <a:effectLst>
                <a:outerShdw blurRad="38100" dist="19050" dir="2700000" algn="tl" rotWithShape="0">
                  <a:schemeClr val="dk1">
                    <a:alpha val="40000"/>
                  </a:schemeClr>
                </a:outerShdw>
              </a:effectLst>
            </a:endParaRPr>
          </a:p>
        </p:txBody>
      </p:sp>
      <p:sp>
        <p:nvSpPr>
          <p:cNvPr id="6" name="ZoneTexte 5">
            <a:extLst>
              <a:ext uri="{FF2B5EF4-FFF2-40B4-BE49-F238E27FC236}">
                <a16:creationId xmlns="" xmlns:a16="http://schemas.microsoft.com/office/drawing/2014/main" id="{233A61C1-CEC9-4D41-919A-794A7FC5C092}"/>
              </a:ext>
            </a:extLst>
          </p:cNvPr>
          <p:cNvSpPr txBox="1"/>
          <p:nvPr/>
        </p:nvSpPr>
        <p:spPr>
          <a:xfrm>
            <a:off x="1874021" y="2348882"/>
            <a:ext cx="5395959" cy="2160591"/>
          </a:xfrm>
          <a:prstGeom prst="rect">
            <a:avLst/>
          </a:prstGeom>
          <a:noFill/>
        </p:spPr>
        <p:txBody>
          <a:bodyPr wrap="square">
            <a:spAutoFit/>
          </a:bodyPr>
          <a:lstStyle/>
          <a:p>
            <a:pPr marL="342900" indent="-342900" algn="r" defTabSz="914400" rtl="1">
              <a:spcBef>
                <a:spcPct val="20000"/>
              </a:spcBef>
              <a:buFont typeface="Arial" pitchFamily="34" charset="0"/>
              <a:buChar char="•"/>
              <a:defRPr/>
            </a:pPr>
            <a:r>
              <a:rPr lang="ar-DZ" sz="3200" dirty="0">
                <a:solidFill>
                  <a:prstClr val="black"/>
                </a:solidFill>
                <a:latin typeface="Calibri"/>
                <a:cs typeface="Arial" panose="020B0604020202020204" pitchFamily="34" charset="0"/>
              </a:rPr>
              <a:t>إنها علاقة تقارب بين شخصين </a:t>
            </a:r>
          </a:p>
          <a:p>
            <a:pPr marL="342900" indent="-342900" algn="r" defTabSz="914400" rtl="1">
              <a:spcBef>
                <a:spcPct val="20000"/>
              </a:spcBef>
              <a:buFont typeface="Arial" pitchFamily="34" charset="0"/>
              <a:buChar char="•"/>
              <a:defRPr/>
            </a:pPr>
            <a:r>
              <a:rPr lang="ar-DZ" sz="3200" dirty="0">
                <a:solidFill>
                  <a:prstClr val="black"/>
                </a:solidFill>
                <a:latin typeface="Calibri"/>
                <a:cs typeface="Arial" panose="020B0604020202020204" pitchFamily="34" charset="0"/>
              </a:rPr>
              <a:t>المصلحة المشتركة والتعاطف المتبادل هما السبب الجذري لإقامة هذا الشكل من العلاقات.</a:t>
            </a:r>
            <a:endParaRPr lang="fr-FR" sz="3200" dirty="0">
              <a:solidFill>
                <a:prstClr val="black"/>
              </a:solidFill>
              <a:latin typeface="Calibri"/>
            </a:endParaRPr>
          </a:p>
        </p:txBody>
      </p:sp>
    </p:spTree>
    <p:extLst>
      <p:ext uri="{BB962C8B-B14F-4D97-AF65-F5344CB8AC3E}">
        <p14:creationId xmlns="" xmlns:p14="http://schemas.microsoft.com/office/powerpoint/2010/main" val="167043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E3DD95EB-DBA9-440A-BE84-03008C11FBBB}"/>
              </a:ext>
            </a:extLst>
          </p:cNvPr>
          <p:cNvSpPr txBox="1"/>
          <p:nvPr/>
        </p:nvSpPr>
        <p:spPr>
          <a:xfrm>
            <a:off x="1439652" y="2132856"/>
            <a:ext cx="6034980" cy="3108543"/>
          </a:xfrm>
          <a:prstGeom prst="rect">
            <a:avLst/>
          </a:prstGeom>
          <a:noFill/>
        </p:spPr>
        <p:txBody>
          <a:bodyPr wrap="square">
            <a:spAutoFit/>
          </a:bodyPr>
          <a:lstStyle/>
          <a:p>
            <a:pPr marL="457200" indent="-457200" algn="r" rtl="1">
              <a:buFont typeface="Arial" panose="020B0604020202020204" pitchFamily="34" charset="0"/>
              <a:buChar char="•"/>
            </a:pPr>
            <a:r>
              <a:rPr lang="fr-FR" sz="2800" dirty="0"/>
              <a:t>إنه هيكل قوة ينطوي على تضامن شخصين أو أكثر ضد شخص آخر. </a:t>
            </a:r>
            <a:endParaRPr lang="ar-DZ" sz="2800" dirty="0"/>
          </a:p>
          <a:p>
            <a:pPr marL="457200" indent="-457200" algn="r" rtl="1">
              <a:buFont typeface="Arial" panose="020B0604020202020204" pitchFamily="34" charset="0"/>
              <a:buChar char="•"/>
            </a:pPr>
            <a:r>
              <a:rPr lang="fr-FR" sz="2800" dirty="0"/>
              <a:t> يطيع القواعد المنطقية </a:t>
            </a:r>
            <a:r>
              <a:rPr lang="ar-DZ" sz="2800" dirty="0"/>
              <a:t>(</a:t>
            </a:r>
            <a:r>
              <a:rPr lang="fr-FR" sz="2800" dirty="0"/>
              <a:t>كما هو الحال في الهياكل الهرمية وغير المتكافئة مثل الأسرة</a:t>
            </a:r>
            <a:r>
              <a:rPr lang="ar-DZ" sz="2800" dirty="0"/>
              <a:t>)</a:t>
            </a:r>
            <a:r>
              <a:rPr lang="fr-FR" sz="2800" dirty="0"/>
              <a:t> التي تنطوي على هذه الظاهرة نفسها، وبالتالي تنبع من لعب علاقات القوة. السابقين من الأب والأم والطفل العلاقة.</a:t>
            </a:r>
          </a:p>
        </p:txBody>
      </p:sp>
      <p:sp>
        <p:nvSpPr>
          <p:cNvPr id="5" name="ZoneTexte 4">
            <a:extLst>
              <a:ext uri="{FF2B5EF4-FFF2-40B4-BE49-F238E27FC236}">
                <a16:creationId xmlns="" xmlns:a16="http://schemas.microsoft.com/office/drawing/2014/main" id="{9AA80352-99E6-4A43-95BC-8766E8258185}"/>
              </a:ext>
            </a:extLst>
          </p:cNvPr>
          <p:cNvSpPr txBox="1"/>
          <p:nvPr/>
        </p:nvSpPr>
        <p:spPr>
          <a:xfrm>
            <a:off x="2951820" y="1196752"/>
            <a:ext cx="3429000" cy="523220"/>
          </a:xfrm>
          <a:prstGeom prst="rect">
            <a:avLst/>
          </a:prstGeom>
          <a:noFill/>
        </p:spPr>
        <p:txBody>
          <a:bodyPr wrap="square">
            <a:spAutoFit/>
          </a:bodyPr>
          <a:lstStyle/>
          <a:p>
            <a:pPr algn="ctr" rtl="1"/>
            <a:r>
              <a:rPr lang="ar-DZ" sz="2800" dirty="0">
                <a:latin typeface="Comic Sans MS" pitchFamily="66" charset="0"/>
                <a:cs typeface="Times New Roman" pitchFamily="18" charset="0"/>
              </a:rPr>
              <a:t>ما هو الإئتلاف؟</a:t>
            </a:r>
            <a:endParaRPr lang="fr-FR" sz="2800" dirty="0">
              <a:latin typeface="Comic Sans MS" pitchFamily="66" charset="0"/>
              <a:cs typeface="Times New Roman" pitchFamily="18" charset="0"/>
            </a:endParaRPr>
          </a:p>
        </p:txBody>
      </p:sp>
    </p:spTree>
    <p:extLst>
      <p:ext uri="{BB962C8B-B14F-4D97-AF65-F5344CB8AC3E}">
        <p14:creationId xmlns="" xmlns:p14="http://schemas.microsoft.com/office/powerpoint/2010/main" val="3270065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C32E6DE3-B159-40D8-BAA3-EC96882E8167}"/>
              </a:ext>
            </a:extLst>
          </p:cNvPr>
          <p:cNvSpPr txBox="1"/>
          <p:nvPr/>
        </p:nvSpPr>
        <p:spPr>
          <a:xfrm>
            <a:off x="2857500" y="764704"/>
            <a:ext cx="3429000" cy="523220"/>
          </a:xfrm>
          <a:prstGeom prst="rect">
            <a:avLst/>
          </a:prstGeom>
          <a:noFill/>
        </p:spPr>
        <p:txBody>
          <a:bodyPr wrap="square">
            <a:spAutoFit/>
          </a:bodyPr>
          <a:lstStyle/>
          <a:p>
            <a:pPr algn="ctr" rtl="1"/>
            <a:r>
              <a:rPr lang="ar-DZ" sz="2800" dirty="0">
                <a:latin typeface="Comic Sans MS" pitchFamily="66" charset="0"/>
                <a:cs typeface="Times New Roman" pitchFamily="18" charset="0"/>
              </a:rPr>
              <a:t>قراءة جديدة للمثلث الأوديبي</a:t>
            </a:r>
            <a:endParaRPr lang="fr-FR" sz="2800" dirty="0">
              <a:latin typeface="Comic Sans MS" pitchFamily="66" charset="0"/>
              <a:cs typeface="Times New Roman" pitchFamily="18" charset="0"/>
            </a:endParaRPr>
          </a:p>
        </p:txBody>
      </p:sp>
      <p:sp>
        <p:nvSpPr>
          <p:cNvPr id="5" name="Espace réservé du contenu 2">
            <a:extLst>
              <a:ext uri="{FF2B5EF4-FFF2-40B4-BE49-F238E27FC236}">
                <a16:creationId xmlns="" xmlns:a16="http://schemas.microsoft.com/office/drawing/2014/main" id="{99641C4F-9434-42B8-8250-E18C25CA4A57}"/>
              </a:ext>
            </a:extLst>
          </p:cNvPr>
          <p:cNvSpPr txBox="1">
            <a:spLocks/>
          </p:cNvSpPr>
          <p:nvPr/>
        </p:nvSpPr>
        <p:spPr>
          <a:xfrm>
            <a:off x="1331640" y="1853944"/>
            <a:ext cx="6300810" cy="3150112"/>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ar-DZ" sz="3000" dirty="0">
                <a:latin typeface="Comic Sans MS" pitchFamily="66" charset="0"/>
                <a:cs typeface="Times New Roman" pitchFamily="18" charset="0"/>
              </a:rPr>
              <a:t>أعيدت تسميته "المثلث المنحرف" (</a:t>
            </a:r>
            <a:r>
              <a:rPr lang="fr-FR" sz="3000" dirty="0">
                <a:latin typeface="Comic Sans MS" pitchFamily="66" charset="0"/>
                <a:cs typeface="Times New Roman" pitchFamily="18" charset="0"/>
              </a:rPr>
              <a:t>J. Haley: </a:t>
            </a:r>
            <a:r>
              <a:rPr lang="ar-DZ" sz="3000" dirty="0">
                <a:latin typeface="Comic Sans MS" pitchFamily="66" charset="0"/>
                <a:cs typeface="Times New Roman" pitchFamily="18" charset="0"/>
              </a:rPr>
              <a:t>لنظرية النظم المرضية) حيث يتم التمييز بين ثلاث خصائص أساسية: </a:t>
            </a:r>
          </a:p>
          <a:p>
            <a:pPr marL="571500" indent="-571500" algn="r" rtl="1">
              <a:buFont typeface="+mj-lt"/>
              <a:buAutoNum type="romanUcPeriod"/>
            </a:pPr>
            <a:r>
              <a:rPr lang="ar-DZ" sz="3000" dirty="0">
                <a:latin typeface="Comic Sans MS" pitchFamily="66" charset="0"/>
                <a:cs typeface="Times New Roman" pitchFamily="18" charset="0"/>
              </a:rPr>
              <a:t>الاختلاف بين الأجيال التي ينتمي اليها الأفراد الذين يستجيبون (الاختلاف في المناصب والرتب في التسلسل الهرمي للسلطة) </a:t>
            </a:r>
          </a:p>
          <a:p>
            <a:pPr marL="571500" indent="-571500" algn="r" rtl="1">
              <a:buFont typeface="+mj-lt"/>
              <a:buAutoNum type="romanUcPeriod"/>
            </a:pPr>
            <a:r>
              <a:rPr lang="ar-DZ" sz="3000" dirty="0">
                <a:latin typeface="Comic Sans MS" pitchFamily="66" charset="0"/>
                <a:cs typeface="Times New Roman" pitchFamily="18" charset="0"/>
              </a:rPr>
              <a:t>يتم تشكيل الائتلاف مع شخص ينتمي إلى جيل ضد الشخص الثاني من هذا الأخير.</a:t>
            </a:r>
          </a:p>
          <a:p>
            <a:pPr marL="571500" indent="-571500" algn="r" rtl="1">
              <a:buFont typeface="+mj-lt"/>
              <a:buAutoNum type="romanUcPeriod"/>
            </a:pPr>
            <a:r>
              <a:rPr lang="ar-DZ" sz="3000" dirty="0">
                <a:latin typeface="Comic Sans MS" pitchFamily="66" charset="0"/>
                <a:cs typeface="Times New Roman" pitchFamily="18" charset="0"/>
              </a:rPr>
              <a:t> وحتى لو ثبت على مستوى السلوك، فإن التحالف يتم إنكاره على مستوى الخطاب.</a:t>
            </a:r>
            <a:endParaRPr lang="fr-FR" sz="2800" dirty="0">
              <a:latin typeface="Times New Roman" pitchFamily="18" charset="0"/>
              <a:cs typeface="Times New Roman" pitchFamily="18" charset="0"/>
            </a:endParaRPr>
          </a:p>
          <a:p>
            <a:pPr marL="571500" indent="-571500" algn="r" rtl="1">
              <a:buFont typeface="+mj-lt"/>
              <a:buAutoNum type="romanUcPeriod"/>
            </a:pPr>
            <a:endParaRPr lang="fr-FR" sz="2800" dirty="0">
              <a:latin typeface="Times New Roman" pitchFamily="18" charset="0"/>
              <a:cs typeface="Times New Roman" pitchFamily="18" charset="0"/>
            </a:endParaRPr>
          </a:p>
          <a:p>
            <a:pPr marL="571500" indent="-571500" algn="r" rtl="1">
              <a:buFont typeface="+mj-lt"/>
              <a:buAutoNum type="romanUcPeriod"/>
            </a:pPr>
            <a:endParaRPr lang="fr-FR" sz="2800" dirty="0">
              <a:latin typeface="Times New Roman" pitchFamily="18" charset="0"/>
              <a:cs typeface="Times New Roman" pitchFamily="18" charset="0"/>
            </a:endParaRPr>
          </a:p>
          <a:p>
            <a:pPr marL="571500" indent="-571500" algn="r" rtl="1">
              <a:buFont typeface="+mj-lt"/>
              <a:buAutoNum type="romanUcPeriod"/>
            </a:pPr>
            <a:endParaRPr lang="fr-FR"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4914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3">
            <a:extLst>
              <a:ext uri="{FF2B5EF4-FFF2-40B4-BE49-F238E27FC236}">
                <a16:creationId xmlns="" xmlns:a16="http://schemas.microsoft.com/office/drawing/2014/main" id="{8FB75FC8-471E-46AE-8171-FED73129ECDC}"/>
              </a:ext>
            </a:extLst>
          </p:cNvPr>
          <p:cNvSpPr txBox="1">
            <a:spLocks/>
          </p:cNvSpPr>
          <p:nvPr/>
        </p:nvSpPr>
        <p:spPr>
          <a:xfrm>
            <a:off x="1485900" y="1166020"/>
            <a:ext cx="617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DZ" sz="2800" dirty="0"/>
              <a:t>النتيجة: ولادة نظام مسبب للأمراض.</a:t>
            </a:r>
          </a:p>
          <a:p>
            <a:pPr marL="0" indent="0" algn="r" rtl="1">
              <a:buNone/>
            </a:pPr>
            <a:r>
              <a:rPr lang="ar-DZ" sz="2800" dirty="0"/>
              <a:t>كسر الفصل بين الأجيال (انتهاك الذي أصبح نمطا يتكرر).</a:t>
            </a:r>
          </a:p>
          <a:p>
            <a:pPr algn="r" rtl="1"/>
            <a:r>
              <a:rPr lang="ar-DZ" sz="2800" dirty="0"/>
              <a:t>يجب أن تكون المعايير والقيم المشتركة بين جميع أفراد الأسرة قوية ومستوعبة على النحو المناسب للمساعدة في إدارة الصراعات والفوارق والتقارب؛ وكل ذلك من أجل تقليص القلق الذي يسبب في كثير من الأحيان التنافر في العلاقات. </a:t>
            </a:r>
          </a:p>
          <a:p>
            <a:pPr algn="r" rtl="1"/>
            <a:r>
              <a:rPr lang="ar-DZ" sz="2800" dirty="0"/>
              <a:t>هذه المعايير هي في الأساس عقود التبادل داخل الأسرة. أنها تضمن استقرار هذه المؤسسة (النظام).</a:t>
            </a:r>
          </a:p>
          <a:p>
            <a:pPr marL="0" indent="0" algn="r" rtl="1">
              <a:buNone/>
            </a:pPr>
            <a:endParaRPr lang="fr-FR" sz="2800" dirty="0"/>
          </a:p>
        </p:txBody>
      </p:sp>
    </p:spTree>
    <p:extLst>
      <p:ext uri="{BB962C8B-B14F-4D97-AF65-F5344CB8AC3E}">
        <p14:creationId xmlns="" xmlns:p14="http://schemas.microsoft.com/office/powerpoint/2010/main" val="995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61FB7590-8C58-4F04-BC81-E2FE8E687197}"/>
              </a:ext>
            </a:extLst>
          </p:cNvPr>
          <p:cNvSpPr txBox="1"/>
          <p:nvPr/>
        </p:nvSpPr>
        <p:spPr>
          <a:xfrm>
            <a:off x="1871700" y="908720"/>
            <a:ext cx="4900854" cy="954107"/>
          </a:xfrm>
          <a:prstGeom prst="rect">
            <a:avLst/>
          </a:prstGeom>
          <a:noFill/>
        </p:spPr>
        <p:txBody>
          <a:bodyPr wrap="square">
            <a:spAutoFit/>
          </a:bodyPr>
          <a:lstStyle/>
          <a:p>
            <a:pPr algn="r" rtl="1"/>
            <a:r>
              <a:rPr lang="fr-FR" sz="2800" dirty="0"/>
              <a:t>الأساطير العائلية أو مؤسسة الطقوس لتوجيه العلاقات</a:t>
            </a:r>
          </a:p>
        </p:txBody>
      </p:sp>
      <p:sp>
        <p:nvSpPr>
          <p:cNvPr id="4" name="Espace réservé du contenu 2">
            <a:extLst>
              <a:ext uri="{FF2B5EF4-FFF2-40B4-BE49-F238E27FC236}">
                <a16:creationId xmlns="" xmlns:a16="http://schemas.microsoft.com/office/drawing/2014/main" id="{00F3CEC4-A1DA-4FBA-8CFE-AC6CF01AD497}"/>
              </a:ext>
            </a:extLst>
          </p:cNvPr>
          <p:cNvSpPr txBox="1">
            <a:spLocks/>
          </p:cNvSpPr>
          <p:nvPr/>
        </p:nvSpPr>
        <p:spPr>
          <a:xfrm>
            <a:off x="1464447" y="1500174"/>
            <a:ext cx="6193653" cy="40890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DZ" sz="2800" dirty="0">
                <a:latin typeface="Comic Sans MS" pitchFamily="66" charset="0"/>
                <a:cs typeface="Times New Roman" pitchFamily="18" charset="0"/>
              </a:rPr>
              <a:t> هي معايير التي تتعلق بمعتقدات منظمة بشكل جيد. </a:t>
            </a:r>
          </a:p>
          <a:p>
            <a:pPr algn="r" rtl="1"/>
            <a:r>
              <a:rPr lang="ar-DZ" sz="2800" dirty="0">
                <a:latin typeface="Comic Sans MS" pitchFamily="66" charset="0"/>
                <a:cs typeface="Times New Roman" pitchFamily="18" charset="0"/>
              </a:rPr>
              <a:t>يتم مشاركتها من قبل أفراد الأسرة المختلفين وفقًا لأدوارهم ووضعهم داخل مجموعة العائلة في علاقات جدّ محددة.</a:t>
            </a:r>
          </a:p>
          <a:p>
            <a:pPr algn="r" rtl="1"/>
            <a:r>
              <a:rPr lang="ar-DZ" sz="2800" dirty="0">
                <a:latin typeface="Comic Sans MS" pitchFamily="66" charset="0"/>
                <a:cs typeface="Times New Roman" pitchFamily="18" charset="0"/>
              </a:rPr>
              <a:t>تحجب في محتوى "روتيني" وتحتوي على قواعد مُقَنّعة للاتصال، وهي قواعد وضعها أعضاء المجموعة فيما يتعلق بخصائصها وتوافرها. </a:t>
            </a:r>
          </a:p>
          <a:p>
            <a:pPr algn="r" rtl="1"/>
            <a:r>
              <a:rPr lang="ar-DZ" sz="2800" dirty="0">
                <a:latin typeface="Comic Sans MS" pitchFamily="66" charset="0"/>
                <a:cs typeface="Times New Roman" pitchFamily="18" charset="0"/>
              </a:rPr>
              <a:t>يتم تمريرها من جيل إلى جيل</a:t>
            </a:r>
            <a:r>
              <a:rPr lang="fr-FR" sz="2800" dirty="0">
                <a:latin typeface="Comic Sans MS" pitchFamily="66" charset="0"/>
                <a:cs typeface="Times New Roman" pitchFamily="18" charset="0"/>
              </a:rPr>
              <a:t>.</a:t>
            </a:r>
            <a:endParaRPr lang="ar-DZ" sz="2800" dirty="0">
              <a:latin typeface="Comic Sans MS" pitchFamily="66" charset="0"/>
              <a:cs typeface="Times New Roman" pitchFamily="18" charset="0"/>
            </a:endParaRPr>
          </a:p>
          <a:p>
            <a:pPr marL="0" indent="0" algn="r" rtl="1">
              <a:buNone/>
            </a:pPr>
            <a:endParaRPr lang="ar-DZ" sz="2800" dirty="0">
              <a:latin typeface="Comic Sans MS" pitchFamily="66" charset="0"/>
              <a:cs typeface="Times New Roman" pitchFamily="18" charset="0"/>
            </a:endParaRPr>
          </a:p>
        </p:txBody>
      </p:sp>
    </p:spTree>
    <p:extLst>
      <p:ext uri="{BB962C8B-B14F-4D97-AF65-F5344CB8AC3E}">
        <p14:creationId xmlns="" xmlns:p14="http://schemas.microsoft.com/office/powerpoint/2010/main" val="242182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0B292F2B-D83F-4012-B517-E764F5A02827}"/>
              </a:ext>
            </a:extLst>
          </p:cNvPr>
          <p:cNvSpPr txBox="1"/>
          <p:nvPr/>
        </p:nvSpPr>
        <p:spPr>
          <a:xfrm>
            <a:off x="2857500" y="764704"/>
            <a:ext cx="3429000" cy="523220"/>
          </a:xfrm>
          <a:prstGeom prst="rect">
            <a:avLst/>
          </a:prstGeom>
          <a:noFill/>
        </p:spPr>
        <p:txBody>
          <a:bodyPr wrap="square">
            <a:spAutoFit/>
          </a:bodyPr>
          <a:lstStyle/>
          <a:p>
            <a:pPr algn="ctr" rtl="1"/>
            <a:r>
              <a:rPr lang="ar-DZ" sz="2800" dirty="0">
                <a:latin typeface="Comic Sans MS" pitchFamily="66" charset="0"/>
                <a:cs typeface="Times New Roman" pitchFamily="18" charset="0"/>
              </a:rPr>
              <a:t>ما هي وظيفتها؟</a:t>
            </a:r>
            <a:endParaRPr lang="fr-FR" sz="2800" dirty="0"/>
          </a:p>
        </p:txBody>
      </p:sp>
      <p:sp>
        <p:nvSpPr>
          <p:cNvPr id="4" name="Espace réservé du contenu 2">
            <a:extLst>
              <a:ext uri="{FF2B5EF4-FFF2-40B4-BE49-F238E27FC236}">
                <a16:creationId xmlns="" xmlns:a16="http://schemas.microsoft.com/office/drawing/2014/main" id="{8FBA1CDE-B848-445F-BCCD-801C523D184C}"/>
              </a:ext>
            </a:extLst>
          </p:cNvPr>
          <p:cNvSpPr txBox="1">
            <a:spLocks/>
          </p:cNvSpPr>
          <p:nvPr/>
        </p:nvSpPr>
        <p:spPr>
          <a:xfrm>
            <a:off x="1410868" y="1142984"/>
            <a:ext cx="6247232" cy="571501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endParaRPr lang="fr-FR" sz="2800" dirty="0">
              <a:latin typeface="Comic Sans MS" pitchFamily="66" charset="0"/>
              <a:cs typeface="Times New Roman" pitchFamily="18" charset="0"/>
            </a:endParaRPr>
          </a:p>
          <a:p>
            <a:pPr algn="r" rtl="1"/>
            <a:r>
              <a:rPr lang="ar-DZ" sz="2800" dirty="0">
                <a:latin typeface="Comic Sans MS" pitchFamily="66" charset="0"/>
                <a:cs typeface="Times New Roman" pitchFamily="18" charset="0"/>
              </a:rPr>
              <a:t>لديها وظيفة احتواء، موازنة وتثبيت. </a:t>
            </a:r>
          </a:p>
          <a:p>
            <a:pPr algn="r" rtl="1"/>
            <a:r>
              <a:rPr lang="ar-DZ" sz="2800" dirty="0">
                <a:latin typeface="Comic Sans MS" pitchFamily="66" charset="0"/>
                <a:cs typeface="Times New Roman" pitchFamily="18" charset="0"/>
              </a:rPr>
              <a:t>هي تشكل تقييما لأحد الأعضاء ولكنها تحدد قبل كل شيء سلوك الآخرين وفقا لهذا </a:t>
            </a:r>
            <a:r>
              <a:rPr lang="ar-DZ" sz="2800" b="1" dirty="0">
                <a:latin typeface="Comic Sans MS" pitchFamily="66" charset="0"/>
                <a:cs typeface="Times New Roman" pitchFamily="18" charset="0"/>
              </a:rPr>
              <a:t>التقدير</a:t>
            </a:r>
            <a:r>
              <a:rPr lang="ar-DZ" sz="2800" dirty="0">
                <a:latin typeface="Comic Sans MS" pitchFamily="66" charset="0"/>
                <a:cs typeface="Times New Roman" pitchFamily="18" charset="0"/>
              </a:rPr>
              <a:t>، ويفرض هذا الأخير، في الواقع، على الآخرين أن يضعوا أنفسهم في حالة تكامل </a:t>
            </a:r>
            <a:r>
              <a:rPr lang="ar-DZ" dirty="0"/>
              <a:t>ومن خلال أدوار مضادة.</a:t>
            </a:r>
            <a:endParaRPr lang="fr-FR" dirty="0"/>
          </a:p>
          <a:p>
            <a:pPr algn="r" rtl="1">
              <a:buFont typeface="Arial" pitchFamily="34" charset="0"/>
              <a:buNone/>
            </a:pPr>
            <a:endParaRPr lang="fr-FR" sz="2800" dirty="0">
              <a:latin typeface="Times New Roman" pitchFamily="18" charset="0"/>
              <a:cs typeface="Times New Roman" pitchFamily="18" charset="0"/>
            </a:endParaRPr>
          </a:p>
          <a:p>
            <a:pPr algn="r" rtl="1">
              <a:buFont typeface="Arial" pitchFamily="34" charset="0"/>
              <a:buNone/>
            </a:pPr>
            <a:endParaRPr lang="fr-FR"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8557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 xmlns:a16="http://schemas.microsoft.com/office/drawing/2014/main" id="{763CC113-E40C-464A-BD40-B68C5154B00E}"/>
              </a:ext>
            </a:extLst>
          </p:cNvPr>
          <p:cNvSpPr txBox="1">
            <a:spLocks/>
          </p:cNvSpPr>
          <p:nvPr/>
        </p:nvSpPr>
        <p:spPr>
          <a:xfrm>
            <a:off x="1485900" y="1600202"/>
            <a:ext cx="617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DZ" dirty="0">
                <a:latin typeface="Comic Sans MS" pitchFamily="66" charset="0"/>
                <a:cs typeface="Times New Roman" pitchFamily="18" charset="0"/>
              </a:rPr>
              <a:t>هم إلى الأسرة ماذا الدفاع نظامة إلى الفردة.</a:t>
            </a:r>
          </a:p>
          <a:p>
            <a:pPr algn="r" rtl="1"/>
            <a:r>
              <a:rPr lang="ar-DZ" dirty="0">
                <a:latin typeface="Comic Sans MS" pitchFamily="66" charset="0"/>
                <a:cs typeface="Times New Roman" pitchFamily="18" charset="0"/>
              </a:rPr>
              <a:t> قليلا عمليا، وهذه الأساطير توفر إمكانية تبادل جيد (انظر فيريرا. </a:t>
            </a:r>
            <a:r>
              <a:rPr lang="fr-FR" dirty="0">
                <a:latin typeface="Comic Sans MS" pitchFamily="66" charset="0"/>
                <a:cs typeface="Times New Roman" pitchFamily="18" charset="0"/>
              </a:rPr>
              <a:t>A.J. "</a:t>
            </a:r>
            <a:r>
              <a:rPr lang="ar-DZ" dirty="0">
                <a:latin typeface="Comic Sans MS" pitchFamily="66" charset="0"/>
                <a:cs typeface="Times New Roman" pitchFamily="18" charset="0"/>
              </a:rPr>
              <a:t>أساطير الأسرة"، على التفاعل، </a:t>
            </a:r>
            <a:r>
              <a:rPr lang="fr-FR" dirty="0">
                <a:latin typeface="Comic Sans MS" pitchFamily="66" charset="0"/>
                <a:cs typeface="Times New Roman" pitchFamily="18" charset="0"/>
              </a:rPr>
              <a:t>pp.85-86.).</a:t>
            </a:r>
            <a:endParaRPr lang="fr-FR" dirty="0"/>
          </a:p>
        </p:txBody>
      </p:sp>
    </p:spTree>
    <p:extLst>
      <p:ext uri="{BB962C8B-B14F-4D97-AF65-F5344CB8AC3E}">
        <p14:creationId xmlns="" xmlns:p14="http://schemas.microsoft.com/office/powerpoint/2010/main" val="190425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 xmlns:a16="http://schemas.microsoft.com/office/drawing/2014/main" id="{D35FAC56-2DCD-431E-902A-39E74A541EBE}"/>
              </a:ext>
            </a:extLst>
          </p:cNvPr>
          <p:cNvSpPr txBox="1">
            <a:spLocks/>
          </p:cNvSpPr>
          <p:nvPr/>
        </p:nvSpPr>
        <p:spPr>
          <a:xfrm>
            <a:off x="1448384" y="836712"/>
            <a:ext cx="6247232" cy="3685768"/>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endParaRPr lang="fr-FR" sz="2800" dirty="0">
              <a:latin typeface="Times New Roman" pitchFamily="18" charset="0"/>
              <a:cs typeface="Times New Roman" pitchFamily="18" charset="0"/>
            </a:endParaRPr>
          </a:p>
          <a:p>
            <a:pPr algn="r" rtl="1"/>
            <a:r>
              <a:rPr lang="fr-FR" dirty="0"/>
              <a:t>تختفي الضرورة الوظيفية مع ظهور الجانب المرضي ، وتصبح الأساطير مدمرة و</a:t>
            </a:r>
            <a:r>
              <a:rPr lang="ar-DZ" dirty="0"/>
              <a:t>مفكِّكَة</a:t>
            </a:r>
            <a:r>
              <a:rPr lang="fr-FR" dirty="0"/>
              <a:t>.</a:t>
            </a:r>
          </a:p>
          <a:p>
            <a:pPr algn="r" rtl="1"/>
            <a:r>
              <a:rPr lang="ar-DZ" sz="3000" dirty="0">
                <a:latin typeface="Comic Sans MS" pitchFamily="66" charset="0"/>
                <a:cs typeface="Times New Roman" pitchFamily="18" charset="0"/>
              </a:rPr>
              <a:t>هذا الجانب يتجلى عندما تصبح أكثر وفرة وأكثر ثباتا في النظام وتخنق أفراد الأسرة الذين يبدأون في الدفاع عنها كحقيقة مطلقة، </a:t>
            </a:r>
          </a:p>
          <a:p>
            <a:pPr algn="r" rtl="1"/>
            <a:r>
              <a:rPr lang="ar-DZ" sz="3000" dirty="0">
                <a:latin typeface="Comic Sans MS" pitchFamily="66" charset="0"/>
                <a:cs typeface="Times New Roman" pitchFamily="18" charset="0"/>
              </a:rPr>
              <a:t>من المستحيل أن نتنازع على دقتها في اللحظة التي تظهر فيها كأخطاء تافهة لطرف ثالث خارجي.</a:t>
            </a:r>
            <a:endParaRPr lang="fr-FR" sz="3000" dirty="0">
              <a:latin typeface="Comic Sans MS" pitchFamily="66" charset="0"/>
              <a:cs typeface="Times New Roman" pitchFamily="18" charset="0"/>
            </a:endParaRPr>
          </a:p>
        </p:txBody>
      </p:sp>
    </p:spTree>
    <p:extLst>
      <p:ext uri="{BB962C8B-B14F-4D97-AF65-F5344CB8AC3E}">
        <p14:creationId xmlns="" xmlns:p14="http://schemas.microsoft.com/office/powerpoint/2010/main" val="29030080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706</Words>
  <Application>Microsoft Office PowerPoint</Application>
  <PresentationFormat>Affichage à l'écran (4:3)</PresentationFormat>
  <Paragraphs>44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c:creator>
  <cp:lastModifiedBy>A</cp:lastModifiedBy>
  <cp:revision>2</cp:revision>
  <dcterms:created xsi:type="dcterms:W3CDTF">2021-02-10T08:18:06Z</dcterms:created>
  <dcterms:modified xsi:type="dcterms:W3CDTF">2021-02-10T08:19:54Z</dcterms:modified>
</cp:coreProperties>
</file>