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5EA3-CF1B-4120-8EAE-C3D9CAE1C3F8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34DE-EECC-46D0-AC8E-6BDA4AA903A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5EA3-CF1B-4120-8EAE-C3D9CAE1C3F8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34DE-EECC-46D0-AC8E-6BDA4AA903A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5EA3-CF1B-4120-8EAE-C3D9CAE1C3F8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34DE-EECC-46D0-AC8E-6BDA4AA903A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5EA3-CF1B-4120-8EAE-C3D9CAE1C3F8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34DE-EECC-46D0-AC8E-6BDA4AA903A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5EA3-CF1B-4120-8EAE-C3D9CAE1C3F8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34DE-EECC-46D0-AC8E-6BDA4AA903A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5EA3-CF1B-4120-8EAE-C3D9CAE1C3F8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34DE-EECC-46D0-AC8E-6BDA4AA903A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5EA3-CF1B-4120-8EAE-C3D9CAE1C3F8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34DE-EECC-46D0-AC8E-6BDA4AA903A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5EA3-CF1B-4120-8EAE-C3D9CAE1C3F8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34DE-EECC-46D0-AC8E-6BDA4AA903A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5EA3-CF1B-4120-8EAE-C3D9CAE1C3F8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34DE-EECC-46D0-AC8E-6BDA4AA903A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5EA3-CF1B-4120-8EAE-C3D9CAE1C3F8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34DE-EECC-46D0-AC8E-6BDA4AA903A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25EA3-CF1B-4120-8EAE-C3D9CAE1C3F8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034DE-EECC-46D0-AC8E-6BDA4AA903A3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25EA3-CF1B-4120-8EAE-C3D9CAE1C3F8}" type="datetimeFigureOut">
              <a:rPr lang="fr-FR" smtClean="0"/>
              <a:t>10/12/2020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034DE-EECC-46D0-AC8E-6BDA4AA903A3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re 1"/>
          <p:cNvSpPr txBox="1">
            <a:spLocks noGrp="1"/>
          </p:cNvSpPr>
          <p:nvPr>
            <p:ph type="ctrTitle"/>
          </p:nvPr>
        </p:nvSpPr>
        <p:spPr>
          <a:xfrm>
            <a:off x="714348" y="857232"/>
            <a:ext cx="7772400" cy="1870079"/>
          </a:xfrm>
          <a:prstGeom prst="rect">
            <a:avLst/>
          </a:prstGeom>
          <a:scene3d>
            <a:camera prst="perspectiveRight"/>
            <a:lightRig rig="threePt" dir="t"/>
          </a:scene3d>
        </p:spPr>
        <p:txBody>
          <a:bodyPr vert="horz" anchor="b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4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مراحل</a:t>
            </a:r>
            <a:r>
              <a:rPr kumimoji="0" lang="fr-FR" sz="4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 </a:t>
            </a:r>
            <a:r>
              <a:rPr kumimoji="0" lang="ar-DZ" sz="4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j-ea"/>
                <a:cs typeface="+mj-cs"/>
              </a:rPr>
              <a:t>ظهور</a:t>
            </a:r>
            <a:endParaRPr kumimoji="0" lang="fr-FR" sz="4800" b="1" i="0" u="sng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pPr marL="0" marR="64008" lvl="0" indent="0" algn="just" rtl="1">
              <a:spcBef>
                <a:spcPts val="400"/>
              </a:spcBef>
              <a:buClr>
                <a:schemeClr val="accent1"/>
              </a:buClr>
              <a:buSzPct val="68000"/>
              <a:buNone/>
              <a:defRPr/>
            </a:pPr>
            <a:r>
              <a:rPr lang="ar-D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تمهيـــــد:</a:t>
            </a:r>
          </a:p>
          <a:p>
            <a:pPr marL="0" marR="64008" lvl="0" indent="0" algn="just" rtl="1">
              <a:spcBef>
                <a:spcPts val="400"/>
              </a:spcBef>
              <a:buClr>
                <a:schemeClr val="accent1"/>
              </a:buClr>
              <a:buSzPct val="68000"/>
              <a:buNone/>
              <a:defRPr/>
            </a:pPr>
            <a:endParaRPr lang="ar-DZ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marL="0" marR="64008" lvl="0" indent="0" algn="just" rtl="1">
              <a:spcBef>
                <a:spcPts val="400"/>
              </a:spcBef>
              <a:buClr>
                <a:schemeClr val="accent1"/>
              </a:buClr>
              <a:buSzPct val="68000"/>
              <a:buNone/>
              <a:defRPr/>
            </a:pPr>
            <a:r>
              <a:rPr lang="ar-D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    لقد كانت </a:t>
            </a:r>
            <a:r>
              <a:rPr lang="ar-DZ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حقوق الإنسان </a:t>
            </a:r>
            <a:r>
              <a:rPr lang="ar-D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الشغل الشاغل ببَني البشرية قاطبة منذ قديم العصور إلى يومنا هذا، في ظل ما نعيشه من تناقضات وقضايا كثيرة أثقلت كاهل البشرية والإنسانية، والبحث في دائرة </a:t>
            </a:r>
            <a:r>
              <a:rPr lang="ar-D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حقوق الإنسان </a:t>
            </a:r>
            <a:r>
              <a:rPr lang="ar-D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هو من المستلزمات الضرورية والأساسية لوجود الإنسان.</a:t>
            </a:r>
          </a:p>
          <a:p>
            <a:pPr marL="0" marR="64008" lvl="0" indent="0" algn="just" rtl="1">
              <a:spcBef>
                <a:spcPts val="400"/>
              </a:spcBef>
              <a:buClr>
                <a:schemeClr val="accent1"/>
              </a:buClr>
              <a:buSzPct val="68000"/>
              <a:buNone/>
              <a:defRPr/>
            </a:pPr>
            <a:r>
              <a:rPr lang="ar-D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ولقد عرف الإنسان عبر دورة حياته الاجتماعية والفكرية عديد المفاهيم، كانت لها الأثر الواسع بحياته كفاعل وإنسان، وجوهرها من مثل: العدل والعدالة- الظلم والمساواة-الحرية. </a:t>
            </a:r>
            <a:endParaRPr lang="fr-F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  <a:p>
            <a:pPr algn="r" rtl="1">
              <a:buNone/>
            </a:pPr>
            <a:endParaRPr lang="fr-F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502" y="5143536"/>
            <a:ext cx="2214610" cy="18573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298" y="-71462"/>
            <a:ext cx="2214610" cy="18573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Espace réservé du contenu 2"/>
          <p:cNvSpPr txBox="1">
            <a:spLocks/>
          </p:cNvSpPr>
          <p:nvPr/>
        </p:nvSpPr>
        <p:spPr>
          <a:xfrm>
            <a:off x="357158" y="1214422"/>
            <a:ext cx="8329642" cy="5214974"/>
          </a:xfrm>
          <a:prstGeom prst="rect">
            <a:avLst/>
          </a:prstGeom>
        </p:spPr>
        <p:txBody>
          <a:bodyPr vert="horz" lIns="45720" rIns="45720">
            <a:noAutofit/>
          </a:bodyPr>
          <a:lstStyle/>
          <a:p>
            <a:pPr marL="0" marR="64008" lvl="0" indent="0" algn="just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ar-DZ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abic Typesetting" pitchFamily="66" charset="-78"/>
                <a:cs typeface="Arabic Typesetting" pitchFamily="66" charset="-78"/>
              </a:rPr>
              <a:t>-إنّ من أبرز مراحل ظهور حقوق الإنسان نهاية القرون الوسطى وبداية عصر النهضة في أوربا، حيث انتشرت أفكار الفلاسفة المنادين بالحرية والمنددين بالاستبداد والتسلط أمثال الفقيه </a:t>
            </a:r>
            <a:r>
              <a:rPr kumimoji="0" lang="ar-DZ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abic Typesetting" pitchFamily="66" charset="-78"/>
                <a:cs typeface="Arabic Typesetting" pitchFamily="66" charset="-78"/>
              </a:rPr>
              <a:t>غروسيوس</a:t>
            </a:r>
            <a:r>
              <a:rPr kumimoji="0" lang="ar-DZ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abic Typesetting" pitchFamily="66" charset="-78"/>
                <a:cs typeface="Arabic Typesetting" pitchFamily="66" charset="-78"/>
              </a:rPr>
              <a:t>، جون </a:t>
            </a:r>
            <a:r>
              <a:rPr kumimoji="0" lang="ar-DZ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abic Typesetting" pitchFamily="66" charset="-78"/>
                <a:cs typeface="Arabic Typesetting" pitchFamily="66" charset="-78"/>
              </a:rPr>
              <a:t>لوك</a:t>
            </a:r>
            <a:r>
              <a:rPr kumimoji="0" lang="ar-DZ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kumimoji="0" lang="ar-DZ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abic Typesetting" pitchFamily="66" charset="-78"/>
                <a:cs typeface="Arabic Typesetting" pitchFamily="66" charset="-78"/>
              </a:rPr>
              <a:t>ومونتيسكيو</a:t>
            </a:r>
            <a:r>
              <a:rPr kumimoji="0" lang="ar-DZ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marL="0" marR="64008" lvl="0" indent="0" algn="just" defTabSz="914400" rtl="1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ar-DZ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abic Typesetting" pitchFamily="66" charset="-78"/>
                <a:cs typeface="Arabic Typesetting" pitchFamily="66" charset="-78"/>
              </a:rPr>
              <a:t>كما كان للحضارة العربية الإسلامية دور كبير في تطوير قواعد القانون</a:t>
            </a:r>
            <a:r>
              <a:rPr kumimoji="0" lang="ar-DZ" sz="36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abic Typesetting" pitchFamily="66" charset="-78"/>
                <a:cs typeface="Arabic Typesetting" pitchFamily="66" charset="-78"/>
              </a:rPr>
              <a:t> ا</a:t>
            </a:r>
            <a:r>
              <a:rPr kumimoji="0" lang="ar-DZ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abic Typesetting" pitchFamily="66" charset="-78"/>
                <a:cs typeface="Arabic Typesetting" pitchFamily="66" charset="-78"/>
              </a:rPr>
              <a:t>لدولي لحقوق الإنسان، وإن كان المقام هنا لا يتسع لاستعراض موقف الشريعة الإسلامية فيما يتعلق بحقوق الإنسان استعراضا تفصيليا وشاملا، لكننا سنكتفي بذكر حقوق الإنسان في الديانات السماوية </a:t>
            </a:r>
            <a:r>
              <a:rPr lang="ar-DZ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بصفة عامة، ويبقى مجال البحث مفتوح لكم طلبتي الأحبة</a:t>
            </a:r>
            <a:r>
              <a:rPr kumimoji="0" lang="ar-DZ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abic Typesetting" pitchFamily="66" charset="-78"/>
                <a:cs typeface="Arabic Typesetting" pitchFamily="66" charset="-78"/>
              </a:rPr>
              <a:t>.</a:t>
            </a:r>
            <a:endParaRPr kumimoji="0" lang="fr-FR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Autofit/>
          </a:bodyPr>
          <a:lstStyle/>
          <a:p>
            <a:pPr algn="r" rtl="1">
              <a:buNone/>
            </a:pP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-لم يستخدم أناس القرن 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18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 تعبير ”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حقوق الإنسان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“، ومتى استخدموه كانوا يقصدون به عادة شيئا مختلفا عما نقصده اليوم.</a:t>
            </a:r>
          </a:p>
          <a:p>
            <a:pPr algn="r" rtl="1">
              <a:buNone/>
            </a:pP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-قبل عام 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1789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 غالبا ما تحدث ”</a:t>
            </a:r>
            <a:r>
              <a:rPr lang="ar-DZ" sz="3200" b="1" dirty="0" err="1" smtClean="0">
                <a:latin typeface="Arabic Typesetting" pitchFamily="66" charset="-78"/>
                <a:cs typeface="Arabic Typesetting" pitchFamily="66" charset="-78"/>
              </a:rPr>
              <a:t>جيفرسون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“ عن </a:t>
            </a:r>
            <a:r>
              <a:rPr lang="ar-DZ" sz="3200" b="1" u="sng" dirty="0" smtClean="0">
                <a:latin typeface="Arabic Typesetting" pitchFamily="66" charset="-78"/>
                <a:cs typeface="Arabic Typesetting" pitchFamily="66" charset="-78"/>
              </a:rPr>
              <a:t>الحقوق الطبيعية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، لم يبدأ في استخدام مصطلح ”</a:t>
            </a:r>
            <a:r>
              <a:rPr lang="ar-DZ" sz="3200" b="1" u="sng" dirty="0" smtClean="0">
                <a:latin typeface="Arabic Typesetting" pitchFamily="66" charset="-78"/>
                <a:cs typeface="Arabic Typesetting" pitchFamily="66" charset="-78"/>
              </a:rPr>
              <a:t>حقوق الفرد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“ إلاّ </a:t>
            </a:r>
            <a:r>
              <a:rPr lang="ar-DZ" sz="3200" b="1" u="sng" dirty="0" smtClean="0">
                <a:latin typeface="Arabic Typesetting" pitchFamily="66" charset="-78"/>
                <a:cs typeface="Arabic Typesetting" pitchFamily="66" charset="-78"/>
              </a:rPr>
              <a:t>بعد عام 1789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، وعندما استخدم مصطلح ”حقوق الإنسان“ كان </a:t>
            </a:r>
            <a:r>
              <a:rPr lang="ar-DZ" sz="3200" b="1" u="sng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يعني شيئا ذا طابع أكثر سلبية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، و</a:t>
            </a:r>
            <a:r>
              <a:rPr lang="ar-DZ" sz="3200" b="1" u="sng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أدنى من الناحية السياسية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 من </a:t>
            </a:r>
            <a:r>
              <a:rPr lang="ar-DZ" sz="3200" b="1" u="sng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الحقوق الطبيعية</a:t>
            </a:r>
            <a:r>
              <a:rPr lang="ar-DZ" sz="3200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/>
            </a:r>
            <a:br>
              <a:rPr lang="ar-DZ" sz="3200" dirty="0" smtClean="0">
                <a:latin typeface="Arabic Typesetting" pitchFamily="66" charset="-78"/>
                <a:cs typeface="Arabic Typesetting" pitchFamily="66" charset="-78"/>
              </a:rPr>
            </a:b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أو </a:t>
            </a:r>
            <a:r>
              <a:rPr lang="ar-DZ" sz="3200" b="1" u="sng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حقوق الفرد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algn="r" rtl="1">
              <a:buNone/>
            </a:pP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-في عام 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1706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 استخدم المصطلح </a:t>
            </a:r>
            <a:r>
              <a:rPr lang="ar-DZ" sz="3200" b="1" u="sng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للإشارة إلى شرور تجارة الرقيق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 algn="r" rtl="1">
              <a:buNone/>
            </a:pP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-إبان </a:t>
            </a:r>
            <a:r>
              <a:rPr lang="ar-DZ" sz="3200" b="1" u="sng" dirty="0" smtClean="0">
                <a:latin typeface="Arabic Typesetting" pitchFamily="66" charset="-78"/>
                <a:cs typeface="Arabic Typesetting" pitchFamily="66" charset="-78"/>
              </a:rPr>
              <a:t>القرن 18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، تبيّن أن مصطلحات مثل: *</a:t>
            </a:r>
            <a:r>
              <a:rPr lang="ar-DZ" sz="3200" b="1" u="sng" dirty="0" smtClean="0">
                <a:latin typeface="Arabic Typesetting" pitchFamily="66" charset="-78"/>
                <a:cs typeface="Arabic Typesetting" pitchFamily="66" charset="-78"/>
              </a:rPr>
              <a:t>حقوق الإنسان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*، *</a:t>
            </a:r>
            <a:r>
              <a:rPr lang="ar-DZ" sz="3200" b="1" u="sng" dirty="0" smtClean="0">
                <a:latin typeface="Arabic Typesetting" pitchFamily="66" charset="-78"/>
                <a:cs typeface="Arabic Typesetting" pitchFamily="66" charset="-78"/>
              </a:rPr>
              <a:t>حقوق البشرية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*،و*</a:t>
            </a:r>
            <a:r>
              <a:rPr lang="ar-DZ" sz="3200" b="1" u="sng" dirty="0" smtClean="0">
                <a:latin typeface="Arabic Typesetting" pitchFamily="66" charset="-78"/>
                <a:cs typeface="Arabic Typesetting" pitchFamily="66" charset="-78"/>
              </a:rPr>
              <a:t>حقوق الإنسانية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*، في كل من اللّغتين الانجليزية والفرنسية مصطلحات هامة للغاية، </a:t>
            </a:r>
            <a:r>
              <a:rPr lang="ar-DZ" sz="3200" b="1" u="sng" dirty="0" smtClean="0">
                <a:latin typeface="Arabic Typesetting" pitchFamily="66" charset="-78"/>
                <a:cs typeface="Arabic Typesetting" pitchFamily="66" charset="-78"/>
              </a:rPr>
              <a:t>لا تَمُتُ بصلة مباشرة إلى الاستخدام السياسي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، فكانت تشير إلى ما يميز ما هو بشرى عما هو إلهي من ناحية، وعما هو حيواني من ناحية أخرى، وليس إلى الحقوق المتعلقة بالسياسة مثل:</a:t>
            </a:r>
          </a:p>
          <a:p>
            <a:pPr algn="r" rtl="1">
              <a:buNone/>
            </a:pP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حرية العبير، أو حق المشاركة في الحياة السياسية. </a:t>
            </a:r>
            <a:endParaRPr lang="fr-FR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 rtl="1">
              <a:buNone/>
            </a:pPr>
            <a:endParaRPr lang="fr-FR" sz="3200" dirty="0" smtClean="0">
              <a:latin typeface="Arabic Typesetting" pitchFamily="66" charset="-78"/>
              <a:cs typeface="Arabic Typesetting" pitchFamily="66" charset="-78"/>
            </a:endParaRPr>
          </a:p>
          <a:p>
            <a:pPr algn="just" rtl="1">
              <a:buNone/>
            </a:pP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-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ظهر مصطلح ”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حق الإنسان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“ للمرة الأولى في اللغة الفرنسية عام 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1763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، بمعنى مماثل للحق الطبيعي، لكن لم يتسع استعماله، مع أنّ 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فولتير 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استخدمه في رسالة التسامح.</a:t>
            </a:r>
          </a:p>
          <a:p>
            <a:pPr algn="just" rtl="1">
              <a:buNone/>
            </a:pP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-طيلة ق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18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 ابتكر الفرنسيون تعبيرا جديد في ستينيات ق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18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 هو ”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حقوق الفرد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“.</a:t>
            </a:r>
          </a:p>
          <a:p>
            <a:pPr algn="just" rtl="1">
              <a:buNone/>
            </a:pP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-شاع استخدام مصطلح ”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حقوق الفرد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“ في فرنسا بعد ظهوره في كتاب *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جان جاك روسو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*:“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العقد الاجتماعي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“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1762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، بحلول عام 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1763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 أصبح هذا المصطلح شائعا.</a:t>
            </a:r>
          </a:p>
          <a:p>
            <a:pPr algn="just" rtl="1">
              <a:buNone/>
            </a:pP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-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الثورة الأمريكية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 حفزّت الماركيز ”</a:t>
            </a:r>
            <a:r>
              <a:rPr lang="ar-DZ" sz="3200" b="1" dirty="0" err="1" smtClean="0">
                <a:latin typeface="Arabic Typesetting" pitchFamily="66" charset="-78"/>
                <a:cs typeface="Arabic Typesetting" pitchFamily="66" charset="-78"/>
              </a:rPr>
              <a:t>دي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3200" b="1" dirty="0" err="1" smtClean="0">
                <a:latin typeface="Arabic Typesetting" pitchFamily="66" charset="-78"/>
                <a:cs typeface="Arabic Typesetting" pitchFamily="66" charset="-78"/>
              </a:rPr>
              <a:t>كوندرسيه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“ بطل عصر التنوير الفرنسي، ليقوم بالمحاولة الأّولى لتعريف ”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حقوق الفرد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“ التي اشتملت في رأيه على:</a:t>
            </a:r>
          </a:p>
          <a:p>
            <a:pPr algn="just" rtl="1">
              <a:buNone/>
            </a:pP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أمن الفرد، أمن الممتلكات، العدالة النزيهة المحايدة، الحق في المساهمة في صياغة القوانين.</a:t>
            </a:r>
          </a:p>
          <a:p>
            <a:pPr algn="just" rtl="1">
              <a:buNone/>
            </a:pP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-عندما ظهرت لغة حقوق الإنسان في النصف الثاني من </a:t>
            </a:r>
            <a:r>
              <a:rPr lang="ar-DZ" sz="3200" dirty="0" err="1" smtClean="0">
                <a:latin typeface="Arabic Typesetting" pitchFamily="66" charset="-78"/>
                <a:cs typeface="Arabic Typesetting" pitchFamily="66" charset="-78"/>
              </a:rPr>
              <a:t>ق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ar-DZ" sz="3200" b="1" dirty="0" smtClean="0">
                <a:latin typeface="Arabic Typesetting" pitchFamily="66" charset="-78"/>
                <a:cs typeface="Arabic Typesetting" pitchFamily="66" charset="-78"/>
              </a:rPr>
              <a:t>18</a:t>
            </a:r>
            <a:r>
              <a:rPr lang="ar-DZ" sz="3200" dirty="0" smtClean="0">
                <a:latin typeface="Arabic Typesetting" pitchFamily="66" charset="-78"/>
                <a:cs typeface="Arabic Typesetting" pitchFamily="66" charset="-78"/>
              </a:rPr>
              <a:t>، لم يكن هناك في بادئ الأمر تعريف واضح. </a:t>
            </a:r>
          </a:p>
          <a:p>
            <a:pPr algn="just" rtl="1">
              <a:buNone/>
            </a:pPr>
            <a:endParaRPr lang="fr-FR" sz="32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379</Words>
  <Application>Microsoft Office PowerPoint</Application>
  <PresentationFormat>Affichage à l'écran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مراحل ظهور</vt:lpstr>
      <vt:lpstr>Diapositive 2</vt:lpstr>
      <vt:lpstr>Diapositive 3</vt:lpstr>
      <vt:lpstr>Diapositive 4</vt:lpstr>
      <vt:lpstr>Diapositive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*مراحل ظهور حقوق الإنسان*</dc:title>
  <dc:creator>pc</dc:creator>
  <cp:lastModifiedBy>pc</cp:lastModifiedBy>
  <cp:revision>2</cp:revision>
  <dcterms:created xsi:type="dcterms:W3CDTF">2020-12-10T07:50:01Z</dcterms:created>
  <dcterms:modified xsi:type="dcterms:W3CDTF">2020-12-10T08:05:14Z</dcterms:modified>
</cp:coreProperties>
</file>