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63" r:id="rId4"/>
    <p:sldId id="264" r:id="rId5"/>
    <p:sldId id="260" r:id="rId6"/>
    <p:sldId id="259" r:id="rId7"/>
    <p:sldId id="261"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9F3870AD-B8D7-428B-AC73-5F70C27362EB}" type="datetimeFigureOut">
              <a:rPr lang="fr-FR" smtClean="0"/>
              <a:pPr/>
              <a:t>08/12/2020</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B6306509-E9B0-4660-819F-496F260027B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306509-E9B0-4660-819F-496F260027B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306509-E9B0-4660-819F-496F260027B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306509-E9B0-4660-819F-496F260027B0}" type="slidenum">
              <a:rPr lang="fr-FR" smtClean="0"/>
              <a:pPr/>
              <a:t>‹N°›</a:t>
            </a:fld>
            <a:endParaRPr lang="fr-FR"/>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B6306509-E9B0-4660-819F-496F260027B0}" type="slidenum">
              <a:rPr lang="fr-FR" smtClean="0"/>
              <a:pPr/>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306509-E9B0-4660-819F-496F260027B0}" type="slidenum">
              <a:rPr lang="fr-FR" smtClean="0"/>
              <a:pPr/>
              <a:t>‹N°›</a:t>
            </a:fld>
            <a:endParaRPr lang="fr-FR"/>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B6306509-E9B0-4660-819F-496F260027B0}"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B6306509-E9B0-4660-819F-496F260027B0}" type="slidenum">
              <a:rPr lang="fr-FR" smtClean="0"/>
              <a:pPr/>
              <a:t>‹N°›</a:t>
            </a:fld>
            <a:endParaRPr lang="fr-FR"/>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9F3870AD-B8D7-428B-AC73-5F70C27362EB}" type="datetimeFigureOut">
              <a:rPr lang="fr-FR" smtClean="0"/>
              <a:pPr/>
              <a:t>08/12/2020</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B6306509-E9B0-4660-819F-496F260027B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9F3870AD-B8D7-428B-AC73-5F70C27362EB}" type="datetimeFigureOut">
              <a:rPr lang="fr-FR" smtClean="0"/>
              <a:pPr/>
              <a:t>08/12/2020</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B6306509-E9B0-4660-819F-496F260027B0}"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9F3870AD-B8D7-428B-AC73-5F70C27362EB}" type="datetimeFigureOut">
              <a:rPr lang="fr-FR" smtClean="0"/>
              <a:pPr/>
              <a:t>08/12/2020</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B6306509-E9B0-4660-819F-496F260027B0}" type="slidenum">
              <a:rPr lang="fr-FR" smtClean="0"/>
              <a:pPr/>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F3870AD-B8D7-428B-AC73-5F70C27362EB}" type="datetimeFigureOut">
              <a:rPr lang="fr-FR" smtClean="0"/>
              <a:pPr/>
              <a:t>08/12/2020</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306509-E9B0-4660-819F-496F260027B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hyperlink" Target="http://www.ohchr.org/EN/UDHR/Pages/SearchByLang.aspx" TargetMode="Externa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txBox="1">
            <a:spLocks/>
          </p:cNvSpPr>
          <p:nvPr/>
        </p:nvSpPr>
        <p:spPr>
          <a:xfrm>
            <a:off x="1071538" y="1571612"/>
            <a:ext cx="7500990" cy="2153408"/>
          </a:xfrm>
          <a:prstGeom prst="rect">
            <a:avLst/>
          </a:prstGeom>
          <a:ln w="34925">
            <a:solidFill>
              <a:srgbClr val="FFFFFF"/>
            </a:solidFill>
          </a:ln>
          <a:effectLst>
            <a:outerShdw blurRad="317500" dir="2700000" algn="ctr">
              <a:srgbClr val="000000">
                <a:alpha val="43000"/>
              </a:srgbClr>
            </a:outerShdw>
          </a:effectLst>
          <a:scene3d>
            <a:camera prst="perspectiveRelaxedModerately"/>
            <a:lightRig rig="threePt" dir="t">
              <a:rot lat="0" lon="0" rev="0"/>
            </a:lightRig>
          </a:scene3d>
          <a:sp3d extrusionH="38100" prstMaterial="clear">
            <a:bevelT w="260350" h="50800" prst="softRound"/>
            <a:bevelB prst="softRound"/>
          </a:sp3d>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lvl="0" algn="ctr" rtl="1">
              <a:spcBef>
                <a:spcPct val="0"/>
              </a:spcBef>
            </a:pPr>
            <a:r>
              <a:rPr kumimoji="0" lang="ar-DZ" sz="6000" b="1" i="0" u="none" strike="noStrike" kern="1200" cap="none" spc="0" normalizeH="0" baseline="0" noProof="0" dirty="0" smtClean="0">
                <a:ln>
                  <a:noFill/>
                </a:ln>
                <a:solidFill>
                  <a:schemeClr val="accent3">
                    <a:tint val="90000"/>
                    <a:satMod val="120000"/>
                  </a:schemeClr>
                </a:solidFill>
                <a:effectLst>
                  <a:outerShdw blurRad="38100" dist="38100" dir="2700000" algn="tl">
                    <a:srgbClr val="000000">
                      <a:alpha val="43137"/>
                    </a:srgbClr>
                  </a:outerShdw>
                </a:effectLst>
                <a:uLnTx/>
                <a:uFillTx/>
                <a:latin typeface="+mj-lt"/>
                <a:ea typeface="+mj-ea"/>
                <a:cs typeface="+mj-cs"/>
              </a:rPr>
              <a:t>*</a:t>
            </a:r>
            <a:r>
              <a:rPr lang="ar-DZ" sz="6000" dirty="0" smtClean="0"/>
              <a:t> الإعلان العالمي لحقوق الإنسان </a:t>
            </a:r>
            <a:r>
              <a:rPr kumimoji="0" lang="ar-DZ" sz="6000" b="1" i="0" u="none" strike="noStrike" kern="1200" cap="none" spc="0" normalizeH="0" baseline="0" noProof="0" dirty="0" smtClean="0">
                <a:ln>
                  <a:noFill/>
                </a:ln>
                <a:solidFill>
                  <a:schemeClr val="accent3">
                    <a:tint val="90000"/>
                    <a:satMod val="120000"/>
                  </a:schemeClr>
                </a:solidFill>
                <a:effectLst>
                  <a:outerShdw blurRad="38100" dist="38100" dir="2700000" algn="tl">
                    <a:srgbClr val="000000">
                      <a:alpha val="43137"/>
                    </a:srgbClr>
                  </a:outerShdw>
                </a:effectLst>
                <a:uLnTx/>
                <a:uFillTx/>
                <a:latin typeface="+mj-lt"/>
                <a:ea typeface="+mj-ea"/>
                <a:cs typeface="+mj-cs"/>
              </a:rPr>
              <a:t>*</a:t>
            </a:r>
            <a:endParaRPr kumimoji="0" lang="fr-FR" sz="6000" b="1" i="0" u="none" strike="noStrike" kern="1200" cap="none" spc="0" normalizeH="0" baseline="0" noProof="0" dirty="0">
              <a:ln>
                <a:noFill/>
              </a:ln>
              <a:solidFill>
                <a:schemeClr val="accent3">
                  <a:tint val="90000"/>
                  <a:satMod val="120000"/>
                </a:schemeClr>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28596" y="1071546"/>
            <a:ext cx="8229600" cy="4525963"/>
          </a:xfrm>
        </p:spPr>
        <p:txBody>
          <a:bodyPr>
            <a:noAutofit/>
          </a:bodyPr>
          <a:lstStyle/>
          <a:p>
            <a:pPr algn="just" rtl="1">
              <a:buNone/>
            </a:pPr>
            <a:r>
              <a:rPr lang="ar-DZ" sz="3200" dirty="0" smtClean="0">
                <a:latin typeface="Arabic Typesetting" pitchFamily="66" charset="-78"/>
                <a:cs typeface="Arabic Typesetting" pitchFamily="66" charset="-78"/>
              </a:rPr>
              <a:t>في عام </a:t>
            </a:r>
            <a:r>
              <a:rPr lang="ar-DZ" sz="3200" b="1" dirty="0" smtClean="0">
                <a:latin typeface="Arabic Typesetting" pitchFamily="66" charset="-78"/>
                <a:cs typeface="Arabic Typesetting" pitchFamily="66" charset="-78"/>
              </a:rPr>
              <a:t>1942</a:t>
            </a:r>
            <a:r>
              <a:rPr lang="ar-DZ" sz="3200" dirty="0" smtClean="0">
                <a:latin typeface="Arabic Typesetting" pitchFamily="66" charset="-78"/>
                <a:cs typeface="Arabic Typesetting" pitchFamily="66" charset="-78"/>
              </a:rPr>
              <a:t> وقّع ممثلو </a:t>
            </a:r>
            <a:r>
              <a:rPr lang="ar-DZ" sz="3200" b="1" dirty="0" smtClean="0">
                <a:latin typeface="Arabic Typesetting" pitchFamily="66" charset="-78"/>
                <a:cs typeface="Arabic Typesetting" pitchFamily="66" charset="-78"/>
              </a:rPr>
              <a:t>26 دولة</a:t>
            </a:r>
            <a:r>
              <a:rPr lang="ar-DZ" sz="3200" dirty="0" smtClean="0">
                <a:latin typeface="Arabic Typesetting" pitchFamily="66" charset="-78"/>
                <a:cs typeface="Arabic Typesetting" pitchFamily="66" charset="-78"/>
              </a:rPr>
              <a:t> في </a:t>
            </a:r>
            <a:r>
              <a:rPr lang="ar-DZ" sz="3200" b="1" dirty="0" smtClean="0">
                <a:latin typeface="Arabic Typesetting" pitchFamily="66" charset="-78"/>
                <a:cs typeface="Arabic Typesetting" pitchFamily="66" charset="-78"/>
              </a:rPr>
              <a:t>واشنطن</a:t>
            </a:r>
            <a:r>
              <a:rPr lang="ar-DZ" sz="3200" dirty="0" smtClean="0">
                <a:latin typeface="Arabic Typesetting" pitchFamily="66" charset="-78"/>
                <a:cs typeface="Arabic Typesetting" pitchFamily="66" charset="-78"/>
              </a:rPr>
              <a:t> إعلانا بتكوين هيئة الأمم المتحدة.</a:t>
            </a:r>
          </a:p>
          <a:p>
            <a:pPr algn="just" rtl="1">
              <a:buNone/>
            </a:pPr>
            <a:r>
              <a:rPr lang="ar-DZ" sz="3200" dirty="0" smtClean="0">
                <a:latin typeface="Arabic Typesetting" pitchFamily="66" charset="-78"/>
                <a:cs typeface="Arabic Typesetting" pitchFamily="66" charset="-78"/>
              </a:rPr>
              <a:t> </a:t>
            </a:r>
            <a:r>
              <a:rPr lang="ar-DZ" sz="3200" b="1" u="sng" dirty="0" smtClean="0">
                <a:latin typeface="Arabic Typesetting" pitchFamily="66" charset="-78"/>
                <a:cs typeface="Arabic Typesetting" pitchFamily="66" charset="-78"/>
              </a:rPr>
              <a:t>جاء في هذا الإعلان</a:t>
            </a:r>
            <a:r>
              <a:rPr lang="ar-DZ" sz="3200" dirty="0" smtClean="0">
                <a:latin typeface="Arabic Typesetting" pitchFamily="66" charset="-78"/>
                <a:cs typeface="Arabic Typesetting" pitchFamily="66" charset="-78"/>
              </a:rPr>
              <a:t>:</a:t>
            </a:r>
          </a:p>
          <a:p>
            <a:pPr algn="just" rtl="1">
              <a:buNone/>
            </a:pPr>
            <a:r>
              <a:rPr lang="ar-DZ" sz="3200" b="1" dirty="0" smtClean="0">
                <a:latin typeface="Arabic Typesetting" pitchFamily="66" charset="-78"/>
                <a:cs typeface="Arabic Typesetting" pitchFamily="66" charset="-78"/>
              </a:rPr>
              <a:t>ن</a:t>
            </a:r>
            <a:r>
              <a:rPr lang="ar-DZ" sz="3200" b="1" dirty="0" smtClean="0">
                <a:latin typeface="Arabic Typesetting" pitchFamily="66" charset="-78"/>
                <a:cs typeface="Arabic Typesetting" pitchFamily="66" charset="-78"/>
              </a:rPr>
              <a:t>ؤكد من جديد إيماننا بالحقوق الأساسية للإنسان وبكرامة الفرد وقدره، وبما للرجال والنساء، والأمم كبيرها وصغيرها من حقوق متساوية. ونبيِّن الأحوال التي يمكن في ظلها تحقيق العدالة واحترام الالتزامات الناشئة عن المعاهدات وغيرها من مصادر القانون الدولي.</a:t>
            </a:r>
          </a:p>
          <a:p>
            <a:pPr algn="just" rtl="1">
              <a:buFontTx/>
              <a:buChar char="-"/>
            </a:pPr>
            <a:r>
              <a:rPr lang="ar-DZ" sz="3200" dirty="0" smtClean="0">
                <a:latin typeface="Arabic Typesetting" pitchFamily="66" charset="-78"/>
                <a:cs typeface="Arabic Typesetting" pitchFamily="66" charset="-78"/>
              </a:rPr>
              <a:t>بعد تشكيل هيئة الأمم المتحدة بست سنوات أقرّت الجمعية العامة الإعلان العالمي لحقوق الإنسان، وأصدرته في </a:t>
            </a:r>
            <a:r>
              <a:rPr lang="ar-DZ" sz="3200" b="1" dirty="0" smtClean="0">
                <a:latin typeface="Arabic Typesetting" pitchFamily="66" charset="-78"/>
                <a:cs typeface="Arabic Typesetting" pitchFamily="66" charset="-78"/>
              </a:rPr>
              <a:t>باريس </a:t>
            </a:r>
            <a:r>
              <a:rPr lang="ar-DZ" sz="3200" dirty="0" smtClean="0">
                <a:latin typeface="Arabic Typesetting" pitchFamily="66" charset="-78"/>
                <a:cs typeface="Arabic Typesetting" pitchFamily="66" charset="-78"/>
              </a:rPr>
              <a:t>في </a:t>
            </a:r>
            <a:r>
              <a:rPr lang="ar-DZ" sz="3200" b="1" dirty="0" smtClean="0">
                <a:latin typeface="Arabic Typesetting" pitchFamily="66" charset="-78"/>
                <a:cs typeface="Arabic Typesetting" pitchFamily="66" charset="-78"/>
              </a:rPr>
              <a:t>10 كانون الأول </a:t>
            </a:r>
            <a:r>
              <a:rPr lang="ar-DZ" sz="3200" dirty="0" smtClean="0">
                <a:latin typeface="Arabic Typesetting" pitchFamily="66" charset="-78"/>
                <a:cs typeface="Arabic Typesetting" pitchFamily="66" charset="-78"/>
              </a:rPr>
              <a:t>من عام</a:t>
            </a:r>
            <a:r>
              <a:rPr lang="ar-DZ" sz="3200" b="1" dirty="0" smtClean="0">
                <a:latin typeface="Arabic Typesetting" pitchFamily="66" charset="-78"/>
                <a:cs typeface="Arabic Typesetting" pitchFamily="66" charset="-78"/>
              </a:rPr>
              <a:t> 1948. </a:t>
            </a:r>
          </a:p>
        </p:txBody>
      </p:sp>
      <p:sp>
        <p:nvSpPr>
          <p:cNvPr id="4" name="Titre 1"/>
          <p:cNvSpPr txBox="1">
            <a:spLocks noGrp="1"/>
          </p:cNvSpPr>
          <p:nvPr>
            <p:ph type="title"/>
          </p:nvPr>
        </p:nvSpPr>
        <p:spPr>
          <a:xfrm>
            <a:off x="428596" y="0"/>
            <a:ext cx="8229600" cy="857232"/>
          </a:xfrm>
          <a:prstGeom prst="rect">
            <a:avLst/>
          </a:prstGeom>
        </p:spPr>
        <p:txBody>
          <a:bodyPr vert="horz" anchor="b">
            <a:normAutofit fontScale="97500"/>
            <a:scene3d>
              <a:camera prst="orthographicFront"/>
              <a:lightRig rig="soft" dir="t"/>
            </a:scene3d>
            <a:sp3d prstMaterial="softEdge">
              <a:bevelT w="25400" h="25400"/>
            </a:sp3d>
          </a:bodyPr>
          <a:lstStyle/>
          <a:p>
            <a:pPr lvl="0" algn="ctr" rtl="1">
              <a:spcBef>
                <a:spcPct val="0"/>
              </a:spcBef>
            </a:pPr>
            <a:r>
              <a:rPr lang="ar-DZ" sz="4800" dirty="0" smtClean="0"/>
              <a:t>*</a:t>
            </a:r>
            <a:r>
              <a:rPr lang="ar-DZ" sz="4800" b="1" u="sng" dirty="0" smtClean="0">
                <a:solidFill>
                  <a:srgbClr val="7030A0"/>
                </a:solidFill>
                <a:latin typeface="Arabic Typesetting" pitchFamily="66" charset="-78"/>
                <a:cs typeface="Arabic Typesetting" pitchFamily="66" charset="-78"/>
              </a:rPr>
              <a:t>الإعلان العالمي لحقوق الإنسان</a:t>
            </a:r>
            <a:r>
              <a:rPr kumimoji="0" lang="fr-FR" sz="4800" b="1" i="0" strike="noStrike" kern="1200" cap="none" spc="0" normalizeH="0" baseline="0" noProof="0" dirty="0" smtClean="0">
                <a:ln>
                  <a:noFill/>
                </a:ln>
                <a:solidFill>
                  <a:srgbClr val="7030A0"/>
                </a:solidFill>
                <a:effectLst>
                  <a:outerShdw blurRad="38100" dist="38100" dir="2700000" algn="tl">
                    <a:srgbClr val="000000">
                      <a:alpha val="43137"/>
                    </a:srgbClr>
                  </a:outerShdw>
                </a:effectLst>
                <a:uLnTx/>
                <a:uFillTx/>
                <a:latin typeface="+mn-lt"/>
                <a:ea typeface="+mj-ea"/>
                <a:cs typeface="+mj-cs"/>
              </a:rPr>
              <a:t>*</a:t>
            </a:r>
            <a:endParaRPr kumimoji="0" lang="fr-FR" sz="4800" b="1" i="0" strike="noStrike" kern="1200" cap="none" spc="0" normalizeH="0" baseline="0" noProof="0" dirty="0">
              <a:ln>
                <a:noFill/>
              </a:ln>
              <a:solidFill>
                <a:srgbClr val="7030A0"/>
              </a:solidFill>
              <a:effectLst>
                <a:outerShdw blurRad="38100" dist="38100" dir="2700000" algn="tl">
                  <a:srgbClr val="000000">
                    <a:alpha val="43137"/>
                  </a:srgbClr>
                </a:outerShdw>
              </a:effectLst>
              <a:uLnTx/>
              <a:uFillTx/>
              <a:latin typeface="+mn-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357166"/>
            <a:ext cx="8229600" cy="5650125"/>
          </a:xfrm>
        </p:spPr>
        <p:txBody>
          <a:bodyPr>
            <a:normAutofit/>
          </a:bodyPr>
          <a:lstStyle/>
          <a:p>
            <a:pPr algn="just" rtl="1">
              <a:buFontTx/>
              <a:buChar char="-"/>
            </a:pPr>
            <a:r>
              <a:rPr lang="ar-DZ" sz="3200" b="1" u="sng" dirty="0" smtClean="0">
                <a:latin typeface="Arabic Typesetting" pitchFamily="66" charset="-78"/>
                <a:cs typeface="Arabic Typesetting" pitchFamily="66" charset="-78"/>
              </a:rPr>
              <a:t>ومن بين ما جاء في هذا </a:t>
            </a:r>
            <a:r>
              <a:rPr lang="ar-DZ" sz="3200" b="1" u="sng" dirty="0" smtClean="0">
                <a:latin typeface="Arabic Typesetting" pitchFamily="66" charset="-78"/>
                <a:cs typeface="Arabic Typesetting" pitchFamily="66" charset="-78"/>
              </a:rPr>
              <a:t>الإعلان </a:t>
            </a:r>
            <a:r>
              <a:rPr lang="ar-DZ" sz="3200" b="1" u="sng" dirty="0" smtClean="0">
                <a:latin typeface="Arabic Typesetting" pitchFamily="66" charset="-78"/>
                <a:cs typeface="Arabic Typesetting" pitchFamily="66" charset="-78"/>
              </a:rPr>
              <a:t>الآتي</a:t>
            </a:r>
            <a:r>
              <a:rPr lang="ar-DZ" sz="3200" b="1" u="sng" dirty="0" smtClean="0">
                <a:latin typeface="Arabic Typesetting" pitchFamily="66" charset="-78"/>
                <a:cs typeface="Arabic Typesetting" pitchFamily="66" charset="-78"/>
              </a:rPr>
              <a:t>:</a:t>
            </a:r>
          </a:p>
          <a:p>
            <a:pPr algn="just" rtl="1">
              <a:buFontTx/>
              <a:buChar char="-"/>
            </a:pPr>
            <a:endParaRPr lang="ar-DZ" sz="3200" b="1" u="sng" dirty="0" smtClean="0">
              <a:latin typeface="Arabic Typesetting" pitchFamily="66" charset="-78"/>
              <a:cs typeface="Arabic Typesetting" pitchFamily="66" charset="-78"/>
            </a:endParaRPr>
          </a:p>
          <a:p>
            <a:pPr algn="just" rtl="1">
              <a:buFontTx/>
              <a:buChar char="-"/>
            </a:pPr>
            <a:r>
              <a:rPr lang="ar-DZ" sz="3200" dirty="0" smtClean="0">
                <a:latin typeface="Arabic Typesetting" pitchFamily="66" charset="-78"/>
                <a:cs typeface="Arabic Typesetting" pitchFamily="66" charset="-78"/>
              </a:rPr>
              <a:t>بما أنّ الاعتراف بكرامة الإنسان متأصلة وبحقوقهم المتكافئة الثابتة هو أساس </a:t>
            </a:r>
            <a:r>
              <a:rPr lang="ar-DZ" sz="3200" b="1" dirty="0" smtClean="0">
                <a:latin typeface="Arabic Typesetting" pitchFamily="66" charset="-78"/>
                <a:cs typeface="Arabic Typesetting" pitchFamily="66" charset="-78"/>
              </a:rPr>
              <a:t>الحرية </a:t>
            </a:r>
            <a:r>
              <a:rPr lang="ar-DZ" sz="3200" dirty="0" smtClean="0">
                <a:latin typeface="Arabic Typesetting" pitchFamily="66" charset="-78"/>
                <a:cs typeface="Arabic Typesetting" pitchFamily="66" charset="-78"/>
              </a:rPr>
              <a:t>و</a:t>
            </a:r>
            <a:r>
              <a:rPr lang="ar-DZ" sz="3200" b="1" dirty="0" smtClean="0">
                <a:latin typeface="Arabic Typesetting" pitchFamily="66" charset="-78"/>
                <a:cs typeface="Arabic Typesetting" pitchFamily="66" charset="-78"/>
              </a:rPr>
              <a:t>العادلة </a:t>
            </a:r>
            <a:r>
              <a:rPr lang="ar-DZ" sz="3200" dirty="0" smtClean="0">
                <a:latin typeface="Arabic Typesetting" pitchFamily="66" charset="-78"/>
                <a:cs typeface="Arabic Typesetting" pitchFamily="66" charset="-78"/>
              </a:rPr>
              <a:t>و</a:t>
            </a:r>
            <a:r>
              <a:rPr lang="ar-DZ" sz="3200" b="1" dirty="0" smtClean="0">
                <a:latin typeface="Arabic Typesetting" pitchFamily="66" charset="-78"/>
                <a:cs typeface="Arabic Typesetting" pitchFamily="66" charset="-78"/>
              </a:rPr>
              <a:t>السلام في العالم.</a:t>
            </a:r>
            <a:endParaRPr lang="ar-DZ" sz="3200" dirty="0" smtClean="0">
              <a:latin typeface="Arabic Typesetting" pitchFamily="66" charset="-78"/>
              <a:cs typeface="Arabic Typesetting" pitchFamily="66" charset="-78"/>
            </a:endParaRPr>
          </a:p>
          <a:p>
            <a:pPr algn="just" rtl="1">
              <a:buNone/>
            </a:pPr>
            <a:r>
              <a:rPr lang="ar-DZ" sz="3200" dirty="0" smtClean="0">
                <a:latin typeface="Arabic Typesetting" pitchFamily="66" charset="-78"/>
                <a:cs typeface="Arabic Typesetting" pitchFamily="66" charset="-78"/>
              </a:rPr>
              <a:t>      - الاعتراف بكرامـــة الإنسان.</a:t>
            </a:r>
          </a:p>
          <a:p>
            <a:pPr algn="just" rtl="1">
              <a:buNone/>
            </a:pPr>
            <a:r>
              <a:rPr lang="ar-DZ" sz="3200" dirty="0" smtClean="0">
                <a:latin typeface="Arabic Typesetting" pitchFamily="66" charset="-78"/>
                <a:cs typeface="Arabic Typesetting" pitchFamily="66" charset="-78"/>
              </a:rPr>
              <a:t>      - تحرر الناس من الخوف والعوز، الناجمين عن إغفال حقوق الإنسان.</a:t>
            </a:r>
          </a:p>
          <a:p>
            <a:pPr algn="just" rtl="1">
              <a:buNone/>
            </a:pPr>
            <a:r>
              <a:rPr lang="ar-DZ" sz="3200" dirty="0" smtClean="0">
                <a:latin typeface="Arabic Typesetting" pitchFamily="66" charset="-78"/>
                <a:cs typeface="Arabic Typesetting" pitchFamily="66" charset="-78"/>
              </a:rPr>
              <a:t>      -توثيق العلاقات الدولية.</a:t>
            </a:r>
          </a:p>
          <a:p>
            <a:pPr algn="just" rtl="1">
              <a:buNone/>
            </a:pPr>
            <a:r>
              <a:rPr lang="ar-DZ" sz="3200" dirty="0" smtClean="0">
                <a:latin typeface="Arabic Typesetting" pitchFamily="66" charset="-78"/>
                <a:cs typeface="Arabic Typesetting" pitchFamily="66" charset="-78"/>
              </a:rPr>
              <a:t>      -الإيمان بحقوق الإنسان الأساسية، وبكرامة الفرد، وبحقوق الرجال والنساء المتبادلة..</a:t>
            </a:r>
            <a:endParaRPr lang="fr-FR" sz="32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457200" y="1071546"/>
            <a:ext cx="8229600" cy="5572164"/>
          </a:xfrm>
        </p:spPr>
        <p:txBody>
          <a:bodyPr>
            <a:noAutofit/>
          </a:bodyPr>
          <a:lstStyle/>
          <a:p>
            <a:pPr algn="r" rtl="1">
              <a:buNone/>
            </a:pPr>
            <a:r>
              <a:rPr lang="ar-DZ" sz="3000" b="1" dirty="0" smtClean="0">
                <a:effectLst>
                  <a:outerShdw blurRad="38100" dist="38100" dir="2700000" algn="tl">
                    <a:srgbClr val="000000">
                      <a:alpha val="43137"/>
                    </a:srgbClr>
                  </a:outerShdw>
                </a:effectLst>
                <a:latin typeface="Arabic Typesetting" pitchFamily="66" charset="-78"/>
                <a:cs typeface="Arabic Typesetting" pitchFamily="66" charset="-78"/>
              </a:rPr>
              <a:t>تضمن هذا الإعلان 30 مادة، ركزّت على القضايا الآتية:</a:t>
            </a:r>
          </a:p>
          <a:p>
            <a:pPr algn="r" rtl="1">
              <a:buNone/>
            </a:pPr>
            <a:r>
              <a:rPr lang="ar-DZ" sz="3000" dirty="0" smtClean="0">
                <a:latin typeface="Arabic Typesetting" pitchFamily="66" charset="-78"/>
                <a:cs typeface="Arabic Typesetting" pitchFamily="66" charset="-78"/>
              </a:rPr>
              <a:t>1-الحريات الشخصية والعامة.</a:t>
            </a:r>
          </a:p>
          <a:p>
            <a:pPr algn="r" rtl="1">
              <a:buNone/>
            </a:pPr>
            <a:r>
              <a:rPr lang="ar-DZ" sz="3000" dirty="0" smtClean="0">
                <a:latin typeface="Arabic Typesetting" pitchFamily="66" charset="-78"/>
                <a:cs typeface="Arabic Typesetting" pitchFamily="66" charset="-78"/>
              </a:rPr>
              <a:t>2-الرفاهية الاجتماعية والمستوى المعيشي المقبول.</a:t>
            </a:r>
          </a:p>
          <a:p>
            <a:pPr algn="r" rtl="1">
              <a:buNone/>
            </a:pPr>
            <a:r>
              <a:rPr lang="ar-DZ" sz="3000" dirty="0" smtClean="0">
                <a:latin typeface="Arabic Typesetting" pitchFamily="66" charset="-78"/>
                <a:cs typeface="Arabic Typesetting" pitchFamily="66" charset="-78"/>
              </a:rPr>
              <a:t>3-المشاركة الاجتماعية </a:t>
            </a:r>
            <a:r>
              <a:rPr lang="ar-DZ" sz="3000" dirty="0" err="1" smtClean="0">
                <a:latin typeface="Arabic Typesetting" pitchFamily="66" charset="-78"/>
                <a:cs typeface="Arabic Typesetting" pitchFamily="66" charset="-78"/>
              </a:rPr>
              <a:t>والجمعوية</a:t>
            </a:r>
            <a:r>
              <a:rPr lang="ar-DZ" sz="3000" dirty="0" smtClean="0">
                <a:latin typeface="Arabic Typesetting" pitchFamily="66" charset="-78"/>
                <a:cs typeface="Arabic Typesetting" pitchFamily="66" charset="-78"/>
              </a:rPr>
              <a:t> والسياسية في المجتمع.</a:t>
            </a:r>
          </a:p>
          <a:p>
            <a:pPr algn="r" rtl="1">
              <a:buNone/>
            </a:pPr>
            <a:r>
              <a:rPr lang="ar-DZ" sz="3000" dirty="0" smtClean="0">
                <a:latin typeface="Arabic Typesetting" pitchFamily="66" charset="-78"/>
                <a:cs typeface="Arabic Typesetting" pitchFamily="66" charset="-78"/>
              </a:rPr>
              <a:t>4-الحق في العمل والتعليم.</a:t>
            </a:r>
          </a:p>
          <a:p>
            <a:pPr algn="r" rtl="1">
              <a:buNone/>
            </a:pPr>
            <a:r>
              <a:rPr lang="ar-DZ" sz="3000" dirty="0" smtClean="0">
                <a:latin typeface="Arabic Typesetting" pitchFamily="66" charset="-78"/>
                <a:cs typeface="Arabic Typesetting" pitchFamily="66" charset="-78"/>
              </a:rPr>
              <a:t>5-النظام الأخلاقي في المجتمع</a:t>
            </a:r>
          </a:p>
          <a:p>
            <a:pPr algn="r" rtl="1">
              <a:buNone/>
            </a:pPr>
            <a:r>
              <a:rPr lang="ar-DZ" sz="3000" dirty="0" smtClean="0">
                <a:latin typeface="Arabic Typesetting" pitchFamily="66" charset="-78"/>
                <a:cs typeface="Arabic Typesetting" pitchFamily="66" charset="-78"/>
              </a:rPr>
              <a:t>6-الأمن الاجتماعي والأمن الشخصي.</a:t>
            </a:r>
          </a:p>
          <a:p>
            <a:pPr algn="r" rtl="1">
              <a:buNone/>
            </a:pPr>
            <a:r>
              <a:rPr lang="ar-DZ" sz="3000" dirty="0" smtClean="0">
                <a:latin typeface="Arabic Typesetting" pitchFamily="66" charset="-78"/>
                <a:cs typeface="Arabic Typesetting" pitchFamily="66" charset="-78"/>
              </a:rPr>
              <a:t>7-حرية التعبير عن الرأي، وحرية الدين والتفكير.</a:t>
            </a:r>
          </a:p>
          <a:p>
            <a:pPr algn="r" rtl="1">
              <a:buNone/>
            </a:pPr>
            <a:r>
              <a:rPr lang="ar-DZ" sz="3000" dirty="0" smtClean="0">
                <a:latin typeface="Arabic Typesetting" pitchFamily="66" charset="-78"/>
                <a:cs typeface="Arabic Typesetting" pitchFamily="66" charset="-78"/>
              </a:rPr>
              <a:t>8-قضية الزواج ومؤسسة الأسرة.</a:t>
            </a:r>
          </a:p>
          <a:p>
            <a:pPr algn="r" rtl="1">
              <a:buNone/>
            </a:pPr>
            <a:r>
              <a:rPr lang="ar-DZ" sz="3000" dirty="0" smtClean="0">
                <a:latin typeface="Arabic Typesetting" pitchFamily="66" charset="-78"/>
                <a:cs typeface="Arabic Typesetting" pitchFamily="66" charset="-78"/>
              </a:rPr>
              <a:t>9-الحق في اللّجوء.</a:t>
            </a:r>
          </a:p>
          <a:p>
            <a:pPr algn="r" rtl="1">
              <a:buNone/>
            </a:pPr>
            <a:r>
              <a:rPr lang="ar-DZ" sz="3000" dirty="0" smtClean="0">
                <a:latin typeface="Arabic Typesetting" pitchFamily="66" charset="-78"/>
                <a:cs typeface="Arabic Typesetting" pitchFamily="66" charset="-78"/>
              </a:rPr>
              <a:t>10-قضية التنقل وحرية السفر.</a:t>
            </a:r>
          </a:p>
        </p:txBody>
      </p:sp>
      <p:sp>
        <p:nvSpPr>
          <p:cNvPr id="3" name="Titre 2"/>
          <p:cNvSpPr>
            <a:spLocks noGrp="1"/>
          </p:cNvSpPr>
          <p:nvPr>
            <p:ph type="title"/>
          </p:nvPr>
        </p:nvSpPr>
        <p:spPr>
          <a:xfrm>
            <a:off x="928662" y="274638"/>
            <a:ext cx="6715172" cy="654032"/>
          </a:xfrm>
        </p:spPr>
        <p:txBody>
          <a:bodyPr>
            <a:normAutofit fontScale="90000"/>
          </a:bodyPr>
          <a:lstStyle/>
          <a:p>
            <a:pPr algn="ctr"/>
            <a:r>
              <a:rPr lang="ar-DZ" dirty="0" smtClean="0">
                <a:solidFill>
                  <a:srgbClr val="0070C0"/>
                </a:solidFill>
                <a:latin typeface="Andalus" pitchFamily="18" charset="-78"/>
                <a:cs typeface="Andalus" pitchFamily="18" charset="-78"/>
              </a:rPr>
              <a:t>مواد وأهم قضايا الإعلان العالمي لحقوق الإنسان</a:t>
            </a:r>
            <a:endParaRPr lang="fr-FR" dirty="0">
              <a:solidFill>
                <a:srgbClr val="0070C0"/>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ctrTitle"/>
          </p:nvPr>
        </p:nvSpPr>
        <p:spPr>
          <a:xfrm>
            <a:off x="0" y="8501098"/>
            <a:ext cx="9144000" cy="71438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normAutofit fontScale="90000"/>
          </a:bodyPr>
          <a:lstStyle/>
          <a:p>
            <a:pPr algn="ctr" rtl="1">
              <a:lnSpc>
                <a:spcPct val="150000"/>
              </a:lnSpc>
            </a:pPr>
            <a:r>
              <a:rPr lang="fr-FR" sz="3600" b="1" dirty="0" smtClean="0"/>
              <a:t/>
            </a:r>
            <a:br>
              <a:rPr lang="fr-FR" sz="3600" b="1" dirty="0" smtClean="0"/>
            </a:br>
            <a:r>
              <a:rPr lang="fr-FR" sz="3600" b="1" dirty="0"/>
              <a:t/>
            </a:r>
            <a:br>
              <a:rPr lang="fr-FR" sz="3600" b="1" dirty="0"/>
            </a:br>
            <a:r>
              <a:rPr lang="ar-DZ" sz="3600" b="1" dirty="0" smtClean="0"/>
              <a:t/>
            </a:r>
            <a:br>
              <a:rPr lang="ar-DZ" sz="3600" b="1"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r>
              <a:rPr lang="ar-DZ" sz="3600" dirty="0" smtClean="0"/>
              <a:t/>
            </a:r>
            <a:br>
              <a:rPr lang="ar-DZ" sz="3600" dirty="0" smtClean="0"/>
            </a:br>
            <a:endParaRPr lang="ar-DZ" sz="3600" b="1" dirty="0" smtClean="0">
              <a:ln cmpd="sng">
                <a:solidFill>
                  <a:schemeClr val="tx1"/>
                </a:solidFill>
                <a:round/>
              </a:ln>
              <a:effectLst>
                <a:outerShdw blurRad="38100" dist="38100" dir="2700000" algn="tl">
                  <a:srgbClr val="000000">
                    <a:alpha val="43137"/>
                  </a:srgbClr>
                </a:outerShdw>
              </a:effectLst>
              <a:cs typeface="Simple Indust Outline" pitchFamily="2" charset="-78"/>
            </a:endParaRPr>
          </a:p>
          <a:p>
            <a:pPr algn="justLow" rtl="1">
              <a:lnSpc>
                <a:spcPct val="170000"/>
              </a:lnSpc>
            </a:pPr>
            <a:endParaRPr lang="ar-DZ" b="1" dirty="0" smtClean="0">
              <a:solidFill>
                <a:schemeClr val="tx1"/>
              </a:solidFill>
            </a:endParaRPr>
          </a:p>
          <a:p>
            <a:pPr algn="justLow" rtl="1">
              <a:lnSpc>
                <a:spcPct val="170000"/>
              </a:lnSpc>
            </a:pPr>
            <a:endParaRPr lang="fr-FR" b="1" dirty="0">
              <a:solidFill>
                <a:schemeClr val="tx1"/>
              </a:solidFill>
            </a:endParaRPr>
          </a:p>
        </p:txBody>
      </p:sp>
      <p:pic>
        <p:nvPicPr>
          <p:cNvPr id="3" name="Picture 3"/>
          <p:cNvPicPr>
            <a:picLocks noChangeAspect="1" noChangeArrowheads="1"/>
          </p:cNvPicPr>
          <p:nvPr/>
        </p:nvPicPr>
        <p:blipFill>
          <a:blip r:embed="rId3" cstate="print"/>
          <a:srcRect/>
          <a:stretch>
            <a:fillRect/>
          </a:stretch>
        </p:blipFill>
        <p:spPr bwMode="auto">
          <a:xfrm>
            <a:off x="-71470" y="5572140"/>
            <a:ext cx="1785917" cy="1428712"/>
          </a:xfrm>
          <a:prstGeom prst="ellipse">
            <a:avLst/>
          </a:prstGeom>
          <a:ln>
            <a:noFill/>
          </a:ln>
          <a:effectLst>
            <a:softEdge rad="112500"/>
          </a:effectLst>
        </p:spPr>
      </p:pic>
      <p:sp>
        <p:nvSpPr>
          <p:cNvPr id="10" name="Titre 1"/>
          <p:cNvSpPr txBox="1">
            <a:spLocks/>
          </p:cNvSpPr>
          <p:nvPr/>
        </p:nvSpPr>
        <p:spPr>
          <a:xfrm>
            <a:off x="428596" y="0"/>
            <a:ext cx="8229600" cy="785818"/>
          </a:xfrm>
          <a:prstGeom prst="rect">
            <a:avLst/>
          </a:prstGeom>
        </p:spPr>
        <p:txBody>
          <a:bodyPr vert="horz" anchor="b">
            <a:normAutofit fontScale="97500" lnSpcReduction="10000"/>
            <a:scene3d>
              <a:camera prst="orthographicFront"/>
              <a:lightRig rig="soft" dir="t"/>
            </a:scene3d>
            <a:sp3d prstMaterial="softEdge">
              <a:bevelT w="25400" h="25400"/>
            </a:sp3d>
          </a:bodyPr>
          <a:lstStyle/>
          <a:p>
            <a:pPr lvl="0" algn="ctr" rtl="1">
              <a:spcBef>
                <a:spcPct val="0"/>
              </a:spcBef>
            </a:pPr>
            <a:r>
              <a:rPr lang="ar-DZ" sz="4800" dirty="0" smtClean="0"/>
              <a:t>*</a:t>
            </a:r>
            <a:r>
              <a:rPr lang="ar-DZ" sz="4800" b="1" u="sng" dirty="0" smtClean="0">
                <a:solidFill>
                  <a:srgbClr val="7030A0"/>
                </a:solidFill>
                <a:latin typeface="Arabic Typesetting" pitchFamily="66" charset="-78"/>
                <a:cs typeface="Arabic Typesetting" pitchFamily="66" charset="-78"/>
              </a:rPr>
              <a:t>الإعلان العالمي لحقوق الإنسان</a:t>
            </a:r>
            <a:r>
              <a:rPr kumimoji="0" lang="fr-FR" sz="4800" b="1" i="0" strike="noStrike" kern="1200" cap="none" spc="0" normalizeH="0" baseline="0" noProof="0" dirty="0" smtClean="0">
                <a:ln>
                  <a:noFill/>
                </a:ln>
                <a:solidFill>
                  <a:srgbClr val="7030A0"/>
                </a:solidFill>
                <a:effectLst>
                  <a:outerShdw blurRad="38100" dist="38100" dir="2700000" algn="tl">
                    <a:srgbClr val="000000">
                      <a:alpha val="43137"/>
                    </a:srgbClr>
                  </a:outerShdw>
                </a:effectLst>
                <a:uLnTx/>
                <a:uFillTx/>
                <a:latin typeface="+mn-lt"/>
                <a:ea typeface="+mj-ea"/>
                <a:cs typeface="+mj-cs"/>
              </a:rPr>
              <a:t>*</a:t>
            </a:r>
            <a:endParaRPr kumimoji="0" lang="fr-FR" sz="4800" b="1" i="0" strike="noStrike" kern="1200" cap="none" spc="0" normalizeH="0" baseline="0" noProof="0" dirty="0">
              <a:ln>
                <a:noFill/>
              </a:ln>
              <a:solidFill>
                <a:srgbClr val="7030A0"/>
              </a:solidFill>
              <a:effectLst>
                <a:outerShdw blurRad="38100" dist="38100" dir="2700000" algn="tl">
                  <a:srgbClr val="000000">
                    <a:alpha val="43137"/>
                  </a:srgbClr>
                </a:outerShdw>
              </a:effectLst>
              <a:uLnTx/>
              <a:uFillTx/>
              <a:latin typeface="+mn-lt"/>
              <a:ea typeface="+mj-ea"/>
              <a:cs typeface="+mj-cs"/>
            </a:endParaRPr>
          </a:p>
        </p:txBody>
      </p:sp>
      <p:sp>
        <p:nvSpPr>
          <p:cNvPr id="13" name="Espace réservé du contenu 2"/>
          <p:cNvSpPr txBox="1">
            <a:spLocks/>
          </p:cNvSpPr>
          <p:nvPr/>
        </p:nvSpPr>
        <p:spPr>
          <a:xfrm>
            <a:off x="0" y="857232"/>
            <a:ext cx="9786974" cy="5357826"/>
          </a:xfrm>
          <a:prstGeom prst="rect">
            <a:avLst/>
          </a:prstGeom>
        </p:spPr>
        <p:txBody>
          <a:bodyPr vert="horz" lIns="45720" rIns="45720">
            <a:noAutofit/>
          </a:bodyPr>
          <a:lstStyle/>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بدأت فكرة </a:t>
            </a:r>
            <a:r>
              <a:rPr kumimoji="0" lang="ar-DZ" sz="3200" b="1"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إعداد الإعلان العالمي </a:t>
            </a: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لحقوق الإنسان </a:t>
            </a:r>
            <a:r>
              <a:rPr kumimoji="0" lang="ar-DZ" sz="3200" b="1"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بتاريخ </a:t>
            </a:r>
            <a:r>
              <a:rPr kumimoji="0" lang="ar-DZ" sz="3200" b="1" i="1"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10 ديسمبر 1946</a:t>
            </a:r>
            <a:r>
              <a:rPr kumimoji="0" lang="ar-DZ" sz="3200" b="0" i="1"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 حيث</a:t>
            </a:r>
          </a:p>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طلبت الجمعية العامة في دورتها الأولى من لجنة حقوق الإنسان إعداد الشرعية الدولية</a:t>
            </a:r>
          </a:p>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لحقوق الإنسان، وفي دورتها الأولى المنعقدة في </a:t>
            </a:r>
            <a:r>
              <a:rPr kumimoji="0" lang="ar-DZ" sz="3200" b="0" i="1"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27 </a:t>
            </a:r>
            <a:r>
              <a:rPr kumimoji="0" lang="ar-DZ" sz="3200" b="0" i="1" u="none" strike="noStrike" kern="1200" cap="none" spc="0" normalizeH="0" baseline="0" noProof="0" dirty="0" err="1"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جانفي</a:t>
            </a:r>
            <a:r>
              <a:rPr kumimoji="0" lang="ar-DZ" sz="3200" b="0" i="1"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 10 فيفري 1947 شرعت</a:t>
            </a:r>
          </a:p>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اللجنة في القيام بالمهمة الموكولة إليها، وعينت مباشرة لجنة الصياغة المقترحة من</a:t>
            </a:r>
          </a:p>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1"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ثماني دول</a:t>
            </a: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 وأنشأت لجنة الصياغة لدراسة الآراء والمقترحات التي جرى التعبير عنها،</a:t>
            </a:r>
          </a:p>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ولإعداد مشروع أولي للشرعية الدولية لحقوق الإنسان، وقد درست لجنة حقوق الإنسان</a:t>
            </a:r>
          </a:p>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في دورتها الثانية المعقودة في جنيف في كانون الأول/ ديسمبر تقرير لجنة الصياغة</a:t>
            </a:r>
          </a:p>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Arabic Typesetting" pitchFamily="66" charset="-78"/>
                <a:cs typeface="Arabic Typesetting" pitchFamily="66" charset="-78"/>
              </a:rPr>
              <a:t>الذي تضمن مشروعا لإعلان عالمي لحقوق الإنسان وأخرى</a:t>
            </a: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 لاتفاقية دولية لحقوق الإنسان،</a:t>
            </a:r>
          </a:p>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Arabic Typesetting" pitchFamily="66" charset="-78"/>
                <a:cs typeface="Arabic Typesetting" pitchFamily="66" charset="-78"/>
              </a:rPr>
              <a:t>ليتم اعتماد مشروع </a:t>
            </a:r>
            <a:r>
              <a:rPr kumimoji="0" lang="ar-DZ" sz="3200" b="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Arabic Typesetting" pitchFamily="66" charset="-78"/>
                <a:cs typeface="Arabic Typesetting" pitchFamily="66" charset="-78"/>
              </a:rPr>
              <a:t>الإعلان من طرف اللجنة </a:t>
            </a: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بموافقة اثني عشر من أعضائها، مع امتناع</a:t>
            </a:r>
          </a:p>
          <a:p>
            <a:pPr marL="0" marR="64008" lvl="0" indent="0" algn="ctr"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DZ" sz="3200" b="0" i="0" u="none" strike="noStrike" kern="1200" cap="none" spc="0" normalizeH="0" baseline="0" noProof="0" dirty="0" smtClean="0">
                <a:ln>
                  <a:noFill/>
                </a:ln>
                <a:effectLst>
                  <a:outerShdw blurRad="38100" dist="38100" dir="2700000" algn="tl">
                    <a:srgbClr val="000000">
                      <a:alpha val="43137"/>
                    </a:srgbClr>
                  </a:outerShdw>
                </a:effectLst>
                <a:uLnTx/>
                <a:uFillTx/>
                <a:latin typeface="Arabic Typesetting" pitchFamily="66" charset="-78"/>
                <a:cs typeface="Arabic Typesetting" pitchFamily="66" charset="-78"/>
              </a:rPr>
              <a:t>أربعة أعضاء (ممثل كل من روسيا البيضاء، أوكرانيا، الاتحاد السوفيتي السابق.</a:t>
            </a:r>
            <a:endParaRPr kumimoji="0" lang="fr-FR" sz="3200" b="0" i="0" u="none" strike="noStrike" kern="1200" cap="none" spc="0" normalizeH="0" baseline="0" noProof="0" dirty="0">
              <a:ln>
                <a:noFill/>
              </a:ln>
              <a:effectLst>
                <a:outerShdw blurRad="38100" dist="38100" dir="2700000" algn="tl">
                  <a:srgbClr val="000000">
                    <a:alpha val="43137"/>
                  </a:srgbClr>
                </a:outerShdw>
              </a:effectLst>
              <a:uLnTx/>
              <a:uFillTx/>
              <a:latin typeface="Arabic Typesetting" pitchFamily="66" charset="-78"/>
              <a:cs typeface="Arabic Typesetting" pitchFamily="66" charset="-78"/>
            </a:endParaRPr>
          </a:p>
        </p:txBody>
      </p:sp>
    </p:spTree>
    <p:custDataLst>
      <p:tags r:id="rId1"/>
    </p:custDataLst>
  </p:cSld>
  <p:clrMapOvr>
    <a:masterClrMapping/>
  </p:clrMapOvr>
  <p:transition spd="slow" advTm="17849">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contenu 2"/>
          <p:cNvSpPr>
            <a:spLocks noGrp="1"/>
          </p:cNvSpPr>
          <p:nvPr>
            <p:ph type="ctrTitle"/>
          </p:nvPr>
        </p:nvSpPr>
        <p:spPr>
          <a:xfrm>
            <a:off x="357158" y="0"/>
            <a:ext cx="8028017" cy="6858000"/>
          </a:xfrm>
        </p:spPr>
        <p:txBody>
          <a:bodyPr>
            <a:normAutofit fontScale="90000"/>
          </a:bodyPr>
          <a:lstStyle/>
          <a:p>
            <a:pPr algn="justLow" rtl="1">
              <a:buNone/>
            </a:pP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r>
              <a:rPr lang="ar-DZ" sz="3500" dirty="0" smtClean="0">
                <a:solidFill>
                  <a:schemeClr val="bg1"/>
                </a:solidFill>
                <a:effectLst/>
                <a:latin typeface="Arabic Typesetting" pitchFamily="66" charset="-78"/>
                <a:cs typeface="Arabic Typesetting" pitchFamily="66" charset="-78"/>
              </a:rPr>
              <a:t/>
            </a:r>
            <a:br>
              <a:rPr lang="ar-DZ" sz="3500" dirty="0" smtClean="0">
                <a:solidFill>
                  <a:schemeClr val="bg1"/>
                </a:solidFill>
                <a:effectLst/>
                <a:latin typeface="Arabic Typesetting" pitchFamily="66" charset="-78"/>
                <a:cs typeface="Arabic Typesetting" pitchFamily="66" charset="-78"/>
              </a:rPr>
            </a:br>
            <a:endParaRPr lang="ar-DZ" sz="3600" dirty="0" smtClean="0">
              <a:solidFill>
                <a:schemeClr val="tx1"/>
              </a:solidFill>
              <a:effectLst/>
              <a:latin typeface="Arabic Typesetting" pitchFamily="66" charset="-78"/>
              <a:cs typeface="Arabic Typesetting" pitchFamily="66" charset="-78"/>
            </a:endParaRPr>
          </a:p>
          <a:p>
            <a:pPr algn="r" rtl="1">
              <a:buNone/>
            </a:pPr>
            <a:endParaRPr lang="ar-DZ" sz="4900" b="1" dirty="0" smtClean="0">
              <a:solidFill>
                <a:schemeClr val="tx1"/>
              </a:solidFill>
              <a:effectLst/>
              <a:latin typeface="Arabic Typesetting" pitchFamily="66" charset="-78"/>
              <a:cs typeface="Arabic Typesetting" pitchFamily="66" charset="-78"/>
            </a:endParaRPr>
          </a:p>
          <a:p>
            <a:pPr algn="r" rtl="1">
              <a:buNone/>
            </a:pPr>
            <a:endParaRPr lang="ar-DZ" b="1" dirty="0" smtClean="0">
              <a:solidFill>
                <a:schemeClr val="bg1"/>
              </a:solidFill>
              <a:effectLst/>
            </a:endParaRPr>
          </a:p>
          <a:p>
            <a:pPr algn="r" rtl="1">
              <a:buNone/>
            </a:pPr>
            <a:endParaRPr lang="fr-FR" b="1" dirty="0">
              <a:solidFill>
                <a:schemeClr val="bg1"/>
              </a:solidFill>
              <a:effectLst/>
            </a:endParaRPr>
          </a:p>
        </p:txBody>
      </p:sp>
      <p:sp>
        <p:nvSpPr>
          <p:cNvPr id="26" name="Titre 1"/>
          <p:cNvSpPr txBox="1">
            <a:spLocks/>
          </p:cNvSpPr>
          <p:nvPr/>
        </p:nvSpPr>
        <p:spPr>
          <a:xfrm>
            <a:off x="0" y="285728"/>
            <a:ext cx="8229600" cy="785818"/>
          </a:xfrm>
          <a:prstGeom prst="rect">
            <a:avLst/>
          </a:prstGeom>
          <a:scene3d>
            <a:camera prst="isometricOffAxis1Right"/>
            <a:lightRig rig="threePt" dir="t"/>
          </a:scene3d>
        </p:spPr>
        <p:txBody>
          <a:bodyPr vert="horz" anchor="b">
            <a:normAutofit fontScale="97500" lnSpcReduction="10000"/>
            <a:scene3d>
              <a:camera prst="orthographicFront"/>
              <a:lightRig rig="soft" dir="t"/>
            </a:scene3d>
            <a:sp3d prstMaterial="softEdge">
              <a:bevelT w="25400" h="25400"/>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4800" b="1" i="0" u="none" strike="noStrike" kern="1200" cap="none" spc="0" normalizeH="0" baseline="0" noProof="0" smtClean="0">
                <a:ln>
                  <a:noFill/>
                </a:ln>
                <a:solidFill>
                  <a:schemeClr val="tx2"/>
                </a:solidFill>
                <a:effectLst>
                  <a:outerShdw blurRad="31750" dist="25400" dir="5400000" algn="tl" rotWithShape="0">
                    <a:srgbClr val="000000">
                      <a:alpha val="25000"/>
                    </a:srgbClr>
                  </a:outerShdw>
                </a:effectLst>
                <a:uLnTx/>
                <a:uFillTx/>
                <a:latin typeface="+mj-lt"/>
                <a:ea typeface="+mj-ea"/>
                <a:cs typeface="+mj-cs"/>
              </a:rPr>
              <a:t>وثيقة الإعلان عن حقوق الإنسان</a:t>
            </a:r>
            <a:endParaRPr kumimoji="0" lang="fr-FR" sz="4800" b="1" i="0" u="none" strike="noStrike" kern="1200" cap="none" spc="0" normalizeH="0" baseline="0" noProof="0" dirty="0">
              <a:ln>
                <a:noFill/>
              </a:ln>
              <a:solidFill>
                <a:schemeClr val="tx2"/>
              </a:solidFill>
              <a:effectLst>
                <a:outerShdw blurRad="31750" dist="25400" dir="5400000" algn="tl" rotWithShape="0">
                  <a:srgbClr val="000000">
                    <a:alpha val="25000"/>
                  </a:srgbClr>
                </a:outerShdw>
              </a:effectLst>
              <a:uLnTx/>
              <a:uFillTx/>
              <a:latin typeface="+mj-lt"/>
              <a:ea typeface="+mj-ea"/>
              <a:cs typeface="+mj-cs"/>
            </a:endParaRPr>
          </a:p>
        </p:txBody>
      </p:sp>
      <p:sp>
        <p:nvSpPr>
          <p:cNvPr id="27" name="Espace réservé du contenu 2"/>
          <p:cNvSpPr txBox="1">
            <a:spLocks/>
          </p:cNvSpPr>
          <p:nvPr/>
        </p:nvSpPr>
        <p:spPr>
          <a:xfrm>
            <a:off x="500034" y="1428736"/>
            <a:ext cx="8229600" cy="4389120"/>
          </a:xfrm>
          <a:prstGeom prst="rect">
            <a:avLst/>
          </a:prstGeom>
          <a:scene3d>
            <a:camera prst="obliqueBottomRight"/>
            <a:lightRig rig="threePt" dir="t"/>
          </a:scene3d>
        </p:spPr>
        <p:txBody>
          <a:bodyPr vert="horz" lIns="45720" rIns="45720">
            <a:normAutofit/>
          </a:bodyPr>
          <a:lstStyle/>
          <a:p>
            <a:pPr marL="0" marR="64008" lvl="0" indent="0" algn="justLow" defTabSz="914400" rtl="1" eaLnBrk="1" fontAlgn="auto" latinLnBrk="0" hangingPunct="1">
              <a:lnSpc>
                <a:spcPct val="100000"/>
              </a:lnSpc>
              <a:spcBef>
                <a:spcPts val="400"/>
              </a:spcBef>
              <a:spcAft>
                <a:spcPts val="0"/>
              </a:spcAft>
              <a:buClr>
                <a:schemeClr val="accent1"/>
              </a:buClr>
              <a:buSzPct val="68000"/>
              <a:buFont typeface="Wingdings 3"/>
              <a:buNone/>
              <a:tabLst/>
              <a:defRPr/>
            </a:pPr>
            <a:r>
              <a:rPr kumimoji="0" lang="ar-SA" sz="2700" b="0" i="0" u="none"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rPr>
              <a:t>الإعلان العالمي لحقوق الإنسان—وثيقة  تاريخية هامة في تاريخ حقوق الإنسان—صاغه ممثلون من مختلف الخلفيات القانونية والثقافية من جميع أنحاء العالم، واعتمدت الجمعية العامة الإعلان العالمي لحقوق الإنسان في باريس في </a:t>
            </a:r>
            <a:r>
              <a:rPr kumimoji="0" lang="ar-SA" sz="2700" b="1" i="0" u="none"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rPr>
              <a:t>10 كانوان الأول/ ديسمبر 1948</a:t>
            </a:r>
            <a:r>
              <a:rPr kumimoji="0" lang="ar-SA" sz="2700" b="0" i="0" u="none"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rPr>
              <a:t> بموجب </a:t>
            </a:r>
            <a:r>
              <a:rPr kumimoji="0" lang="ar-SA" sz="2700" b="1" i="0" u="none"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rPr>
              <a:t>القرار 217 ألف</a:t>
            </a:r>
            <a:r>
              <a:rPr kumimoji="0" lang="ar-DZ" sz="2700" b="0" i="0" u="none"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rPr>
              <a:t>، </a:t>
            </a:r>
            <a:r>
              <a:rPr kumimoji="0" lang="ar-SA" sz="2700" b="0" i="0" u="none"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rPr>
              <a:t>بوصفه أنه المعيار المشترك الذي ينبغي أن تستهدفه كافة الشعوب والأمم. وهو يحدد،و للمرة الأولى، حقوق الإنسان الأساسية التي يتعين حمايتها عالميا. وترجمت تلك الحقوق إلى</a:t>
            </a:r>
            <a:r>
              <a:rPr kumimoji="0" lang="fr-FR" sz="2700" b="0" i="0" u="sng"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hlinkClick r:id="rId3"/>
              </a:rPr>
              <a:t> 501</a:t>
            </a:r>
            <a:r>
              <a:rPr kumimoji="0" lang="fr-FR" sz="2700" b="0" i="0" u="none"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hlinkClick r:id="rId3"/>
              </a:rPr>
              <a:t> </a:t>
            </a:r>
            <a:r>
              <a:rPr kumimoji="0" lang="ar-SA" sz="2700" b="0" i="0" u="sng"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hlinkClick r:id="rId3"/>
              </a:rPr>
              <a:t>لغة </a:t>
            </a:r>
            <a:r>
              <a:rPr kumimoji="0" lang="ar-SA" sz="2700" b="0" i="0" u="none"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rPr>
              <a:t>من لغات العالم.  وثيقة الإعلان العالمي لحقوق الإنسان الأكثر ترجمة في العالم  - وألهمت دساتير كثير من الدول المستقلة حديثا والعديد من الديمقراطيات الجديدة. </a:t>
            </a:r>
            <a:endParaRPr kumimoji="0" lang="fr-FR" sz="2700" b="0" i="0" u="none" strike="noStrike" kern="1200" cap="none" spc="0" normalizeH="0" baseline="0" noProof="0" smtClean="0">
              <a:ln>
                <a:noFill/>
              </a:ln>
              <a:effectLst>
                <a:outerShdw blurRad="38100" dist="38100" dir="2700000" algn="tl">
                  <a:srgbClr val="000000">
                    <a:alpha val="43137"/>
                  </a:srgbClr>
                </a:outerShdw>
              </a:effectLst>
              <a:uLnTx/>
              <a:uFillTx/>
              <a:latin typeface="+mn-lt"/>
              <a:ea typeface="+mn-ea"/>
              <a:cs typeface="+mn-cs"/>
            </a:endParaRPr>
          </a:p>
          <a:p>
            <a:pPr marL="0" marR="64008" lvl="0" indent="0" algn="justLow" defTabSz="914400" rtl="1" eaLnBrk="1" fontAlgn="auto" latinLnBrk="0" hangingPunct="1">
              <a:lnSpc>
                <a:spcPct val="100000"/>
              </a:lnSpc>
              <a:spcBef>
                <a:spcPts val="400"/>
              </a:spcBef>
              <a:spcAft>
                <a:spcPts val="0"/>
              </a:spcAft>
              <a:buClr>
                <a:schemeClr val="accent1"/>
              </a:buClr>
              <a:buSzPct val="68000"/>
              <a:buFont typeface="Wingdings 3"/>
              <a:buNone/>
              <a:tabLst/>
              <a:defRPr/>
            </a:pPr>
            <a:endParaRPr kumimoji="0" lang="fr-FR" sz="2700" b="0" i="0" u="none" strike="noStrike" kern="1200" cap="none" spc="0" normalizeH="0" baseline="0" noProof="0" dirty="0">
              <a:ln>
                <a:noFill/>
              </a:ln>
              <a:effectLst>
                <a:outerShdw blurRad="38100" dist="38100" dir="2700000" algn="tl">
                  <a:srgbClr val="000000">
                    <a:alpha val="43137"/>
                  </a:srgbClr>
                </a:outerShdw>
              </a:effectLst>
              <a:uLnTx/>
              <a:uFillTx/>
              <a:latin typeface="+mn-lt"/>
              <a:ea typeface="+mn-ea"/>
              <a:cs typeface="+mn-cs"/>
            </a:endParaRPr>
          </a:p>
        </p:txBody>
      </p:sp>
    </p:spTree>
    <p:custDataLst>
      <p:tags r:id="rId1"/>
    </p:custDataLst>
  </p:cSld>
  <p:clrMapOvr>
    <a:masterClrMapping/>
  </p:clrMapOvr>
  <p:transition spd="slow" advTm="17849">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 fill="hold"/>
                                        <p:tgtEl>
                                          <p:spTgt spid="26"/>
                                        </p:tgtEl>
                                        <p:attrNameLst>
                                          <p:attrName>ppt_x</p:attrName>
                                        </p:attrNameLst>
                                      </p:cBhvr>
                                      <p:tavLst>
                                        <p:tav tm="0">
                                          <p:val>
                                            <p:strVal val="#ppt_x"/>
                                          </p:val>
                                        </p:tav>
                                        <p:tav tm="100000">
                                          <p:val>
                                            <p:strVal val="#ppt_x"/>
                                          </p:val>
                                        </p:tav>
                                      </p:tavLst>
                                    </p:anim>
                                    <p:anim calcmode="lin" valueType="num">
                                      <p:cBhvr additive="base">
                                        <p:cTn id="1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274638"/>
            <a:ext cx="8229600" cy="868346"/>
          </a:xfrm>
        </p:spPr>
        <p:txBody>
          <a:bodyPr>
            <a:normAutofit/>
          </a:bodyPr>
          <a:lstStyle/>
          <a:p>
            <a:pPr algn="ctr"/>
            <a:r>
              <a:rPr lang="ar-DZ" b="1" u="sng" dirty="0" smtClean="0">
                <a:solidFill>
                  <a:srgbClr val="00B050"/>
                </a:solidFill>
                <a:effectLst>
                  <a:outerShdw blurRad="38100" dist="38100" dir="2700000" algn="tl">
                    <a:srgbClr val="000000">
                      <a:alpha val="43137"/>
                    </a:srgbClr>
                  </a:outerShdw>
                </a:effectLst>
                <a:latin typeface="Andalus" pitchFamily="18" charset="-78"/>
                <a:cs typeface="Andalus" pitchFamily="18" charset="-78"/>
              </a:rPr>
              <a:t>الغاية من هذا الإعلان</a:t>
            </a:r>
            <a:endParaRPr lang="fr-FR" b="1" u="sng" dirty="0">
              <a:solidFill>
                <a:srgbClr val="00B050"/>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5" name="Espace réservé du contenu 2"/>
          <p:cNvSpPr>
            <a:spLocks noGrp="1"/>
          </p:cNvSpPr>
          <p:nvPr>
            <p:ph idx="1"/>
          </p:nvPr>
        </p:nvSpPr>
        <p:spPr/>
        <p:txBody>
          <a:bodyPr>
            <a:normAutofit/>
          </a:bodyPr>
          <a:lstStyle/>
          <a:p>
            <a:pPr algn="justLow" rtl="1">
              <a:buNone/>
            </a:pPr>
            <a:r>
              <a:rPr lang="ar-DZ" sz="4000" b="1" dirty="0" smtClean="0">
                <a:effectLst>
                  <a:outerShdw blurRad="38100" dist="38100" dir="2700000" algn="tl">
                    <a:srgbClr val="000000">
                      <a:alpha val="43137"/>
                    </a:srgbClr>
                  </a:outerShdw>
                </a:effectLst>
                <a:latin typeface="Arabic Typesetting" pitchFamily="66" charset="-78"/>
                <a:cs typeface="Arabic Typesetting" pitchFamily="66" charset="-78"/>
              </a:rPr>
              <a:t>تتلخص الغاية المرجوة من هذا الإعلان في أن يكون بياناً للأهداف التي </a:t>
            </a:r>
            <a:r>
              <a:rPr lang="ar-DZ" sz="4000" b="1" dirty="0" smtClean="0">
                <a:effectLst>
                  <a:outerShdw blurRad="38100" dist="38100" dir="2700000" algn="tl">
                    <a:srgbClr val="000000">
                      <a:alpha val="43137"/>
                    </a:srgbClr>
                  </a:outerShdw>
                </a:effectLst>
                <a:latin typeface="Arabic Typesetting" pitchFamily="66" charset="-78"/>
                <a:cs typeface="Arabic Typesetting" pitchFamily="66" charset="-78"/>
              </a:rPr>
              <a:t>ينبغي على </a:t>
            </a:r>
            <a:r>
              <a:rPr lang="ar-DZ" sz="4000" b="1" dirty="0" smtClean="0">
                <a:effectLst>
                  <a:outerShdw blurRad="38100" dist="38100" dir="2700000" algn="tl">
                    <a:srgbClr val="000000">
                      <a:alpha val="43137"/>
                    </a:srgbClr>
                  </a:outerShdw>
                </a:effectLst>
                <a:latin typeface="Arabic Typesetting" pitchFamily="66" charset="-78"/>
                <a:cs typeface="Arabic Typesetting" pitchFamily="66" charset="-78"/>
              </a:rPr>
              <a:t>الحكومات أن تسعى إلى تحقيقها، ولذا فإن الإعلان العالمي لا يعد جزءاً من القانون الدولي الملزم، ولكن قبول هذا الإعلان من جانب عدد ضخم من الدول قد أضفى عليه </a:t>
            </a:r>
            <a:r>
              <a:rPr lang="ar-DZ" sz="4000" b="1" dirty="0" smtClean="0">
                <a:effectLst>
                  <a:outerShdw blurRad="38100" dist="38100" dir="2700000" algn="tl">
                    <a:srgbClr val="000000">
                      <a:alpha val="43137"/>
                    </a:srgbClr>
                  </a:outerShdw>
                </a:effectLst>
                <a:latin typeface="Arabic Typesetting" pitchFamily="66" charset="-78"/>
                <a:cs typeface="Arabic Typesetting" pitchFamily="66" charset="-78"/>
              </a:rPr>
              <a:t>وزناً معنوياً </a:t>
            </a:r>
            <a:r>
              <a:rPr lang="ar-DZ" sz="4000" b="1" dirty="0" smtClean="0">
                <a:effectLst>
                  <a:outerShdw blurRad="38100" dist="38100" dir="2700000" algn="tl">
                    <a:srgbClr val="000000">
                      <a:alpha val="43137"/>
                    </a:srgbClr>
                  </a:outerShdw>
                </a:effectLst>
                <a:latin typeface="Arabic Typesetting" pitchFamily="66" charset="-78"/>
                <a:cs typeface="Arabic Typesetting" pitchFamily="66" charset="-78"/>
              </a:rPr>
              <a:t>كبيراً، وأصبح مصدر إلهام عند وضع اتفاقيات دولية كثيرة، وأثر تأثيراً ملموساً على دساتير العديد من البلدان وقوانينها.</a:t>
            </a:r>
            <a:endParaRPr lang="fr-FR" sz="4000" b="1" dirty="0">
              <a:effectLst>
                <a:outerShdw blurRad="38100" dist="38100" dir="2700000" algn="tl">
                  <a:srgbClr val="000000">
                    <a:alpha val="43137"/>
                  </a:srgbClr>
                </a:outerShdw>
              </a:effectLst>
              <a:latin typeface="Arabic Typesetting" pitchFamily="66" charset="-78"/>
              <a:cs typeface="Arabic Typesetting" pitchFamily="66"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8"/>
</p:tagLst>
</file>

<file path=ppt/tags/tag2.xml><?xml version="1.0" encoding="utf-8"?>
<p:tagLst xmlns:a="http://schemas.openxmlformats.org/drawingml/2006/main" xmlns:r="http://schemas.openxmlformats.org/officeDocument/2006/relationships" xmlns:p="http://schemas.openxmlformats.org/presentationml/2006/main">
  <p:tag name="TIMING" val="|2.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69</TotalTime>
  <Words>463</Words>
  <Application>Microsoft Office PowerPoint</Application>
  <PresentationFormat>Affichage à l'écran (4:3)</PresentationFormat>
  <Paragraphs>43</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Rotonde</vt:lpstr>
      <vt:lpstr>Diapositive 1</vt:lpstr>
      <vt:lpstr>*الإعلان العالمي لحقوق الإنسان*</vt:lpstr>
      <vt:lpstr>Diapositive 3</vt:lpstr>
      <vt:lpstr>مواد وأهم قضايا الإعلان العالمي لحقوق الإنسان</vt:lpstr>
      <vt:lpstr>                       </vt:lpstr>
      <vt:lpstr>               </vt:lpstr>
      <vt:lpstr>الغاية من هذا الإعلان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cp:revision>
  <dcterms:created xsi:type="dcterms:W3CDTF">2020-12-06T12:54:21Z</dcterms:created>
  <dcterms:modified xsi:type="dcterms:W3CDTF">2020-12-08T10:11:18Z</dcterms:modified>
</cp:coreProperties>
</file>