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34587" autoAdjust="0"/>
    <p:restoredTop sz="86437" autoAdjust="0"/>
  </p:normalViewPr>
  <p:slideViewPr>
    <p:cSldViewPr>
      <p:cViewPr varScale="1">
        <p:scale>
          <a:sx n="116" d="100"/>
          <a:sy n="116" d="100"/>
        </p:scale>
        <p:origin x="2178" y="108"/>
      </p:cViewPr>
      <p:guideLst>
        <p:guide orient="horz" pos="2160"/>
        <p:guide pos="2880"/>
      </p:guideLst>
    </p:cSldViewPr>
  </p:slideViewPr>
  <p:outlineViewPr>
    <p:cViewPr>
      <p:scale>
        <a:sx n="33" d="100"/>
        <a:sy n="33" d="100"/>
      </p:scale>
      <p:origin x="222" y="5141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C4CAD04-C9B8-40AA-81F4-345C433119BD}" type="datetimeFigureOut">
              <a:rPr lang="fr-FR" smtClean="0"/>
              <a:pPr/>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70B987-B79E-4861-88C1-0DB1195A8BF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4CAD04-C9B8-40AA-81F4-345C433119BD}" type="datetimeFigureOut">
              <a:rPr lang="fr-FR" smtClean="0"/>
              <a:pPr/>
              <a:t>28/05/2020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0B987-B79E-4861-88C1-0DB1195A8BF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0000FF"/>
                </a:solidFill>
                <a:latin typeface="Times New Roman" pitchFamily="18" charset="0"/>
                <a:cs typeface="Times New Roman" pitchFamily="18" charset="0"/>
              </a:rPr>
              <a:t>Le marketing Bancaire</a:t>
            </a:r>
            <a:endParaRPr lang="fr-FR" dirty="0">
              <a:solidFill>
                <a:srgbClr val="0000FF"/>
              </a:solidFill>
              <a:latin typeface="Times New Roman" pitchFamily="18" charset="0"/>
              <a:cs typeface="Times New Roman" pitchFamily="18" charset="0"/>
            </a:endParaRPr>
          </a:p>
        </p:txBody>
      </p:sp>
      <p:sp>
        <p:nvSpPr>
          <p:cNvPr id="3" name="Sous-titre 2"/>
          <p:cNvSpPr>
            <a:spLocks noGrp="1"/>
          </p:cNvSpPr>
          <p:nvPr>
            <p:ph type="subTitle" idx="1"/>
          </p:nvPr>
        </p:nvSpPr>
        <p:spPr/>
        <p:txBody>
          <a:bodyPr>
            <a:normAutofit/>
          </a:bodyPr>
          <a:lstStyle/>
          <a:p>
            <a:r>
              <a:rPr lang="fr-FR" sz="1800" dirty="0" smtClean="0">
                <a:solidFill>
                  <a:srgbClr val="0000FF"/>
                </a:solidFill>
              </a:rPr>
              <a:t>Pr: Mohamed </a:t>
            </a:r>
            <a:r>
              <a:rPr lang="fr-FR" sz="1800" dirty="0" err="1" smtClean="0">
                <a:solidFill>
                  <a:srgbClr val="0000FF"/>
                </a:solidFill>
              </a:rPr>
              <a:t>cherchem</a:t>
            </a:r>
            <a:endParaRPr lang="fr-FR" sz="1800" dirty="0">
              <a:solidFill>
                <a:srgbClr val="0000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25404"/>
          </a:xfrm>
        </p:spPr>
        <p:txBody>
          <a:bodyPr>
            <a:normAutofit fontScale="90000"/>
          </a:bodyPr>
          <a:lstStyle/>
          <a:p>
            <a:endParaRPr lang="fr-FR" dirty="0"/>
          </a:p>
        </p:txBody>
      </p:sp>
      <p:sp>
        <p:nvSpPr>
          <p:cNvPr id="3" name="Espace réservé du contenu 2"/>
          <p:cNvSpPr>
            <a:spLocks noGrp="1"/>
          </p:cNvSpPr>
          <p:nvPr>
            <p:ph idx="1"/>
          </p:nvPr>
        </p:nvSpPr>
        <p:spPr>
          <a:xfrm>
            <a:off x="457200" y="785794"/>
            <a:ext cx="8229600" cy="5340369"/>
          </a:xfrm>
        </p:spPr>
        <p:txBody>
          <a:bodyPr>
            <a:normAutofit/>
          </a:bodyPr>
          <a:lstStyle/>
          <a:p>
            <a:r>
              <a:rPr lang="fr-FR" sz="2800" dirty="0" smtClean="0">
                <a:solidFill>
                  <a:schemeClr val="tx2">
                    <a:lumMod val="75000"/>
                  </a:schemeClr>
                </a:solidFill>
                <a:latin typeface="Times New Roman" pitchFamily="18" charset="0"/>
                <a:cs typeface="Times New Roman" pitchFamily="18" charset="0"/>
              </a:rPr>
              <a:t>Le plan favorise le choix et la poursuite en commun d’objectifs définis par tous ceux qui participent à la gestion commerciale de l’entreprise.</a:t>
            </a:r>
          </a:p>
          <a:p>
            <a:pPr>
              <a:buNone/>
            </a:pPr>
            <a:endParaRPr lang="fr-FR" sz="2800" dirty="0" smtClean="0">
              <a:solidFill>
                <a:schemeClr val="tx2">
                  <a:lumMod val="75000"/>
                </a:schemeClr>
              </a:solidFill>
              <a:latin typeface="Times New Roman" pitchFamily="18" charset="0"/>
              <a:cs typeface="Times New Roman" pitchFamily="18" charset="0"/>
            </a:endParaRPr>
          </a:p>
          <a:p>
            <a:r>
              <a:rPr lang="fr-FR" sz="2800" dirty="0" smtClean="0">
                <a:solidFill>
                  <a:schemeClr val="tx2">
                    <a:lumMod val="75000"/>
                  </a:schemeClr>
                </a:solidFill>
                <a:latin typeface="Times New Roman" pitchFamily="18" charset="0"/>
                <a:cs typeface="Times New Roman" pitchFamily="18" charset="0"/>
              </a:rPr>
              <a:t>Le plan permet d’évaluer la gestion par comparaison avec des objectifs établis, par rapport aux résultats antérieurs, il est l’instrument actif et dynamique de la gestion de l’entreprise ou de la banque.</a:t>
            </a:r>
            <a:endParaRPr lang="fr-FR" sz="2800"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2800" dirty="0" smtClean="0">
                <a:solidFill>
                  <a:schemeClr val="tx2">
                    <a:lumMod val="75000"/>
                  </a:schemeClr>
                </a:solidFill>
                <a:latin typeface="Times New Roman" pitchFamily="18" charset="0"/>
                <a:cs typeface="Times New Roman" pitchFamily="18" charset="0"/>
              </a:rPr>
              <a:t>Le plan fournit à la direction un cadre de travail facilitant ainsi les prises de décision et oblige les responsables à s’organiser et à agir en commun</a:t>
            </a:r>
            <a:endParaRPr lang="fr-FR" sz="2800"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smtClean="0">
                <a:solidFill>
                  <a:srgbClr val="0000FF"/>
                </a:solidFill>
                <a:latin typeface="Times New Roman" pitchFamily="18" charset="0"/>
                <a:cs typeface="Times New Roman" pitchFamily="18" charset="0"/>
              </a:rPr>
              <a:t>Qu’est ce qu’un plan </a:t>
            </a:r>
            <a:r>
              <a:rPr lang="fr-FR" sz="3100" b="1" dirty="0" err="1" smtClean="0">
                <a:solidFill>
                  <a:srgbClr val="0000FF"/>
                </a:solidFill>
                <a:latin typeface="Times New Roman" pitchFamily="18" charset="0"/>
                <a:cs typeface="Times New Roman" pitchFamily="18" charset="0"/>
              </a:rPr>
              <a:t>Marketing</a:t>
            </a:r>
            <a:r>
              <a:rPr lang="fr-FR" sz="3100" b="1" dirty="0" smtClean="0">
                <a:solidFill>
                  <a:srgbClr val="0000FF"/>
                </a:solidFill>
                <a:latin typeface="Times New Roman" pitchFamily="18" charset="0"/>
                <a:cs typeface="Times New Roman" pitchFamily="18" charset="0"/>
              </a:rPr>
              <a:t> ?</a:t>
            </a:r>
            <a:br>
              <a:rPr lang="fr-FR" sz="3100" b="1" dirty="0" smtClean="0">
                <a:solidFill>
                  <a:srgbClr val="0000FF"/>
                </a:solidFill>
                <a:latin typeface="Times New Roman" pitchFamily="18" charset="0"/>
                <a:cs typeface="Times New Roman" pitchFamily="18" charset="0"/>
              </a:rPr>
            </a:br>
            <a:r>
              <a:rPr lang="fr-FR" b="1" i="1" dirty="0" smtClean="0"/>
              <a:t>-</a:t>
            </a:r>
            <a:endParaRPr lang="fr-FR" dirty="0"/>
          </a:p>
        </p:txBody>
      </p:sp>
      <p:sp>
        <p:nvSpPr>
          <p:cNvPr id="3" name="Espace réservé du contenu 2"/>
          <p:cNvSpPr>
            <a:spLocks noGrp="1"/>
          </p:cNvSpPr>
          <p:nvPr>
            <p:ph idx="1"/>
          </p:nvPr>
        </p:nvSpPr>
        <p:spPr/>
        <p:txBody>
          <a:bodyPr>
            <a:normAutofit/>
          </a:bodyPr>
          <a:lstStyle/>
          <a:p>
            <a:pPr>
              <a:buNone/>
            </a:pPr>
            <a:r>
              <a:rPr lang="fr-FR" sz="2800" dirty="0" smtClean="0">
                <a:latin typeface="Times New Roman" pitchFamily="18" charset="0"/>
                <a:cs typeface="Times New Roman" pitchFamily="18" charset="0"/>
              </a:rPr>
              <a:t>		</a:t>
            </a:r>
            <a:r>
              <a:rPr lang="fr-FR" sz="2800" dirty="0" smtClean="0">
                <a:solidFill>
                  <a:schemeClr val="tx2">
                    <a:lumMod val="75000"/>
                  </a:schemeClr>
                </a:solidFill>
                <a:latin typeface="Times New Roman" pitchFamily="18" charset="0"/>
                <a:cs typeface="Times New Roman" pitchFamily="18" charset="0"/>
              </a:rPr>
              <a:t>Le plan Marketing est définit comme étant : un document qui conduit la société a poser les problèmes dans leur globalité afin d’aider le décideur à analyser les diverses conséquences de ses choix et permettre la coordination .de ses activités.</a:t>
            </a:r>
            <a:endParaRPr lang="fr-FR" sz="2800"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0000FF"/>
                </a:solidFill>
                <a:latin typeface="Times New Roman" pitchFamily="18" charset="0"/>
                <a:cs typeface="Times New Roman" pitchFamily="18" charset="0"/>
              </a:rPr>
              <a:t>A quoi sert un plan de </a:t>
            </a:r>
            <a:r>
              <a:rPr lang="fr-FR" sz="2800" b="1" dirty="0" err="1" smtClean="0">
                <a:solidFill>
                  <a:srgbClr val="0000FF"/>
                </a:solidFill>
                <a:latin typeface="Times New Roman" pitchFamily="18" charset="0"/>
                <a:cs typeface="Times New Roman" pitchFamily="18" charset="0"/>
              </a:rPr>
              <a:t>Marketing</a:t>
            </a:r>
            <a:r>
              <a:rPr lang="fr-FR" sz="2800" b="1" dirty="0" smtClean="0">
                <a:solidFill>
                  <a:srgbClr val="0000FF"/>
                </a:solidFill>
                <a:latin typeface="Times New Roman" pitchFamily="18" charset="0"/>
                <a:cs typeface="Times New Roman" pitchFamily="18" charset="0"/>
              </a:rPr>
              <a:t> ?</a:t>
            </a:r>
            <a:endParaRPr lang="fr-FR" sz="2800" dirty="0">
              <a:solidFill>
                <a:srgbClr val="0000FF"/>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buNone/>
            </a:pPr>
            <a:r>
              <a:rPr lang="fr-FR" sz="2800" dirty="0" smtClean="0">
                <a:latin typeface="Times New Roman" pitchFamily="18" charset="0"/>
                <a:cs typeface="Times New Roman" pitchFamily="18" charset="0"/>
              </a:rPr>
              <a:t>		</a:t>
            </a:r>
            <a:r>
              <a:rPr lang="fr-FR" sz="2800" dirty="0" smtClean="0">
                <a:solidFill>
                  <a:schemeClr val="tx2">
                    <a:lumMod val="75000"/>
                  </a:schemeClr>
                </a:solidFill>
                <a:latin typeface="Times New Roman" pitchFamily="18" charset="0"/>
                <a:cs typeface="Times New Roman" pitchFamily="18" charset="0"/>
              </a:rPr>
              <a:t>L’utilité pratique d’un plan </a:t>
            </a:r>
            <a:r>
              <a:rPr lang="fr-FR" sz="2800" dirty="0" err="1" smtClean="0">
                <a:solidFill>
                  <a:schemeClr val="tx2">
                    <a:lumMod val="75000"/>
                  </a:schemeClr>
                </a:solidFill>
                <a:latin typeface="Times New Roman" pitchFamily="18" charset="0"/>
                <a:cs typeface="Times New Roman" pitchFamily="18" charset="0"/>
              </a:rPr>
              <a:t>Marketing</a:t>
            </a:r>
            <a:r>
              <a:rPr lang="fr-FR" sz="2800" dirty="0" smtClean="0">
                <a:solidFill>
                  <a:schemeClr val="tx2">
                    <a:lumMod val="75000"/>
                  </a:schemeClr>
                </a:solidFill>
                <a:latin typeface="Times New Roman" pitchFamily="18" charset="0"/>
                <a:cs typeface="Times New Roman" pitchFamily="18" charset="0"/>
              </a:rPr>
              <a:t> découle de la définition donnée ci-dessous, il est élaboré pour le lancement d’un nouveau produit ou la commercialisation de produits existants sur de nouveaux marchés.</a:t>
            </a:r>
            <a:endParaRPr lang="fr-FR" sz="2800"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marketing Mix</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Après avoir défini les stratégies, plan et objectifs marketing, il s’agit alors de préparer des actions souvent appelées Tactiques.</a:t>
            </a:r>
          </a:p>
          <a:p>
            <a:pPr>
              <a:buNone/>
            </a:pPr>
            <a:r>
              <a:rPr lang="fr-FR" dirty="0" smtClean="0"/>
              <a:t>		L’</a:t>
            </a:r>
            <a:r>
              <a:rPr lang="fr-FR" dirty="0" err="1" smtClean="0"/>
              <a:t>éslaboration</a:t>
            </a:r>
            <a:r>
              <a:rPr lang="fr-FR" dirty="0" smtClean="0"/>
              <a:t> du « marketing mix » a pour but d’harmoniser l’ensemble des décisions et efforts sur le plan marketing et commercial que doit mettre en ouvre l’institution pour réaliser les </a:t>
            </a:r>
            <a:r>
              <a:rPr lang="fr-FR" dirty="0" err="1" smtClean="0"/>
              <a:t>objetifs</a:t>
            </a:r>
            <a:r>
              <a:rPr lang="fr-FR" dirty="0" smtClean="0"/>
              <a:t> et attendre les cibles visées dans le cadre du positionnement retenu par la direction générale.</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0000FF"/>
                </a:solidFill>
                <a:latin typeface="Times New Roman" pitchFamily="18" charset="0"/>
                <a:cs typeface="Times New Roman" pitchFamily="18" charset="0"/>
              </a:rPr>
              <a:t>LE MARKETING ET LES SPECIFICITE DU MARKETING BANCAIRE :</a:t>
            </a:r>
          </a:p>
        </p:txBody>
      </p:sp>
      <p:sp>
        <p:nvSpPr>
          <p:cNvPr id="3" name="Espace réservé du contenu 2"/>
          <p:cNvSpPr>
            <a:spLocks noGrp="1"/>
          </p:cNvSpPr>
          <p:nvPr>
            <p:ph idx="1"/>
          </p:nvPr>
        </p:nvSpPr>
        <p:spPr/>
        <p:txBody>
          <a:bodyPr/>
          <a:lstStyle/>
          <a:p>
            <a:r>
              <a:rPr lang="fr-FR" dirty="0">
                <a:latin typeface="Times New Roman" pitchFamily="18" charset="0"/>
                <a:cs typeface="Times New Roman" pitchFamily="18" charset="0"/>
              </a:rPr>
              <a:t>Yves </a:t>
            </a:r>
            <a:r>
              <a:rPr lang="fr-FR" dirty="0" err="1">
                <a:latin typeface="Times New Roman" pitchFamily="18" charset="0"/>
                <a:cs typeface="Times New Roman" pitchFamily="18" charset="0"/>
              </a:rPr>
              <a:t>Chirouze</a:t>
            </a:r>
            <a:r>
              <a:rPr lang="fr-FR" dirty="0">
                <a:latin typeface="Times New Roman" pitchFamily="18" charset="0"/>
                <a:cs typeface="Times New Roman" pitchFamily="18" charset="0"/>
              </a:rPr>
              <a:t> définit le </a:t>
            </a:r>
            <a:r>
              <a:rPr lang="fr-FR" dirty="0" err="1">
                <a:latin typeface="Times New Roman" pitchFamily="18" charset="0"/>
                <a:cs typeface="Times New Roman" pitchFamily="18" charset="0"/>
              </a:rPr>
              <a:t>Marketing</a:t>
            </a:r>
            <a:r>
              <a:rPr lang="fr-FR" dirty="0">
                <a:latin typeface="Times New Roman" pitchFamily="18" charset="0"/>
                <a:cs typeface="Times New Roman" pitchFamily="18" charset="0"/>
              </a:rPr>
              <a:t> comme </a:t>
            </a:r>
            <a:endParaRPr lang="fr-FR"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 </a:t>
            </a:r>
            <a:r>
              <a:rPr lang="fr-FR" b="1" dirty="0">
                <a:latin typeface="Times New Roman" pitchFamily="18" charset="0"/>
                <a:cs typeface="Times New Roman" pitchFamily="18" charset="0"/>
              </a:rPr>
              <a:t>un état d’esprit et </a:t>
            </a:r>
            <a:r>
              <a:rPr lang="fr-FR" b="1" dirty="0" smtClean="0">
                <a:latin typeface="Times New Roman" pitchFamily="18" charset="0"/>
                <a:cs typeface="Times New Roman" pitchFamily="18" charset="0"/>
              </a:rPr>
              <a:t>des techniques </a:t>
            </a:r>
            <a:r>
              <a:rPr lang="fr-FR" b="1" dirty="0">
                <a:latin typeface="Times New Roman" pitchFamily="18" charset="0"/>
                <a:cs typeface="Times New Roman" pitchFamily="18" charset="0"/>
              </a:rPr>
              <a:t>permettant à une entreprise de conquérir des marchés voire de </a:t>
            </a:r>
            <a:r>
              <a:rPr lang="fr-FR" b="1" dirty="0" smtClean="0">
                <a:latin typeface="Times New Roman" pitchFamily="18" charset="0"/>
                <a:cs typeface="Times New Roman" pitchFamily="18" charset="0"/>
              </a:rPr>
              <a:t>les créer</a:t>
            </a:r>
            <a:r>
              <a:rPr lang="fr-FR" b="1" dirty="0">
                <a:latin typeface="Times New Roman" pitchFamily="18" charset="0"/>
                <a:cs typeface="Times New Roman" pitchFamily="18" charset="0"/>
              </a:rPr>
              <a:t>, de les conserver et de les développer »</a:t>
            </a:r>
            <a:endParaRPr lang="fr-F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l"/>
            <a:r>
              <a:rPr lang="fr-FR" sz="2400" dirty="0">
                <a:solidFill>
                  <a:srgbClr val="0000FF"/>
                </a:solidFill>
                <a:latin typeface="Times New Roman" pitchFamily="18" charset="0"/>
                <a:cs typeface="Times New Roman" pitchFamily="18" charset="0"/>
              </a:rPr>
              <a:t>D’après la définition, on retiendra que le </a:t>
            </a:r>
            <a:r>
              <a:rPr lang="fr-FR" sz="2400" dirty="0" err="1">
                <a:solidFill>
                  <a:srgbClr val="0000FF"/>
                </a:solidFill>
                <a:latin typeface="Times New Roman" pitchFamily="18" charset="0"/>
                <a:cs typeface="Times New Roman" pitchFamily="18" charset="0"/>
              </a:rPr>
              <a:t>marketing</a:t>
            </a:r>
            <a:r>
              <a:rPr lang="fr-FR" sz="2400" dirty="0">
                <a:solidFill>
                  <a:srgbClr val="0000FF"/>
                </a:solidFill>
                <a:latin typeface="Times New Roman" pitchFamily="18" charset="0"/>
                <a:cs typeface="Times New Roman" pitchFamily="18" charset="0"/>
              </a:rPr>
              <a:t> est </a:t>
            </a:r>
            <a:r>
              <a:rPr lang="fr-FR" sz="2400" dirty="0" smtClean="0">
                <a:solidFill>
                  <a:srgbClr val="0000FF"/>
                </a:solidFill>
                <a:latin typeface="Times New Roman" pitchFamily="18" charset="0"/>
                <a:cs typeface="Times New Roman" pitchFamily="18" charset="0"/>
              </a:rPr>
              <a:t>présenté comme étant </a:t>
            </a:r>
            <a:r>
              <a:rPr lang="fr-FR" sz="2400" dirty="0">
                <a:solidFill>
                  <a:srgbClr val="0000FF"/>
                </a:solidFill>
                <a:latin typeface="Times New Roman" pitchFamily="18" charset="0"/>
                <a:cs typeface="Times New Roman" pitchFamily="18" charset="0"/>
              </a:rPr>
              <a:t>:</a:t>
            </a:r>
          </a:p>
        </p:txBody>
      </p:sp>
      <p:sp>
        <p:nvSpPr>
          <p:cNvPr id="3" name="Espace réservé du contenu 2"/>
          <p:cNvSpPr>
            <a:spLocks noGrp="1"/>
          </p:cNvSpPr>
          <p:nvPr>
            <p:ph idx="1"/>
          </p:nvPr>
        </p:nvSpPr>
        <p:spPr/>
        <p:txBody>
          <a:bodyPr/>
          <a:lstStyle/>
          <a:p>
            <a:r>
              <a:rPr lang="fr-FR" dirty="0">
                <a:latin typeface="Times New Roman" pitchFamily="18" charset="0"/>
                <a:cs typeface="Times New Roman" pitchFamily="18" charset="0"/>
              </a:rPr>
              <a:t>Un état d’esprit.</a:t>
            </a:r>
          </a:p>
          <a:p>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Un ensemble de moyens, d’actions et de techniques</a:t>
            </a:r>
          </a:p>
          <a:p>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Une conception du management dont son but est de créer, </a:t>
            </a:r>
            <a:r>
              <a:rPr lang="fr-FR" dirty="0" smtClean="0">
                <a:latin typeface="Times New Roman" pitchFamily="18" charset="0"/>
                <a:cs typeface="Times New Roman" pitchFamily="18" charset="0"/>
              </a:rPr>
              <a:t>de conquérir</a:t>
            </a:r>
            <a:r>
              <a:rPr lang="fr-FR" dirty="0">
                <a:latin typeface="Times New Roman" pitchFamily="18" charset="0"/>
                <a:cs typeface="Times New Roman" pitchFamily="18" charset="0"/>
              </a:rPr>
              <a:t>, de conserver et de développer le marché de l’entreprise </a:t>
            </a:r>
            <a:r>
              <a:rPr lang="fr-FR" dirty="0" smtClean="0">
                <a:latin typeface="Times New Roman" pitchFamily="18" charset="0"/>
                <a:cs typeface="Times New Roman" pitchFamily="18" charset="0"/>
              </a:rPr>
              <a:t>afin de </a:t>
            </a:r>
            <a:r>
              <a:rPr lang="fr-FR" dirty="0">
                <a:latin typeface="Times New Roman" pitchFamily="18" charset="0"/>
                <a:cs typeface="Times New Roman" pitchFamily="18" charset="0"/>
              </a:rPr>
              <a:t>satisfaire les besoins de leurs clientèles.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18"/>
          </a:xfrm>
        </p:spPr>
        <p:txBody>
          <a:bodyPr>
            <a:normAutofit fontScale="90000"/>
          </a:bodyPr>
          <a:lstStyle/>
          <a:p>
            <a:endParaRPr lang="fr-FR" dirty="0"/>
          </a:p>
        </p:txBody>
      </p:sp>
      <p:sp>
        <p:nvSpPr>
          <p:cNvPr id="3" name="Espace réservé du contenu 2"/>
          <p:cNvSpPr>
            <a:spLocks noGrp="1"/>
          </p:cNvSpPr>
          <p:nvPr>
            <p:ph idx="1"/>
          </p:nvPr>
        </p:nvSpPr>
        <p:spPr>
          <a:xfrm>
            <a:off x="457200" y="1000108"/>
            <a:ext cx="8229600" cy="5126055"/>
          </a:xfrm>
        </p:spPr>
        <p:txBody>
          <a:bodyPr>
            <a:normAutofit/>
          </a:bodyPr>
          <a:lstStyle/>
          <a:p>
            <a:r>
              <a:rPr lang="fr-FR" sz="2800" dirty="0">
                <a:solidFill>
                  <a:schemeClr val="tx2">
                    <a:lumMod val="75000"/>
                  </a:schemeClr>
                </a:solidFill>
                <a:latin typeface="Times New Roman" pitchFamily="18" charset="0"/>
                <a:cs typeface="Times New Roman" pitchFamily="18" charset="0"/>
              </a:rPr>
              <a:t>on définit le </a:t>
            </a:r>
            <a:r>
              <a:rPr lang="fr-FR" sz="2800" b="1" dirty="0" err="1">
                <a:solidFill>
                  <a:schemeClr val="tx2">
                    <a:lumMod val="75000"/>
                  </a:schemeClr>
                </a:solidFill>
                <a:latin typeface="Times New Roman" pitchFamily="18" charset="0"/>
                <a:cs typeface="Times New Roman" pitchFamily="18" charset="0"/>
              </a:rPr>
              <a:t>Marketing</a:t>
            </a:r>
            <a:r>
              <a:rPr lang="fr-FR" sz="2800" b="1" dirty="0">
                <a:solidFill>
                  <a:schemeClr val="tx2">
                    <a:lumMod val="75000"/>
                  </a:schemeClr>
                </a:solidFill>
                <a:latin typeface="Times New Roman" pitchFamily="18" charset="0"/>
                <a:cs typeface="Times New Roman" pitchFamily="18" charset="0"/>
              </a:rPr>
              <a:t> Bancaire comme étant </a:t>
            </a:r>
            <a:endParaRPr lang="fr-FR" sz="2800" b="1" dirty="0" smtClean="0">
              <a:solidFill>
                <a:schemeClr val="tx2">
                  <a:lumMod val="75000"/>
                </a:schemeClr>
              </a:solidFill>
              <a:latin typeface="Times New Roman" pitchFamily="18" charset="0"/>
              <a:cs typeface="Times New Roman" pitchFamily="18" charset="0"/>
            </a:endParaRPr>
          </a:p>
          <a:p>
            <a:pPr>
              <a:buNone/>
            </a:pPr>
            <a:r>
              <a:rPr lang="fr-FR" sz="2800" b="1" dirty="0" smtClean="0">
                <a:solidFill>
                  <a:schemeClr val="tx2">
                    <a:lumMod val="75000"/>
                  </a:schemeClr>
                </a:solidFill>
                <a:latin typeface="Times New Roman" pitchFamily="18" charset="0"/>
                <a:cs typeface="Times New Roman" pitchFamily="18" charset="0"/>
              </a:rPr>
              <a:t>	« </a:t>
            </a:r>
            <a:r>
              <a:rPr lang="fr-FR" sz="2800" b="1" dirty="0">
                <a:solidFill>
                  <a:schemeClr val="tx2">
                    <a:lumMod val="75000"/>
                  </a:schemeClr>
                </a:solidFill>
                <a:latin typeface="Times New Roman" pitchFamily="18" charset="0"/>
                <a:cs typeface="Times New Roman" pitchFamily="18" charset="0"/>
              </a:rPr>
              <a:t>l’application de </a:t>
            </a:r>
            <a:r>
              <a:rPr lang="fr-FR" sz="2800" b="1" dirty="0" smtClean="0">
                <a:solidFill>
                  <a:schemeClr val="tx2">
                    <a:lumMod val="75000"/>
                  </a:schemeClr>
                </a:solidFill>
                <a:latin typeface="Times New Roman" pitchFamily="18" charset="0"/>
                <a:cs typeface="Times New Roman" pitchFamily="18" charset="0"/>
              </a:rPr>
              <a:t>la démarche </a:t>
            </a:r>
            <a:r>
              <a:rPr lang="fr-FR" sz="2800" b="1" dirty="0">
                <a:solidFill>
                  <a:schemeClr val="tx2">
                    <a:lumMod val="75000"/>
                  </a:schemeClr>
                </a:solidFill>
                <a:latin typeface="Times New Roman" pitchFamily="18" charset="0"/>
                <a:cs typeface="Times New Roman" pitchFamily="18" charset="0"/>
              </a:rPr>
              <a:t>et des techniques </a:t>
            </a:r>
            <a:r>
              <a:rPr lang="fr-FR" sz="2800" b="1" dirty="0" err="1" smtClean="0">
                <a:solidFill>
                  <a:schemeClr val="tx2">
                    <a:lumMod val="75000"/>
                  </a:schemeClr>
                </a:solidFill>
                <a:latin typeface="Times New Roman" pitchFamily="18" charset="0"/>
                <a:cs typeface="Times New Roman" pitchFamily="18" charset="0"/>
              </a:rPr>
              <a:t>marketing</a:t>
            </a:r>
            <a:r>
              <a:rPr lang="fr-FR" sz="2800" b="1" dirty="0" smtClean="0">
                <a:solidFill>
                  <a:schemeClr val="tx2">
                    <a:lumMod val="75000"/>
                  </a:schemeClr>
                </a:solidFill>
                <a:latin typeface="Times New Roman" pitchFamily="18" charset="0"/>
                <a:cs typeface="Times New Roman" pitchFamily="18" charset="0"/>
              </a:rPr>
              <a:t> </a:t>
            </a:r>
            <a:r>
              <a:rPr lang="fr-FR" sz="2800" b="1" dirty="0">
                <a:solidFill>
                  <a:schemeClr val="tx2">
                    <a:lumMod val="75000"/>
                  </a:schemeClr>
                </a:solidFill>
                <a:latin typeface="Times New Roman" pitchFamily="18" charset="0"/>
                <a:cs typeface="Times New Roman" pitchFamily="18" charset="0"/>
              </a:rPr>
              <a:t>à l’activité bancaire </a:t>
            </a:r>
            <a:r>
              <a:rPr lang="fr-FR" sz="2800" dirty="0" smtClean="0">
                <a:solidFill>
                  <a:schemeClr val="tx2">
                    <a:lumMod val="75000"/>
                  </a:schemeClr>
                </a:solidFill>
                <a:latin typeface="Times New Roman" pitchFamily="18" charset="0"/>
                <a:cs typeface="Times New Roman" pitchFamily="18" charset="0"/>
              </a:rPr>
              <a:t>»</a:t>
            </a:r>
          </a:p>
          <a:p>
            <a:pPr>
              <a:buNone/>
            </a:pPr>
            <a:endParaRPr lang="fr-FR" sz="2800" dirty="0" smtClean="0">
              <a:solidFill>
                <a:schemeClr val="tx2">
                  <a:lumMod val="75000"/>
                </a:schemeClr>
              </a:solidFill>
              <a:latin typeface="Times New Roman" pitchFamily="18" charset="0"/>
              <a:cs typeface="Times New Roman" pitchFamily="18" charset="0"/>
            </a:endParaRPr>
          </a:p>
          <a:p>
            <a:pPr algn="just"/>
            <a:r>
              <a:rPr lang="fr-FR" sz="2400" dirty="0">
                <a:solidFill>
                  <a:schemeClr val="tx2">
                    <a:lumMod val="75000"/>
                  </a:schemeClr>
                </a:solidFill>
                <a:latin typeface="Times New Roman" pitchFamily="18" charset="0"/>
                <a:cs typeface="Times New Roman" pitchFamily="18" charset="0"/>
              </a:rPr>
              <a:t>Les définitions du </a:t>
            </a:r>
            <a:r>
              <a:rPr lang="fr-FR" sz="2400" dirty="0" err="1">
                <a:solidFill>
                  <a:schemeClr val="tx2">
                    <a:lumMod val="75000"/>
                  </a:schemeClr>
                </a:solidFill>
                <a:latin typeface="Times New Roman" pitchFamily="18" charset="0"/>
                <a:cs typeface="Times New Roman" pitchFamily="18" charset="0"/>
              </a:rPr>
              <a:t>Marketing</a:t>
            </a:r>
            <a:r>
              <a:rPr lang="fr-FR" sz="2400" dirty="0">
                <a:solidFill>
                  <a:schemeClr val="tx2">
                    <a:lumMod val="75000"/>
                  </a:schemeClr>
                </a:solidFill>
                <a:latin typeface="Times New Roman" pitchFamily="18" charset="0"/>
                <a:cs typeface="Times New Roman" pitchFamily="18" charset="0"/>
              </a:rPr>
              <a:t> impliquent de </a:t>
            </a:r>
            <a:r>
              <a:rPr lang="fr-FR" sz="2400" dirty="0" err="1">
                <a:solidFill>
                  <a:schemeClr val="tx2">
                    <a:lumMod val="75000"/>
                  </a:schemeClr>
                </a:solidFill>
                <a:latin typeface="Times New Roman" pitchFamily="18" charset="0"/>
                <a:cs typeface="Times New Roman" pitchFamily="18" charset="0"/>
              </a:rPr>
              <a:t>reconnaître</a:t>
            </a:r>
            <a:r>
              <a:rPr lang="fr-FR" sz="2400" dirty="0">
                <a:solidFill>
                  <a:schemeClr val="tx2">
                    <a:lumMod val="75000"/>
                  </a:schemeClr>
                </a:solidFill>
                <a:latin typeface="Times New Roman" pitchFamily="18" charset="0"/>
                <a:cs typeface="Times New Roman" pitchFamily="18" charset="0"/>
              </a:rPr>
              <a:t> que la production </a:t>
            </a:r>
            <a:r>
              <a:rPr lang="fr-FR" sz="2400" dirty="0" smtClean="0">
                <a:solidFill>
                  <a:schemeClr val="tx2">
                    <a:lumMod val="75000"/>
                  </a:schemeClr>
                </a:solidFill>
                <a:latin typeface="Times New Roman" pitchFamily="18" charset="0"/>
                <a:cs typeface="Times New Roman" pitchFamily="18" charset="0"/>
              </a:rPr>
              <a:t>n’est plus </a:t>
            </a:r>
            <a:r>
              <a:rPr lang="fr-FR" sz="2400" dirty="0">
                <a:solidFill>
                  <a:schemeClr val="tx2">
                    <a:lumMod val="75000"/>
                  </a:schemeClr>
                </a:solidFill>
                <a:latin typeface="Times New Roman" pitchFamily="18" charset="0"/>
                <a:cs typeface="Times New Roman" pitchFamily="18" charset="0"/>
              </a:rPr>
              <a:t>une fin en soi, mais un moyen au service de la satisfaction des besoins de </a:t>
            </a:r>
            <a:r>
              <a:rPr lang="fr-FR" sz="2400" dirty="0" smtClean="0">
                <a:solidFill>
                  <a:schemeClr val="tx2">
                    <a:lumMod val="75000"/>
                  </a:schemeClr>
                </a:solidFill>
                <a:latin typeface="Times New Roman" pitchFamily="18" charset="0"/>
                <a:cs typeface="Times New Roman" pitchFamily="18" charset="0"/>
              </a:rPr>
              <a:t>la clientèle </a:t>
            </a:r>
            <a:r>
              <a:rPr lang="fr-FR" sz="2400" dirty="0">
                <a:solidFill>
                  <a:schemeClr val="tx2">
                    <a:lumMod val="75000"/>
                  </a:schemeClr>
                </a:solidFill>
                <a:latin typeface="Times New Roman" pitchFamily="18" charset="0"/>
                <a:cs typeface="Times New Roman" pitchFamily="18" charset="0"/>
              </a:rPr>
              <a:t>qui devient la principale source de création et de promotion des produits et</a:t>
            </a:r>
          </a:p>
          <a:p>
            <a:pPr algn="just">
              <a:buNone/>
            </a:pPr>
            <a:r>
              <a:rPr lang="fr-FR" sz="2400" dirty="0" smtClean="0">
                <a:solidFill>
                  <a:schemeClr val="tx2">
                    <a:lumMod val="75000"/>
                  </a:schemeClr>
                </a:solidFill>
                <a:latin typeface="Times New Roman" pitchFamily="18" charset="0"/>
                <a:cs typeface="Times New Roman" pitchFamily="18" charset="0"/>
              </a:rPr>
              <a:t>    services</a:t>
            </a:r>
            <a:r>
              <a:rPr lang="fr-FR" sz="2400" dirty="0">
                <a:solidFill>
                  <a:schemeClr val="tx2">
                    <a:lumMod val="75000"/>
                  </a:schemeClr>
                </a:solidFill>
                <a:latin typeface="Times New Roman" pitchFamily="18" charset="0"/>
                <a:cs typeface="Times New Roman" pitchFamily="18" charset="0"/>
              </a:rPr>
              <a:t>. Aussi cette notion doit servir de base à un changement d’état d’esprit </a:t>
            </a:r>
            <a:r>
              <a:rPr lang="fr-FR" sz="2400" dirty="0" smtClean="0">
                <a:solidFill>
                  <a:schemeClr val="tx2">
                    <a:lumMod val="75000"/>
                  </a:schemeClr>
                </a:solidFill>
                <a:latin typeface="Times New Roman" pitchFamily="18" charset="0"/>
                <a:cs typeface="Times New Roman" pitchFamily="18" charset="0"/>
              </a:rPr>
              <a:t>dans nos </a:t>
            </a:r>
            <a:r>
              <a:rPr lang="fr-FR" sz="2400" dirty="0">
                <a:solidFill>
                  <a:schemeClr val="tx2">
                    <a:lumMod val="75000"/>
                  </a:schemeClr>
                </a:solidFill>
                <a:latin typeface="Times New Roman" pitchFamily="18" charset="0"/>
                <a:cs typeface="Times New Roman" pitchFamily="18" charset="0"/>
              </a:rPr>
              <a:t>banques et nos entreprises.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0000FF"/>
                </a:solidFill>
                <a:latin typeface="Times New Roman" pitchFamily="18" charset="0"/>
                <a:cs typeface="Times New Roman" pitchFamily="18" charset="0"/>
              </a:rPr>
              <a:t>Le Marketing Bancaire et ses spécificités :</a:t>
            </a:r>
            <a:endParaRPr lang="fr-FR" sz="2800" dirty="0">
              <a:solidFill>
                <a:srgbClr val="0000FF"/>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fr-FR" sz="2800" dirty="0" smtClean="0">
                <a:solidFill>
                  <a:schemeClr val="tx2">
                    <a:lumMod val="75000"/>
                  </a:schemeClr>
                </a:solidFill>
                <a:latin typeface="Times New Roman" pitchFamily="18" charset="0"/>
                <a:cs typeface="Times New Roman" pitchFamily="18" charset="0"/>
              </a:rPr>
              <a:t>De </a:t>
            </a:r>
            <a:r>
              <a:rPr lang="fr-FR" sz="2800" dirty="0">
                <a:solidFill>
                  <a:schemeClr val="tx2">
                    <a:lumMod val="75000"/>
                  </a:schemeClr>
                </a:solidFill>
                <a:latin typeface="Times New Roman" pitchFamily="18" charset="0"/>
                <a:cs typeface="Times New Roman" pitchFamily="18" charset="0"/>
              </a:rPr>
              <a:t>par la nature de son activité versée dans la servuction, la banque a </a:t>
            </a:r>
            <a:r>
              <a:rPr lang="fr-FR" sz="2800" dirty="0" smtClean="0">
                <a:solidFill>
                  <a:schemeClr val="tx2">
                    <a:lumMod val="75000"/>
                  </a:schemeClr>
                </a:solidFill>
                <a:latin typeface="Times New Roman" pitchFamily="18" charset="0"/>
                <a:cs typeface="Times New Roman" pitchFamily="18" charset="0"/>
              </a:rPr>
              <a:t>des spécificités, </a:t>
            </a:r>
            <a:r>
              <a:rPr lang="fr-FR" sz="2800" dirty="0">
                <a:solidFill>
                  <a:schemeClr val="tx2">
                    <a:lumMod val="75000"/>
                  </a:schemeClr>
                </a:solidFill>
                <a:latin typeface="Times New Roman" pitchFamily="18" charset="0"/>
                <a:cs typeface="Times New Roman" pitchFamily="18" charset="0"/>
              </a:rPr>
              <a:t>le </a:t>
            </a:r>
            <a:r>
              <a:rPr lang="fr-FR" sz="2800" dirty="0" err="1">
                <a:solidFill>
                  <a:schemeClr val="tx2">
                    <a:lumMod val="75000"/>
                  </a:schemeClr>
                </a:solidFill>
                <a:latin typeface="Times New Roman" pitchFamily="18" charset="0"/>
                <a:cs typeface="Times New Roman" pitchFamily="18" charset="0"/>
              </a:rPr>
              <a:t>marketing</a:t>
            </a:r>
            <a:r>
              <a:rPr lang="fr-FR" sz="2800" dirty="0">
                <a:solidFill>
                  <a:schemeClr val="tx2">
                    <a:lumMod val="75000"/>
                  </a:schemeClr>
                </a:solidFill>
                <a:latin typeface="Times New Roman" pitchFamily="18" charset="0"/>
                <a:cs typeface="Times New Roman" pitchFamily="18" charset="0"/>
              </a:rPr>
              <a:t> </a:t>
            </a:r>
            <a:r>
              <a:rPr lang="fr-FR" sz="2800" dirty="0" smtClean="0">
                <a:solidFill>
                  <a:schemeClr val="tx2">
                    <a:lumMod val="75000"/>
                  </a:schemeClr>
                </a:solidFill>
                <a:latin typeface="Times New Roman" pitchFamily="18" charset="0"/>
                <a:cs typeface="Times New Roman" pitchFamily="18" charset="0"/>
              </a:rPr>
              <a:t>bancaire marqué </a:t>
            </a:r>
            <a:r>
              <a:rPr lang="fr-FR" sz="2800" dirty="0">
                <a:solidFill>
                  <a:schemeClr val="tx2">
                    <a:lumMod val="75000"/>
                  </a:schemeClr>
                </a:solidFill>
                <a:latin typeface="Times New Roman" pitchFamily="18" charset="0"/>
                <a:cs typeface="Times New Roman" pitchFamily="18" charset="0"/>
              </a:rPr>
              <a:t>par </a:t>
            </a:r>
            <a:r>
              <a:rPr lang="fr-FR" sz="2800" dirty="0" smtClean="0">
                <a:solidFill>
                  <a:schemeClr val="tx2">
                    <a:lumMod val="75000"/>
                  </a:schemeClr>
                </a:solidFill>
                <a:latin typeface="Times New Roman" pitchFamily="18" charset="0"/>
                <a:cs typeface="Times New Roman" pitchFamily="18" charset="0"/>
              </a:rPr>
              <a:t>:</a:t>
            </a:r>
          </a:p>
          <a:p>
            <a:pPr algn="just">
              <a:buNone/>
            </a:pPr>
            <a:endParaRPr lang="fr-FR" sz="2800" dirty="0" smtClean="0">
              <a:solidFill>
                <a:schemeClr val="tx2">
                  <a:lumMod val="75000"/>
                </a:schemeClr>
              </a:solidFill>
              <a:latin typeface="Times New Roman" pitchFamily="18" charset="0"/>
              <a:cs typeface="Times New Roman" pitchFamily="18" charset="0"/>
            </a:endParaRPr>
          </a:p>
          <a:p>
            <a:pPr algn="just"/>
            <a:r>
              <a:rPr lang="fr-FR" sz="2800" dirty="0" smtClean="0">
                <a:solidFill>
                  <a:schemeClr val="tx2">
                    <a:lumMod val="75000"/>
                  </a:schemeClr>
                </a:solidFill>
                <a:latin typeface="Times New Roman" pitchFamily="18" charset="0"/>
                <a:cs typeface="Times New Roman" pitchFamily="18" charset="0"/>
              </a:rPr>
              <a:t>La forte règlementation </a:t>
            </a:r>
            <a:r>
              <a:rPr lang="fr-FR" sz="2800" dirty="0">
                <a:solidFill>
                  <a:schemeClr val="tx2">
                    <a:lumMod val="75000"/>
                  </a:schemeClr>
                </a:solidFill>
                <a:latin typeface="Times New Roman" pitchFamily="18" charset="0"/>
                <a:cs typeface="Times New Roman" pitchFamily="18" charset="0"/>
              </a:rPr>
              <a:t>étatique et interprofessionnelle (la banque </a:t>
            </a:r>
            <a:r>
              <a:rPr lang="fr-FR" sz="2800" dirty="0" smtClean="0">
                <a:solidFill>
                  <a:schemeClr val="tx2">
                    <a:lumMod val="75000"/>
                  </a:schemeClr>
                </a:solidFill>
                <a:latin typeface="Times New Roman" pitchFamily="18" charset="0"/>
                <a:cs typeface="Times New Roman" pitchFamily="18" charset="0"/>
              </a:rPr>
              <a:t>n’est pas maitresse </a:t>
            </a:r>
            <a:r>
              <a:rPr lang="fr-FR" sz="2800" dirty="0">
                <a:solidFill>
                  <a:schemeClr val="tx2">
                    <a:lumMod val="75000"/>
                  </a:schemeClr>
                </a:solidFill>
                <a:latin typeface="Times New Roman" pitchFamily="18" charset="0"/>
                <a:cs typeface="Times New Roman" pitchFamily="18" charset="0"/>
              </a:rPr>
              <a:t>de son offre, ni de ses prix entre autre l’influence de </a:t>
            </a:r>
            <a:r>
              <a:rPr lang="fr-FR" sz="2800" dirty="0" smtClean="0">
                <a:solidFill>
                  <a:schemeClr val="tx2">
                    <a:lumMod val="75000"/>
                  </a:schemeClr>
                </a:solidFill>
                <a:latin typeface="Times New Roman" pitchFamily="18" charset="0"/>
                <a:cs typeface="Times New Roman" pitchFamily="18" charset="0"/>
              </a:rPr>
              <a:t>la politique </a:t>
            </a:r>
            <a:r>
              <a:rPr lang="fr-FR" sz="2800" dirty="0">
                <a:solidFill>
                  <a:schemeClr val="tx2">
                    <a:lumMod val="75000"/>
                  </a:schemeClr>
                </a:solidFill>
                <a:latin typeface="Times New Roman" pitchFamily="18" charset="0"/>
                <a:cs typeface="Times New Roman" pitchFamily="18" charset="0"/>
              </a:rPr>
              <a:t>des gouvernements).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96842"/>
          </a:xfrm>
        </p:spPr>
        <p:txBody>
          <a:bodyPr>
            <a:normAutofit fontScale="90000"/>
          </a:bodyPr>
          <a:lstStyle/>
          <a:p>
            <a:endParaRPr lang="fr-FR" dirty="0"/>
          </a:p>
        </p:txBody>
      </p:sp>
      <p:sp>
        <p:nvSpPr>
          <p:cNvPr id="3" name="Espace réservé du contenu 2"/>
          <p:cNvSpPr>
            <a:spLocks noGrp="1"/>
          </p:cNvSpPr>
          <p:nvPr>
            <p:ph idx="1"/>
          </p:nvPr>
        </p:nvSpPr>
        <p:spPr>
          <a:xfrm>
            <a:off x="457200" y="1071546"/>
            <a:ext cx="8229600" cy="5054617"/>
          </a:xfrm>
        </p:spPr>
        <p:txBody>
          <a:bodyPr>
            <a:normAutofit/>
          </a:bodyPr>
          <a:lstStyle/>
          <a:p>
            <a:r>
              <a:rPr lang="fr-FR" dirty="0">
                <a:solidFill>
                  <a:schemeClr val="tx2">
                    <a:lumMod val="75000"/>
                  </a:schemeClr>
                </a:solidFill>
                <a:latin typeface="Times New Roman" pitchFamily="18" charset="0"/>
                <a:cs typeface="Times New Roman" pitchFamily="18" charset="0"/>
              </a:rPr>
              <a:t>La notion du risque est très </a:t>
            </a:r>
            <a:r>
              <a:rPr lang="fr-FR" dirty="0" smtClean="0">
                <a:solidFill>
                  <a:schemeClr val="tx2">
                    <a:lumMod val="75000"/>
                  </a:schemeClr>
                </a:solidFill>
                <a:latin typeface="Times New Roman" pitchFamily="18" charset="0"/>
                <a:cs typeface="Times New Roman" pitchFamily="18" charset="0"/>
              </a:rPr>
              <a:t>forte.</a:t>
            </a:r>
            <a:endParaRPr lang="fr-FR" dirty="0">
              <a:solidFill>
                <a:schemeClr val="tx2">
                  <a:lumMod val="75000"/>
                </a:schemeClr>
              </a:solidFill>
              <a:latin typeface="Times New Roman" pitchFamily="18" charset="0"/>
              <a:cs typeface="Times New Roman" pitchFamily="18" charset="0"/>
            </a:endParaRPr>
          </a:p>
          <a:p>
            <a:r>
              <a:rPr lang="fr-FR" dirty="0" smtClean="0">
                <a:solidFill>
                  <a:schemeClr val="tx2">
                    <a:lumMod val="75000"/>
                  </a:schemeClr>
                </a:solidFill>
                <a:latin typeface="Times New Roman" pitchFamily="18" charset="0"/>
                <a:cs typeface="Times New Roman" pitchFamily="18" charset="0"/>
              </a:rPr>
              <a:t> </a:t>
            </a:r>
            <a:r>
              <a:rPr lang="fr-FR" dirty="0">
                <a:solidFill>
                  <a:schemeClr val="tx2">
                    <a:lumMod val="75000"/>
                  </a:schemeClr>
                </a:solidFill>
                <a:latin typeface="Times New Roman" pitchFamily="18" charset="0"/>
                <a:cs typeface="Times New Roman" pitchFamily="18" charset="0"/>
              </a:rPr>
              <a:t>La position de la banque demeure forte pour vendre (crédit), mais </a:t>
            </a:r>
            <a:r>
              <a:rPr lang="fr-FR" dirty="0" smtClean="0">
                <a:solidFill>
                  <a:schemeClr val="tx2">
                    <a:lumMod val="75000"/>
                  </a:schemeClr>
                </a:solidFill>
                <a:latin typeface="Times New Roman" pitchFamily="18" charset="0"/>
                <a:cs typeface="Times New Roman" pitchFamily="18" charset="0"/>
              </a:rPr>
              <a:t>faible pour </a:t>
            </a:r>
            <a:r>
              <a:rPr lang="fr-FR" dirty="0">
                <a:solidFill>
                  <a:schemeClr val="tx2">
                    <a:lumMod val="75000"/>
                  </a:schemeClr>
                </a:solidFill>
                <a:latin typeface="Times New Roman" pitchFamily="18" charset="0"/>
                <a:cs typeface="Times New Roman" pitchFamily="18" charset="0"/>
              </a:rPr>
              <a:t>acheter (ressources</a:t>
            </a:r>
            <a:r>
              <a:rPr lang="fr-FR" dirty="0" smtClean="0">
                <a:solidFill>
                  <a:schemeClr val="tx2">
                    <a:lumMod val="75000"/>
                  </a:schemeClr>
                </a:solidFill>
                <a:latin typeface="Times New Roman" pitchFamily="18" charset="0"/>
                <a:cs typeface="Times New Roman" pitchFamily="18" charset="0"/>
              </a:rPr>
              <a:t>).</a:t>
            </a:r>
          </a:p>
          <a:p>
            <a:pPr>
              <a:buNone/>
            </a:pPr>
            <a:endParaRPr lang="fr-FR" dirty="0">
              <a:solidFill>
                <a:schemeClr val="tx2">
                  <a:lumMod val="75000"/>
                </a:schemeClr>
              </a:solidFill>
              <a:latin typeface="Times New Roman" pitchFamily="18" charset="0"/>
              <a:cs typeface="Times New Roman" pitchFamily="18" charset="0"/>
            </a:endParaRPr>
          </a:p>
          <a:p>
            <a:r>
              <a:rPr lang="fr-FR" dirty="0" smtClean="0">
                <a:solidFill>
                  <a:schemeClr val="tx2">
                    <a:lumMod val="75000"/>
                  </a:schemeClr>
                </a:solidFill>
                <a:latin typeface="Times New Roman" pitchFamily="18" charset="0"/>
                <a:cs typeface="Times New Roman" pitchFamily="18" charset="0"/>
              </a:rPr>
              <a:t> </a:t>
            </a:r>
            <a:r>
              <a:rPr lang="fr-FR" dirty="0">
                <a:solidFill>
                  <a:schemeClr val="tx2">
                    <a:lumMod val="75000"/>
                  </a:schemeClr>
                </a:solidFill>
                <a:latin typeface="Times New Roman" pitchFamily="18" charset="0"/>
                <a:cs typeface="Times New Roman" pitchFamily="18" charset="0"/>
              </a:rPr>
              <a:t>Le manque de protection à l’innovation (pas de brevet possible </a:t>
            </a:r>
            <a:r>
              <a:rPr lang="fr-FR" dirty="0" smtClean="0">
                <a:solidFill>
                  <a:schemeClr val="tx2">
                    <a:lumMod val="75000"/>
                  </a:schemeClr>
                </a:solidFill>
                <a:latin typeface="Times New Roman" pitchFamily="18" charset="0"/>
                <a:cs typeface="Times New Roman" pitchFamily="18" charset="0"/>
              </a:rPr>
              <a:t>entraînant une </a:t>
            </a:r>
            <a:r>
              <a:rPr lang="fr-FR" dirty="0">
                <a:solidFill>
                  <a:schemeClr val="tx2">
                    <a:lumMod val="75000"/>
                  </a:schemeClr>
                </a:solidFill>
                <a:latin typeface="Times New Roman" pitchFamily="18" charset="0"/>
                <a:cs typeface="Times New Roman" pitchFamily="18" charset="0"/>
              </a:rPr>
              <a:t>certaine difficulté pour différencier ces produits de façon durable).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r>
              <a:rPr lang="fr-FR" sz="2400" dirty="0">
                <a:solidFill>
                  <a:schemeClr val="tx2">
                    <a:lumMod val="75000"/>
                  </a:schemeClr>
                </a:solidFill>
                <a:latin typeface="Times New Roman" pitchFamily="18" charset="0"/>
                <a:cs typeface="Times New Roman" pitchFamily="18" charset="0"/>
              </a:rPr>
              <a:t>Le degré de culture du client, lorsqu’il s’agit des particuliers, </a:t>
            </a:r>
            <a:r>
              <a:rPr lang="fr-FR" sz="2400" dirty="0" smtClean="0">
                <a:solidFill>
                  <a:schemeClr val="tx2">
                    <a:lumMod val="75000"/>
                  </a:schemeClr>
                </a:solidFill>
                <a:latin typeface="Times New Roman" pitchFamily="18" charset="0"/>
                <a:cs typeface="Times New Roman" pitchFamily="18" charset="0"/>
              </a:rPr>
              <a:t>demeure souvent </a:t>
            </a:r>
            <a:r>
              <a:rPr lang="fr-FR" sz="2400" dirty="0">
                <a:solidFill>
                  <a:schemeClr val="tx2">
                    <a:lumMod val="75000"/>
                  </a:schemeClr>
                </a:solidFill>
                <a:latin typeface="Times New Roman" pitchFamily="18" charset="0"/>
                <a:cs typeface="Times New Roman" pitchFamily="18" charset="0"/>
              </a:rPr>
              <a:t>faible face à l’aspect abstrait de certains services bancaires</a:t>
            </a:r>
            <a:r>
              <a:rPr lang="fr-FR" sz="2400" dirty="0" smtClean="0">
                <a:solidFill>
                  <a:schemeClr val="tx2">
                    <a:lumMod val="75000"/>
                  </a:schemeClr>
                </a:solidFill>
                <a:latin typeface="Times New Roman" pitchFamily="18" charset="0"/>
                <a:cs typeface="Times New Roman" pitchFamily="18" charset="0"/>
              </a:rPr>
              <a:t>.</a:t>
            </a:r>
          </a:p>
          <a:p>
            <a:pPr>
              <a:buNone/>
            </a:pPr>
            <a:endParaRPr lang="fr-FR" sz="2400" dirty="0" smtClean="0">
              <a:solidFill>
                <a:schemeClr val="tx2">
                  <a:lumMod val="75000"/>
                </a:schemeClr>
              </a:solidFill>
              <a:latin typeface="Times New Roman" pitchFamily="18" charset="0"/>
              <a:cs typeface="Times New Roman" pitchFamily="18" charset="0"/>
            </a:endParaRPr>
          </a:p>
          <a:p>
            <a:pPr>
              <a:buNone/>
            </a:pPr>
            <a:endParaRPr lang="fr-FR" sz="2400" dirty="0">
              <a:solidFill>
                <a:schemeClr val="tx2">
                  <a:lumMod val="75000"/>
                </a:schemeClr>
              </a:solidFill>
              <a:latin typeface="Times New Roman" pitchFamily="18" charset="0"/>
              <a:cs typeface="Times New Roman" pitchFamily="18" charset="0"/>
            </a:endParaRPr>
          </a:p>
          <a:p>
            <a:r>
              <a:rPr lang="fr-FR" sz="2400" dirty="0" smtClean="0">
                <a:solidFill>
                  <a:schemeClr val="tx2">
                    <a:lumMod val="75000"/>
                  </a:schemeClr>
                </a:solidFill>
                <a:latin typeface="Times New Roman" pitchFamily="18" charset="0"/>
                <a:cs typeface="Times New Roman" pitchFamily="18" charset="0"/>
              </a:rPr>
              <a:t> </a:t>
            </a:r>
            <a:r>
              <a:rPr lang="fr-FR" sz="2400" dirty="0">
                <a:solidFill>
                  <a:schemeClr val="tx2">
                    <a:lumMod val="75000"/>
                  </a:schemeClr>
                </a:solidFill>
                <a:latin typeface="Times New Roman" pitchFamily="18" charset="0"/>
                <a:cs typeface="Times New Roman" pitchFamily="18" charset="0"/>
              </a:rPr>
              <a:t>L’existence d’une relation permanente entre la banque et ses </a:t>
            </a:r>
            <a:r>
              <a:rPr lang="fr-FR" sz="2400" dirty="0" smtClean="0">
                <a:solidFill>
                  <a:schemeClr val="tx2">
                    <a:lumMod val="75000"/>
                  </a:schemeClr>
                </a:solidFill>
                <a:latin typeface="Times New Roman" pitchFamily="18" charset="0"/>
                <a:cs typeface="Times New Roman" pitchFamily="18" charset="0"/>
              </a:rPr>
              <a:t>clients (contacts </a:t>
            </a:r>
            <a:r>
              <a:rPr lang="fr-FR" sz="2400" dirty="0">
                <a:solidFill>
                  <a:schemeClr val="tx2">
                    <a:lumMod val="75000"/>
                  </a:schemeClr>
                </a:solidFill>
                <a:latin typeface="Times New Roman" pitchFamily="18" charset="0"/>
                <a:cs typeface="Times New Roman" pitchFamily="18" charset="0"/>
              </a:rPr>
              <a:t>aux agences)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18"/>
          </a:xfrm>
        </p:spPr>
        <p:txBody>
          <a:bodyPr>
            <a:normAutofit fontScale="90000"/>
          </a:bodyPr>
          <a:lstStyle/>
          <a:p>
            <a:endParaRPr lang="fr-FR" dirty="0"/>
          </a:p>
        </p:txBody>
      </p:sp>
      <p:sp>
        <p:nvSpPr>
          <p:cNvPr id="3" name="Espace réservé du contenu 2"/>
          <p:cNvSpPr>
            <a:spLocks noGrp="1"/>
          </p:cNvSpPr>
          <p:nvPr>
            <p:ph idx="1"/>
          </p:nvPr>
        </p:nvSpPr>
        <p:spPr>
          <a:xfrm>
            <a:off x="457200" y="1071546"/>
            <a:ext cx="8229600" cy="5054617"/>
          </a:xfrm>
        </p:spPr>
        <p:txBody>
          <a:bodyPr>
            <a:noAutofit/>
          </a:bodyPr>
          <a:lstStyle/>
          <a:p>
            <a:r>
              <a:rPr lang="fr-FR" sz="2800" dirty="0">
                <a:solidFill>
                  <a:schemeClr val="tx2">
                    <a:lumMod val="75000"/>
                  </a:schemeClr>
                </a:solidFill>
                <a:latin typeface="Times New Roman" pitchFamily="18" charset="0"/>
                <a:cs typeface="Times New Roman" pitchFamily="18" charset="0"/>
              </a:rPr>
              <a:t>En dehors de leurs spécificités et de leurs caractéristiques, les </a:t>
            </a:r>
            <a:r>
              <a:rPr lang="fr-FR" sz="2800" dirty="0" smtClean="0">
                <a:solidFill>
                  <a:schemeClr val="tx2">
                    <a:lumMod val="75000"/>
                  </a:schemeClr>
                </a:solidFill>
                <a:latin typeface="Times New Roman" pitchFamily="18" charset="0"/>
                <a:cs typeface="Times New Roman" pitchFamily="18" charset="0"/>
              </a:rPr>
              <a:t>institutions bancaires </a:t>
            </a:r>
            <a:r>
              <a:rPr lang="fr-FR" sz="2800" dirty="0">
                <a:solidFill>
                  <a:schemeClr val="tx2">
                    <a:lumMod val="75000"/>
                  </a:schemeClr>
                </a:solidFill>
                <a:latin typeface="Times New Roman" pitchFamily="18" charset="0"/>
                <a:cs typeface="Times New Roman" pitchFamily="18" charset="0"/>
              </a:rPr>
              <a:t>ont deux fois besoin de faire du </a:t>
            </a:r>
            <a:r>
              <a:rPr lang="fr-FR" sz="2800" dirty="0" err="1">
                <a:solidFill>
                  <a:schemeClr val="tx2">
                    <a:lumMod val="75000"/>
                  </a:schemeClr>
                </a:solidFill>
                <a:latin typeface="Times New Roman" pitchFamily="18" charset="0"/>
                <a:cs typeface="Times New Roman" pitchFamily="18" charset="0"/>
              </a:rPr>
              <a:t>marketing</a:t>
            </a:r>
            <a:r>
              <a:rPr lang="fr-FR" sz="2800" dirty="0">
                <a:solidFill>
                  <a:schemeClr val="tx2">
                    <a:lumMod val="75000"/>
                  </a:schemeClr>
                </a:solidFill>
                <a:latin typeface="Times New Roman" pitchFamily="18" charset="0"/>
                <a:cs typeface="Times New Roman" pitchFamily="18" charset="0"/>
              </a:rPr>
              <a:t> en raison de leur </a:t>
            </a:r>
            <a:r>
              <a:rPr lang="fr-FR" sz="2800" dirty="0" smtClean="0">
                <a:solidFill>
                  <a:schemeClr val="tx2">
                    <a:lumMod val="75000"/>
                  </a:schemeClr>
                </a:solidFill>
                <a:latin typeface="Times New Roman" pitchFamily="18" charset="0"/>
                <a:cs typeface="Times New Roman" pitchFamily="18" charset="0"/>
              </a:rPr>
              <a:t>position doublement </a:t>
            </a:r>
            <a:r>
              <a:rPr lang="fr-FR" sz="2800" dirty="0">
                <a:solidFill>
                  <a:schemeClr val="tx2">
                    <a:lumMod val="75000"/>
                  </a:schemeClr>
                </a:solidFill>
                <a:latin typeface="Times New Roman" pitchFamily="18" charset="0"/>
                <a:cs typeface="Times New Roman" pitchFamily="18" charset="0"/>
              </a:rPr>
              <a:t>orientée vers deux marchés différents : le marché des ressources </a:t>
            </a:r>
            <a:r>
              <a:rPr lang="fr-FR" sz="2800" dirty="0" smtClean="0">
                <a:solidFill>
                  <a:schemeClr val="tx2">
                    <a:lumMod val="75000"/>
                  </a:schemeClr>
                </a:solidFill>
                <a:latin typeface="Times New Roman" pitchFamily="18" charset="0"/>
                <a:cs typeface="Times New Roman" pitchFamily="18" charset="0"/>
              </a:rPr>
              <a:t>de capitaux </a:t>
            </a:r>
            <a:r>
              <a:rPr lang="fr-FR" sz="2800" dirty="0">
                <a:solidFill>
                  <a:schemeClr val="tx2">
                    <a:lumMod val="75000"/>
                  </a:schemeClr>
                </a:solidFill>
                <a:latin typeface="Times New Roman" pitchFamily="18" charset="0"/>
                <a:cs typeface="Times New Roman" pitchFamily="18" charset="0"/>
              </a:rPr>
              <a:t>et le marché des emplois destinés aux particuliers et aux entreprises</a:t>
            </a:r>
            <a:r>
              <a:rPr lang="fr-FR" sz="2800" dirty="0" smtClean="0">
                <a:solidFill>
                  <a:schemeClr val="tx2">
                    <a:lumMod val="75000"/>
                  </a:schemeClr>
                </a:solidFill>
                <a:latin typeface="Times New Roman" pitchFamily="18" charset="0"/>
                <a:cs typeface="Times New Roman" pitchFamily="18" charset="0"/>
              </a:rPr>
              <a:t>.</a:t>
            </a:r>
            <a:endParaRPr lang="fr-FR" sz="2800" dirty="0">
              <a:solidFill>
                <a:schemeClr val="tx2">
                  <a:lumMod val="75000"/>
                </a:schemeClr>
              </a:solidFill>
              <a:latin typeface="Times New Roman" pitchFamily="18" charset="0"/>
              <a:cs typeface="Times New Roman" pitchFamily="18" charset="0"/>
            </a:endParaRPr>
          </a:p>
          <a:p>
            <a:r>
              <a:rPr lang="fr-FR" sz="2800" dirty="0">
                <a:solidFill>
                  <a:schemeClr val="tx2">
                    <a:lumMod val="75000"/>
                  </a:schemeClr>
                </a:solidFill>
                <a:latin typeface="Times New Roman" pitchFamily="18" charset="0"/>
                <a:cs typeface="Times New Roman" pitchFamily="18" charset="0"/>
              </a:rPr>
              <a:t>Cette dualité qui nécessite d’intervenir sur le marché aval et sur le </a:t>
            </a:r>
            <a:r>
              <a:rPr lang="fr-FR" sz="2800" dirty="0" smtClean="0">
                <a:solidFill>
                  <a:schemeClr val="tx2">
                    <a:lumMod val="75000"/>
                  </a:schemeClr>
                </a:solidFill>
                <a:latin typeface="Times New Roman" pitchFamily="18" charset="0"/>
                <a:cs typeface="Times New Roman" pitchFamily="18" charset="0"/>
              </a:rPr>
              <a:t>marché amont </a:t>
            </a:r>
            <a:r>
              <a:rPr lang="fr-FR" sz="2800" dirty="0">
                <a:solidFill>
                  <a:schemeClr val="tx2">
                    <a:lumMod val="75000"/>
                  </a:schemeClr>
                </a:solidFill>
                <a:latin typeface="Times New Roman" pitchFamily="18" charset="0"/>
                <a:cs typeface="Times New Roman" pitchFamily="18" charset="0"/>
              </a:rPr>
              <a:t>souligne l’importance pour la banque d’élaborer une politique qui </a:t>
            </a:r>
            <a:r>
              <a:rPr lang="fr-FR" sz="2800" dirty="0" smtClean="0">
                <a:solidFill>
                  <a:schemeClr val="tx2">
                    <a:lumMod val="75000"/>
                  </a:schemeClr>
                </a:solidFill>
                <a:latin typeface="Times New Roman" pitchFamily="18" charset="0"/>
                <a:cs typeface="Times New Roman" pitchFamily="18" charset="0"/>
              </a:rPr>
              <a:t>doit impérativement </a:t>
            </a:r>
            <a:r>
              <a:rPr lang="fr-FR" sz="2800" dirty="0">
                <a:solidFill>
                  <a:schemeClr val="tx2">
                    <a:lumMod val="75000"/>
                  </a:schemeClr>
                </a:solidFill>
                <a:latin typeface="Times New Roman" pitchFamily="18" charset="0"/>
                <a:cs typeface="Times New Roman" pitchFamily="18" charset="0"/>
              </a:rPr>
              <a:t>s’articuler sur un </a:t>
            </a:r>
            <a:r>
              <a:rPr lang="fr-FR" sz="2800" b="1" dirty="0">
                <a:solidFill>
                  <a:schemeClr val="tx2">
                    <a:lumMod val="75000"/>
                  </a:schemeClr>
                </a:solidFill>
                <a:latin typeface="Times New Roman" pitchFamily="18" charset="0"/>
                <a:cs typeface="Times New Roman" pitchFamily="18" charset="0"/>
              </a:rPr>
              <a:t>plan </a:t>
            </a:r>
            <a:r>
              <a:rPr lang="fr-FR" sz="2800" b="1" dirty="0" err="1">
                <a:solidFill>
                  <a:schemeClr val="tx2">
                    <a:lumMod val="75000"/>
                  </a:schemeClr>
                </a:solidFill>
                <a:latin typeface="Times New Roman" pitchFamily="18" charset="0"/>
                <a:cs typeface="Times New Roman" pitchFamily="18" charset="0"/>
              </a:rPr>
              <a:t>marketing</a:t>
            </a:r>
            <a:r>
              <a:rPr lang="fr-FR" sz="2800" b="1" dirty="0" smtClean="0">
                <a:solidFill>
                  <a:schemeClr val="tx2">
                    <a:lumMod val="75000"/>
                  </a:schemeClr>
                </a:solidFill>
                <a:latin typeface="Times New Roman" pitchFamily="18" charset="0"/>
                <a:cs typeface="Times New Roman" pitchFamily="18" charset="0"/>
              </a:rPr>
              <a:t>.</a:t>
            </a:r>
            <a:endParaRPr lang="fr-FR" sz="2800" b="1"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0000FF"/>
                </a:solidFill>
                <a:latin typeface="Times New Roman" pitchFamily="18" charset="0"/>
                <a:cs typeface="Times New Roman" pitchFamily="18" charset="0"/>
              </a:rPr>
              <a:t>Quels sont les avantages que présente un plan </a:t>
            </a:r>
            <a:r>
              <a:rPr lang="fr-FR" sz="2800" b="1" dirty="0" err="1" smtClean="0">
                <a:solidFill>
                  <a:srgbClr val="0000FF"/>
                </a:solidFill>
                <a:latin typeface="Times New Roman" pitchFamily="18" charset="0"/>
                <a:cs typeface="Times New Roman" pitchFamily="18" charset="0"/>
              </a:rPr>
              <a:t>marketing</a:t>
            </a:r>
            <a:r>
              <a:rPr lang="fr-FR" sz="2800" b="1" dirty="0" smtClean="0">
                <a:solidFill>
                  <a:srgbClr val="0000FF"/>
                </a:solidFill>
                <a:latin typeface="Times New Roman" pitchFamily="18" charset="0"/>
                <a:cs typeface="Times New Roman" pitchFamily="18" charset="0"/>
              </a:rPr>
              <a:t> ?</a:t>
            </a:r>
            <a:endParaRPr lang="fr-FR" sz="2800" dirty="0">
              <a:solidFill>
                <a:srgbClr val="0000FF"/>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buNone/>
            </a:pPr>
            <a:r>
              <a:rPr lang="fr-FR" sz="2800" dirty="0" smtClean="0">
                <a:solidFill>
                  <a:schemeClr val="tx2">
                    <a:lumMod val="75000"/>
                  </a:schemeClr>
                </a:solidFill>
                <a:latin typeface="Times New Roman" pitchFamily="18" charset="0"/>
                <a:cs typeface="Times New Roman" pitchFamily="18" charset="0"/>
              </a:rPr>
              <a:t>	Un plan </a:t>
            </a:r>
            <a:r>
              <a:rPr lang="fr-FR" sz="2800" dirty="0" err="1" smtClean="0">
                <a:solidFill>
                  <a:schemeClr val="tx2">
                    <a:lumMod val="75000"/>
                  </a:schemeClr>
                </a:solidFill>
                <a:latin typeface="Times New Roman" pitchFamily="18" charset="0"/>
                <a:cs typeface="Times New Roman" pitchFamily="18" charset="0"/>
              </a:rPr>
              <a:t>Marketing</a:t>
            </a:r>
            <a:r>
              <a:rPr lang="fr-FR" sz="2800" dirty="0" smtClean="0">
                <a:solidFill>
                  <a:schemeClr val="tx2">
                    <a:lumMod val="75000"/>
                  </a:schemeClr>
                </a:solidFill>
                <a:latin typeface="Times New Roman" pitchFamily="18" charset="0"/>
                <a:cs typeface="Times New Roman" pitchFamily="18" charset="0"/>
              </a:rPr>
              <a:t> présente d’innombrables avantages principalement :</a:t>
            </a:r>
          </a:p>
          <a:p>
            <a:pPr>
              <a:buNone/>
            </a:pPr>
            <a:endParaRPr lang="fr-FR" sz="2800" dirty="0" smtClean="0">
              <a:solidFill>
                <a:schemeClr val="tx2">
                  <a:lumMod val="75000"/>
                </a:schemeClr>
              </a:solidFill>
              <a:latin typeface="Times New Roman" pitchFamily="18" charset="0"/>
              <a:cs typeface="Times New Roman" pitchFamily="18" charset="0"/>
            </a:endParaRPr>
          </a:p>
          <a:p>
            <a:r>
              <a:rPr lang="fr-FR" sz="2800" dirty="0" smtClean="0">
                <a:solidFill>
                  <a:schemeClr val="tx2">
                    <a:lumMod val="75000"/>
                  </a:schemeClr>
                </a:solidFill>
                <a:latin typeface="Times New Roman" pitchFamily="18" charset="0"/>
                <a:cs typeface="Times New Roman" pitchFamily="18" charset="0"/>
              </a:rPr>
              <a:t> la préparation d’un plan </a:t>
            </a:r>
            <a:r>
              <a:rPr lang="fr-FR" sz="2800" dirty="0" err="1" smtClean="0">
                <a:solidFill>
                  <a:schemeClr val="tx2">
                    <a:lumMod val="75000"/>
                  </a:schemeClr>
                </a:solidFill>
                <a:latin typeface="Times New Roman" pitchFamily="18" charset="0"/>
                <a:cs typeface="Times New Roman" pitchFamily="18" charset="0"/>
              </a:rPr>
              <a:t>marketing</a:t>
            </a:r>
            <a:r>
              <a:rPr lang="fr-FR" sz="2800" dirty="0" smtClean="0">
                <a:solidFill>
                  <a:schemeClr val="tx2">
                    <a:lumMod val="75000"/>
                  </a:schemeClr>
                </a:solidFill>
                <a:latin typeface="Times New Roman" pitchFamily="18" charset="0"/>
                <a:cs typeface="Times New Roman" pitchFamily="18" charset="0"/>
              </a:rPr>
              <a:t> commence par une analyse de l’environnement dans lequel l’entreprise évolue et prend conscience des nouvelles données, de ce fait, il lui faudra s’adapter si elle veut survivre.</a:t>
            </a:r>
            <a:endParaRPr lang="fr-FR" sz="2800"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TotalTime>
  <Words>434</Words>
  <Application>Microsoft Office PowerPoint</Application>
  <PresentationFormat>Affichage à l'écran (4:3)</PresentationFormat>
  <Paragraphs>43</Paragraphs>
  <Slides>14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Times New Roman</vt:lpstr>
      <vt:lpstr>Thème Office</vt:lpstr>
      <vt:lpstr>Le marketing Bancaire</vt:lpstr>
      <vt:lpstr>LE MARKETING ET LES SPECIFICITE DU MARKETING BANCAIRE :</vt:lpstr>
      <vt:lpstr>D’après la définition, on retiendra que le marketing est présenté comme étant :</vt:lpstr>
      <vt:lpstr>Présentation PowerPoint</vt:lpstr>
      <vt:lpstr>Le Marketing Bancaire et ses spécificités :</vt:lpstr>
      <vt:lpstr>Présentation PowerPoint</vt:lpstr>
      <vt:lpstr>Présentation PowerPoint</vt:lpstr>
      <vt:lpstr>Présentation PowerPoint</vt:lpstr>
      <vt:lpstr>Quels sont les avantages que présente un plan marketing ?</vt:lpstr>
      <vt:lpstr>Présentation PowerPoint</vt:lpstr>
      <vt:lpstr>Présentation PowerPoint</vt:lpstr>
      <vt:lpstr>Qu’est ce qu’un plan Marketing ? -</vt:lpstr>
      <vt:lpstr>A quoi sert un plan de Marketing ?</vt:lpstr>
      <vt:lpstr>Le marketing Mix</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W7</dc:creator>
  <cp:lastModifiedBy>HP</cp:lastModifiedBy>
  <cp:revision>16</cp:revision>
  <dcterms:created xsi:type="dcterms:W3CDTF">2014-04-19T21:12:08Z</dcterms:created>
  <dcterms:modified xsi:type="dcterms:W3CDTF">2020-05-28T08:17:34Z</dcterms:modified>
</cp:coreProperties>
</file>