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5"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89502" autoAdjust="0"/>
  </p:normalViewPr>
  <p:slideViewPr>
    <p:cSldViewPr>
      <p:cViewPr varScale="1">
        <p:scale>
          <a:sx n="65" d="100"/>
          <a:sy n="65" d="100"/>
        </p:scale>
        <p:origin x="-15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3AC13-46E4-4F11-9879-2E53EA1E5C8F}" type="datetimeFigureOut">
              <a:rPr lang="fr-FR" smtClean="0"/>
              <a:t>04/02/2021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E35B6-27AF-457A-9CC3-AB2783E7CC40}" type="slidenum">
              <a:rPr lang="fr-FR" smtClean="0"/>
              <a:t>‹N°›</a:t>
            </a:fld>
            <a:endParaRPr lang="fr-FR"/>
          </a:p>
        </p:txBody>
      </p:sp>
    </p:spTree>
    <p:extLst>
      <p:ext uri="{BB962C8B-B14F-4D97-AF65-F5344CB8AC3E}">
        <p14:creationId xmlns:p14="http://schemas.microsoft.com/office/powerpoint/2010/main" val="226967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6E35B6-27AF-457A-9CC3-AB2783E7CC40}" type="slidenum">
              <a:rPr lang="fr-FR" smtClean="0"/>
              <a:t>8</a:t>
            </a:fld>
            <a:endParaRPr lang="fr-FR"/>
          </a:p>
        </p:txBody>
      </p:sp>
    </p:spTree>
    <p:extLst>
      <p:ext uri="{BB962C8B-B14F-4D97-AF65-F5344CB8AC3E}">
        <p14:creationId xmlns:p14="http://schemas.microsoft.com/office/powerpoint/2010/main" val="421522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04/02/2021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D34CC-E6FE-4B0F-A417-B63CB039D0BA}" type="datetimeFigureOut">
              <a:rPr lang="fr-FR" smtClean="0"/>
              <a:pPr/>
              <a:t>04/02/2021</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02B5F-B50E-4B58-8A1E-F71785BE906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rtl="1">
              <a:buNone/>
            </a:pPr>
            <a:r>
              <a:rPr lang="ar-DZ" sz="4000" dirty="0">
                <a:solidFill>
                  <a:schemeClr val="tx1"/>
                </a:solidFill>
                <a:latin typeface="Traditional Arabic" pitchFamily="18" charset="-78"/>
                <a:cs typeface="Traditional Arabic" pitchFamily="18" charset="-78"/>
              </a:rPr>
              <a:t>الجمهورية الجزائرية الديمقراطية الشعبية</a:t>
            </a:r>
            <a:endParaRPr lang="fr-FR" sz="4000" dirty="0">
              <a:solidFill>
                <a:schemeClr val="tx1"/>
              </a:solidFill>
              <a:latin typeface="Traditional Arabic" pitchFamily="18" charset="-78"/>
              <a:cs typeface="Traditional Arabic" pitchFamily="18" charset="-78"/>
            </a:endParaRPr>
          </a:p>
          <a:p>
            <a:pPr algn="ctr" rtl="1">
              <a:buNone/>
            </a:pPr>
            <a:r>
              <a:rPr lang="ar-DZ" sz="4000" dirty="0">
                <a:solidFill>
                  <a:schemeClr val="tx1"/>
                </a:solidFill>
                <a:latin typeface="Traditional Arabic" pitchFamily="18" charset="-78"/>
                <a:cs typeface="Traditional Arabic" pitchFamily="18" charset="-78"/>
              </a:rPr>
              <a:t>وزارة التعليم العالي و البحث العلمي</a:t>
            </a:r>
            <a:endParaRPr lang="fr-FR" sz="4000" dirty="0">
              <a:solidFill>
                <a:schemeClr val="tx1"/>
              </a:solidFill>
              <a:latin typeface="Traditional Arabic" pitchFamily="18" charset="-78"/>
              <a:cs typeface="Traditional Arabic" pitchFamily="18" charset="-78"/>
            </a:endParaRPr>
          </a:p>
          <a:p>
            <a:pPr algn="ctr" rtl="1">
              <a:buNone/>
            </a:pPr>
            <a:r>
              <a:rPr lang="ar-DZ" sz="4000" dirty="0">
                <a:solidFill>
                  <a:schemeClr val="tx1"/>
                </a:solidFill>
                <a:latin typeface="Traditional Arabic" pitchFamily="18" charset="-78"/>
                <a:cs typeface="Traditional Arabic" pitchFamily="18" charset="-78"/>
              </a:rPr>
              <a:t>جامعة وهران</a:t>
            </a:r>
            <a:endParaRPr lang="fr-FR" sz="4000" dirty="0">
              <a:solidFill>
                <a:schemeClr val="tx1"/>
              </a:solidFill>
              <a:latin typeface="Traditional Arabic" pitchFamily="18" charset="-78"/>
              <a:cs typeface="Traditional Arabic" pitchFamily="18" charset="-78"/>
            </a:endParaRPr>
          </a:p>
          <a:p>
            <a:pPr algn="ctr">
              <a:buNone/>
            </a:pPr>
            <a:r>
              <a:rPr lang="ar-DZ" sz="4000" dirty="0">
                <a:solidFill>
                  <a:schemeClr val="tx1"/>
                </a:solidFill>
                <a:latin typeface="Traditional Arabic" pitchFamily="18" charset="-78"/>
                <a:cs typeface="Traditional Arabic" pitchFamily="18" charset="-78"/>
              </a:rPr>
              <a:t>كلية العلوم الاقتصادية والتجارية وعلوم التسيير</a:t>
            </a:r>
          </a:p>
          <a:p>
            <a:pPr algn="ctr" rtl="1">
              <a:buNone/>
            </a:pPr>
            <a:r>
              <a:rPr lang="ar-DZ" sz="4300" b="1" dirty="0">
                <a:solidFill>
                  <a:schemeClr val="tx1"/>
                </a:solidFill>
                <a:latin typeface="Traditional Arabic" pitchFamily="18" charset="-78"/>
                <a:cs typeface="Traditional Arabic" pitchFamily="18" charset="-78"/>
              </a:rPr>
              <a:t>مقياس جباية المؤسسات</a:t>
            </a:r>
          </a:p>
          <a:p>
            <a:pPr algn="ctr" rtl="1">
              <a:buNone/>
            </a:pPr>
            <a:endParaRPr lang="fr-FR" sz="4300" b="1" dirty="0">
              <a:solidFill>
                <a:schemeClr val="tx1"/>
              </a:solidFill>
              <a:latin typeface="Traditional Arabic" pitchFamily="18" charset="-78"/>
              <a:cs typeface="Traditional Arabic" pitchFamily="18" charset="-78"/>
            </a:endParaRPr>
          </a:p>
          <a:p>
            <a:pPr algn="ctr" rtl="1">
              <a:buNone/>
            </a:pPr>
            <a:r>
              <a:rPr lang="ar-DZ" sz="4300" b="1" dirty="0">
                <a:solidFill>
                  <a:schemeClr val="tx1"/>
                </a:solidFill>
                <a:latin typeface="Traditional Arabic" pitchFamily="18" charset="-78"/>
                <a:cs typeface="Traditional Arabic" pitchFamily="18" charset="-78"/>
              </a:rPr>
              <a:t>الضريبة على الدخل الاجمالي</a:t>
            </a:r>
            <a:endParaRPr lang="ar-DZ" sz="5400" b="1" dirty="0">
              <a:solidFill>
                <a:schemeClr val="tx1"/>
              </a:solidFill>
              <a:latin typeface="Traditional Arabic" pitchFamily="18" charset="-78"/>
              <a:cs typeface="Traditional Arabic" pitchFamily="18" charset="-78"/>
            </a:endParaRPr>
          </a:p>
          <a:p>
            <a:pPr algn="ctr" rtl="1">
              <a:buNone/>
            </a:pPr>
            <a:r>
              <a:rPr lang="fr-FR" sz="4300" b="1" dirty="0">
                <a:latin typeface="Traditional Arabic" pitchFamily="18" charset="-78"/>
                <a:cs typeface="Traditional Arabic" pitchFamily="18" charset="-78"/>
              </a:rPr>
              <a:t>Impôt le Revenu Global (IRG)</a:t>
            </a:r>
            <a:endParaRPr lang="ar-DZ" sz="4300" b="1" dirty="0">
              <a:solidFill>
                <a:schemeClr val="tx1"/>
              </a:solidFill>
              <a:latin typeface="Traditional Arabic" pitchFamily="18" charset="-78"/>
              <a:cs typeface="Traditional Arabic" pitchFamily="18" charset="-78"/>
            </a:endParaRPr>
          </a:p>
          <a:p>
            <a:pPr algn="ctr" rtl="1">
              <a:buNone/>
            </a:pPr>
            <a:r>
              <a:rPr lang="ar-DZ" sz="4300" b="1" dirty="0">
                <a:solidFill>
                  <a:schemeClr val="tx1"/>
                </a:solidFill>
                <a:latin typeface="Traditional Arabic" pitchFamily="18" charset="-78"/>
                <a:cs typeface="Traditional Arabic" pitchFamily="18" charset="-78"/>
              </a:rPr>
              <a:t>(صنف الأرباح المهنية)</a:t>
            </a:r>
          </a:p>
          <a:p>
            <a:pPr algn="ctr" rtl="1">
              <a:buNone/>
            </a:pPr>
            <a:endParaRPr lang="fr-FR" sz="4300" b="1" dirty="0">
              <a:solidFill>
                <a:schemeClr val="tx1"/>
              </a:solidFill>
              <a:latin typeface="Traditional Arabic" pitchFamily="18" charset="-78"/>
              <a:cs typeface="Traditional Arabic" pitchFamily="18" charset="-78"/>
            </a:endParaRPr>
          </a:p>
          <a:p>
            <a:pPr algn="ctr" rtl="1">
              <a:buNone/>
            </a:pPr>
            <a:r>
              <a:rPr lang="ar-DZ" sz="4300" b="1" dirty="0">
                <a:solidFill>
                  <a:schemeClr val="tx1"/>
                </a:solidFill>
                <a:latin typeface="Traditional Arabic" pitchFamily="18" charset="-78"/>
                <a:cs typeface="Traditional Arabic" pitchFamily="18" charset="-78"/>
              </a:rPr>
              <a:t>السنة الثالثة تسيير واقتصاد المؤسسات</a:t>
            </a:r>
            <a:endParaRPr lang="ar-DZ" sz="4000" b="1" dirty="0">
              <a:solidFill>
                <a:schemeClr val="tx1"/>
              </a:solidFill>
              <a:latin typeface="Traditional Arabic" pitchFamily="18" charset="-78"/>
              <a:cs typeface="Traditional Arabic" pitchFamily="18" charset="-78"/>
            </a:endParaRPr>
          </a:p>
          <a:p>
            <a:pPr algn="ctr" rtl="1">
              <a:buNone/>
            </a:pPr>
            <a:r>
              <a:rPr lang="ar-DZ" sz="4000" b="1" dirty="0">
                <a:solidFill>
                  <a:schemeClr val="tx1"/>
                </a:solidFill>
                <a:latin typeface="Traditional Arabic" pitchFamily="18" charset="-78"/>
                <a:cs typeface="Traditional Arabic" pitchFamily="18" charset="-78"/>
              </a:rPr>
              <a:t>2020/2021</a:t>
            </a:r>
          </a:p>
          <a:p>
            <a:pPr algn="ctr" rtl="1">
              <a:buNone/>
            </a:pPr>
            <a:endParaRPr lang="ar-DZ" b="1" dirty="0">
              <a:solidFill>
                <a:schemeClr val="tx1"/>
              </a:solidFill>
              <a:latin typeface="Traditional Arabic" pitchFamily="18" charset="-78"/>
              <a:cs typeface="Traditional Arabic" pitchFamily="18" charset="-78"/>
            </a:endParaRP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0" indent="0" algn="just" rtl="1">
              <a:buNone/>
            </a:pPr>
            <a:r>
              <a:rPr lang="ar-DZ" sz="3600" b="1" dirty="0">
                <a:latin typeface="Traditional Arabic" pitchFamily="18" charset="-78"/>
                <a:cs typeface="Traditional Arabic" pitchFamily="18" charset="-78"/>
              </a:rPr>
              <a:t>حساب الضريبة على الأرباح المهنية:</a:t>
            </a:r>
            <a:endParaRPr lang="fr-FR" sz="3600" dirty="0">
              <a:latin typeface="Traditional Arabic" pitchFamily="18" charset="-78"/>
              <a:cs typeface="Traditional Arabic" pitchFamily="18" charset="-78"/>
            </a:endParaRPr>
          </a:p>
          <a:p>
            <a:pPr marL="0" indent="0" algn="just" rtl="1">
              <a:buNone/>
            </a:pPr>
            <a:r>
              <a:rPr lang="ar-DZ" sz="3600" dirty="0">
                <a:latin typeface="Traditional Arabic" pitchFamily="18" charset="-78"/>
                <a:cs typeface="Traditional Arabic" pitchFamily="18" charset="-78"/>
              </a:rPr>
              <a:t>يحتسب مبلغ الضريبة من الربح الجبائي المحقق وفق العلاقة التالية:</a:t>
            </a:r>
            <a:endParaRPr lang="fr-FR" sz="3600" dirty="0">
              <a:latin typeface="Traditional Arabic" pitchFamily="18" charset="-78"/>
              <a:cs typeface="Traditional Arabic" pitchFamily="18" charset="-78"/>
            </a:endParaRPr>
          </a:p>
          <a:p>
            <a:pPr marL="0" indent="0" algn="ctr" rtl="1">
              <a:buNone/>
            </a:pPr>
            <a:r>
              <a:rPr lang="ar-DZ" sz="3600" b="1" dirty="0">
                <a:latin typeface="Traditional Arabic" pitchFamily="18" charset="-78"/>
                <a:cs typeface="Traditional Arabic" pitchFamily="18" charset="-78"/>
              </a:rPr>
              <a:t>الربح الجبائي = الربح المحاسبي + الاستردادات – التخفيضات</a:t>
            </a:r>
            <a:endParaRPr lang="fr-FR" sz="3600" dirty="0">
              <a:latin typeface="Traditional Arabic" pitchFamily="18" charset="-78"/>
              <a:cs typeface="Traditional Arabic" pitchFamily="18" charset="-78"/>
            </a:endParaRPr>
          </a:p>
          <a:p>
            <a:pPr marL="0" indent="0" algn="just" rtl="1">
              <a:buNone/>
            </a:pPr>
            <a:r>
              <a:rPr lang="ar-DZ" sz="3600" dirty="0">
                <a:latin typeface="Traditional Arabic" pitchFamily="18" charset="-78"/>
                <a:cs typeface="Traditional Arabic" pitchFamily="18" charset="-78"/>
              </a:rPr>
              <a:t>حيث يتمثل:</a:t>
            </a:r>
            <a:endParaRPr lang="fr-FR" sz="3600" dirty="0">
              <a:latin typeface="Traditional Arabic" pitchFamily="18" charset="-78"/>
              <a:cs typeface="Traditional Arabic" pitchFamily="18" charset="-78"/>
            </a:endParaRPr>
          </a:p>
          <a:p>
            <a:pPr algn="just" rtl="1">
              <a:buFontTx/>
              <a:buChar char="-"/>
            </a:pPr>
            <a:r>
              <a:rPr lang="ar-DZ" sz="3600" dirty="0">
                <a:latin typeface="Traditional Arabic" pitchFamily="18" charset="-78"/>
                <a:cs typeface="Traditional Arabic" pitchFamily="18" charset="-78"/>
              </a:rPr>
              <a:t>الربح المحاسبي في مجموع الايرادات المحصلة مطروحا منها مجموع الأعباء والمصاريف المتعلقة بالنشاط.</a:t>
            </a:r>
          </a:p>
          <a:p>
            <a:pPr algn="just" rtl="1">
              <a:buFontTx/>
              <a:buChar char="-"/>
            </a:pPr>
            <a:r>
              <a:rPr lang="ar-DZ" sz="3600" dirty="0">
                <a:latin typeface="Traditional Arabic" pitchFamily="18" charset="-78"/>
                <a:cs typeface="Traditional Arabic" pitchFamily="18" charset="-78"/>
              </a:rPr>
              <a:t>الاستردادات هي الأعباء المقبولة محاسبيا ولكن مرفوضة جبائيا.</a:t>
            </a:r>
          </a:p>
          <a:p>
            <a:pPr algn="just" rtl="1">
              <a:buFontTx/>
              <a:buChar char="-"/>
            </a:pPr>
            <a:r>
              <a:rPr lang="ar-DZ" sz="3600" dirty="0">
                <a:latin typeface="Traditional Arabic" pitchFamily="18" charset="-78"/>
                <a:cs typeface="Traditional Arabic" pitchFamily="18" charset="-78"/>
              </a:rPr>
              <a:t>التخفيضات هي الأعباء المرفوضة محاسبيا ولكن مقبولة جبائيا.</a:t>
            </a:r>
            <a:endParaRPr lang="fr-FR" sz="36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الأعباء القابلة للخصم: </a:t>
            </a:r>
            <a:r>
              <a:rPr lang="ar-DZ" sz="3600" dirty="0">
                <a:latin typeface="Traditional Arabic" pitchFamily="18" charset="-78"/>
                <a:cs typeface="Traditional Arabic" pitchFamily="18" charset="-78"/>
              </a:rPr>
              <a:t>تتمثل في:</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a:latin typeface="Traditional Arabic" pitchFamily="18" charset="-78"/>
                <a:cs typeface="Traditional Arabic" pitchFamily="18" charset="-78"/>
              </a:rPr>
              <a:t>المواد والسلع </a:t>
            </a:r>
            <a:r>
              <a:rPr lang="ar-DZ" sz="3600" dirty="0" err="1">
                <a:latin typeface="Traditional Arabic" pitchFamily="18" charset="-78"/>
                <a:cs typeface="Traditional Arabic" pitchFamily="18" charset="-78"/>
              </a:rPr>
              <a:t>المشتراة</a:t>
            </a:r>
            <a:r>
              <a:rPr lang="ar-DZ" sz="3600" dirty="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a:latin typeface="Traditional Arabic" pitchFamily="18" charset="-78"/>
                <a:cs typeface="Traditional Arabic" pitchFamily="18" charset="-78"/>
              </a:rPr>
              <a:t>المصاريف العامة المتحملة من قبل المؤسسة.</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err="1">
                <a:latin typeface="Traditional Arabic" pitchFamily="18" charset="-78"/>
                <a:cs typeface="Traditional Arabic" pitchFamily="18" charset="-78"/>
              </a:rPr>
              <a:t>الاهتلاكات</a:t>
            </a:r>
            <a:r>
              <a:rPr lang="ar-DZ" sz="3600" dirty="0">
                <a:latin typeface="Traditional Arabic" pitchFamily="18" charset="-78"/>
                <a:cs typeface="Traditional Arabic" pitchFamily="18" charset="-78"/>
              </a:rPr>
              <a:t> </a:t>
            </a:r>
            <a:r>
              <a:rPr lang="ar-DZ" sz="3600" dirty="0" err="1">
                <a:latin typeface="Traditional Arabic" pitchFamily="18" charset="-78"/>
                <a:cs typeface="Traditional Arabic" pitchFamily="18" charset="-78"/>
              </a:rPr>
              <a:t>والمؤونات</a:t>
            </a:r>
            <a:r>
              <a:rPr lang="ar-DZ" sz="3600" dirty="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a:latin typeface="Traditional Arabic" pitchFamily="18" charset="-78"/>
                <a:cs typeface="Traditional Arabic" pitchFamily="18" charset="-78"/>
              </a:rPr>
              <a:t>الضرائب والرسوم.</a:t>
            </a:r>
            <a:endParaRPr lang="fr-FR" sz="3600" dirty="0">
              <a:latin typeface="Traditional Arabic" pitchFamily="18" charset="-78"/>
              <a:cs typeface="Traditional Arabic" pitchFamily="18" charset="-78"/>
            </a:endParaRPr>
          </a:p>
          <a:p>
            <a:pPr marL="0" indent="0" algn="just" rtl="1">
              <a:buNone/>
            </a:pP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7157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214" y="-90714"/>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sz="2800" dirty="0">
                <a:latin typeface="Traditional Arabic" pitchFamily="18" charset="-78"/>
                <a:cs typeface="Traditional Arabic" pitchFamily="18" charset="-78"/>
              </a:rPr>
              <a:t>وحتى تكون هذه الأعباء قابلة للخصم يجب أن ستستوفي الشروط التالية</a:t>
            </a:r>
            <a:r>
              <a:rPr lang="fr-FR" sz="2800" dirty="0">
                <a:latin typeface="Traditional Arabic" pitchFamily="18" charset="-78"/>
                <a:cs typeface="Traditional Arabic" pitchFamily="18" charset="-78"/>
              </a:rPr>
              <a:t> :</a:t>
            </a:r>
          </a:p>
          <a:p>
            <a:pPr lvl="0" algn="just" rtl="1">
              <a:buFont typeface="Wingdings" pitchFamily="2" charset="2"/>
              <a:buChar char="ü"/>
            </a:pPr>
            <a:r>
              <a:rPr lang="ar-DZ" sz="2800" dirty="0">
                <a:latin typeface="Traditional Arabic" pitchFamily="18" charset="-78"/>
                <a:cs typeface="Traditional Arabic" pitchFamily="18" charset="-78"/>
              </a:rPr>
              <a:t>أن تكون مدفوعة في إطار التسيير العادي للمؤسسة أو لمصلحتها ؛</a:t>
            </a:r>
            <a:endParaRPr lang="fr-FR" sz="2800" dirty="0">
              <a:latin typeface="Traditional Arabic" pitchFamily="18" charset="-78"/>
              <a:cs typeface="Traditional Arabic" pitchFamily="18" charset="-78"/>
            </a:endParaRPr>
          </a:p>
          <a:p>
            <a:pPr lvl="0" algn="just" rtl="1">
              <a:buFont typeface="Wingdings" pitchFamily="2" charset="2"/>
              <a:buChar char="ü"/>
            </a:pPr>
            <a:r>
              <a:rPr lang="ar-DZ" sz="2800" dirty="0">
                <a:latin typeface="Traditional Arabic" pitchFamily="18" charset="-78"/>
                <a:cs typeface="Traditional Arabic" pitchFamily="18" charset="-78"/>
              </a:rPr>
              <a:t>أن توافق عبئ فعلي وتكون مدعومة بالتبريرات الكافية ؛</a:t>
            </a:r>
            <a:endParaRPr lang="fr-FR" sz="2800" dirty="0">
              <a:latin typeface="Traditional Arabic" pitchFamily="18" charset="-78"/>
              <a:cs typeface="Traditional Arabic" pitchFamily="18" charset="-78"/>
            </a:endParaRPr>
          </a:p>
          <a:p>
            <a:pPr lvl="0" algn="just" rtl="1">
              <a:buFont typeface="Wingdings" pitchFamily="2" charset="2"/>
              <a:buChar char="ü"/>
            </a:pPr>
            <a:r>
              <a:rPr lang="ar-DZ" sz="2800" dirty="0">
                <a:latin typeface="Traditional Arabic" pitchFamily="18" charset="-78"/>
                <a:cs typeface="Traditional Arabic" pitchFamily="18" charset="-78"/>
              </a:rPr>
              <a:t>أن تكون مدرجة في أعباء السنة المالية التي دفعت خلالها.</a:t>
            </a:r>
            <a:endParaRPr lang="fr-FR" sz="2800" dirty="0">
              <a:latin typeface="Traditional Arabic" pitchFamily="18" charset="-78"/>
              <a:cs typeface="Traditional Arabic" pitchFamily="18" charset="-78"/>
            </a:endParaRPr>
          </a:p>
          <a:p>
            <a:pPr marL="0" indent="0" algn="just" rtl="1">
              <a:buNone/>
            </a:pPr>
            <a:r>
              <a:rPr lang="ar-DZ" sz="2800" b="1" dirty="0">
                <a:latin typeface="Traditional Arabic" pitchFamily="18" charset="-78"/>
                <a:cs typeface="Traditional Arabic" pitchFamily="18" charset="-78"/>
              </a:rPr>
              <a:t>التخفيضات على الأرباح المهنية: </a:t>
            </a:r>
            <a:r>
              <a:rPr lang="ar-DZ" sz="2800" dirty="0">
                <a:latin typeface="Traditional Arabic" pitchFamily="18" charset="-78"/>
                <a:cs typeface="Traditional Arabic" pitchFamily="18" charset="-78"/>
              </a:rPr>
              <a:t>تتمثل التخفيضات في:</a:t>
            </a:r>
            <a:endParaRPr lang="fr-FR" sz="2800" dirty="0">
              <a:latin typeface="Traditional Arabic" pitchFamily="18" charset="-78"/>
              <a:cs typeface="Traditional Arabic" pitchFamily="18" charset="-78"/>
            </a:endParaRPr>
          </a:p>
          <a:p>
            <a:pPr lvl="0" algn="just" rtl="1">
              <a:buFont typeface="Wingdings" pitchFamily="2" charset="2"/>
              <a:buChar char="Ø"/>
            </a:pPr>
            <a:r>
              <a:rPr lang="ar-DZ" sz="2800" dirty="0">
                <a:latin typeface="Traditional Arabic" pitchFamily="18" charset="-78"/>
                <a:cs typeface="Traditional Arabic" pitchFamily="18" charset="-78"/>
              </a:rPr>
              <a:t>تطبق على الربح الناتج عن نشاط </a:t>
            </a:r>
            <a:r>
              <a:rPr lang="ar-DZ" sz="2800" dirty="0" err="1">
                <a:latin typeface="Traditional Arabic" pitchFamily="18" charset="-78"/>
                <a:cs typeface="Traditional Arabic" pitchFamily="18" charset="-78"/>
              </a:rPr>
              <a:t>المخبزة</a:t>
            </a:r>
            <a:r>
              <a:rPr lang="ar-DZ" sz="2800" dirty="0">
                <a:latin typeface="Traditional Arabic" pitchFamily="18" charset="-78"/>
                <a:cs typeface="Traditional Arabic" pitchFamily="18" charset="-78"/>
              </a:rPr>
              <a:t> (انتاج الخبز دون سواه) تخفيض نسبة 35</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a:t>
            </a:r>
          </a:p>
          <a:p>
            <a:pPr lvl="0" algn="just" rtl="1">
              <a:buFont typeface="Wingdings" pitchFamily="2" charset="2"/>
              <a:buChar char="Ø"/>
            </a:pPr>
            <a:r>
              <a:rPr lang="ar-DZ" sz="2800" dirty="0">
                <a:latin typeface="Traditional Arabic" pitchFamily="18" charset="-78"/>
                <a:cs typeface="Traditional Arabic" pitchFamily="18" charset="-78"/>
              </a:rPr>
              <a:t>تطبق على الربح المحقق خلال سنتي النشاط الأوليتين من طرف الأشخاص الذين لهم صفة عضو سابق في جيش التحرير الوطني أو أرامل الشهداء تخفيض نسبة 25</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a:t>
            </a:r>
          </a:p>
          <a:p>
            <a:pPr lvl="0" algn="just" rtl="1">
              <a:buFont typeface="Wingdings" pitchFamily="2" charset="2"/>
              <a:buChar char="Ø"/>
            </a:pPr>
            <a:r>
              <a:rPr lang="ar-DZ" sz="2800" dirty="0">
                <a:latin typeface="Traditional Arabic" pitchFamily="18" charset="-78"/>
                <a:cs typeface="Traditional Arabic" pitchFamily="18" charset="-78"/>
              </a:rPr>
              <a:t>يطبق على الأرباح المعاد استثمارها تخفيض نسبة 30</a:t>
            </a:r>
            <a:r>
              <a:rPr lang="fr-FR" sz="2800" dirty="0">
                <a:latin typeface="Traditional Arabic" pitchFamily="18" charset="-78"/>
                <a:cs typeface="Traditional Arabic" pitchFamily="18" charset="-78"/>
              </a:rPr>
              <a:t>%</a:t>
            </a:r>
            <a:r>
              <a:rPr lang="ar-DZ" sz="2800" dirty="0">
                <a:latin typeface="Traditional Arabic" pitchFamily="18" charset="-78"/>
                <a:cs typeface="Traditional Arabic" pitchFamily="18" charset="-78"/>
              </a:rPr>
              <a:t>.</a:t>
            </a:r>
            <a:endParaRPr lang="fr-FR" sz="2800" dirty="0">
              <a:latin typeface="Traditional Arabic" pitchFamily="18" charset="-78"/>
              <a:cs typeface="Traditional Arabic" pitchFamily="18" charset="-78"/>
            </a:endParaRPr>
          </a:p>
          <a:p>
            <a:pPr marL="0" indent="0" algn="just" rtl="1">
              <a:buNone/>
            </a:pPr>
            <a:endParaRPr lang="fr-FR" sz="28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6620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b="1" dirty="0">
                <a:latin typeface="Traditional Arabic" pitchFamily="18" charset="-78"/>
                <a:cs typeface="Traditional Arabic" pitchFamily="18" charset="-78"/>
              </a:rPr>
              <a:t>تسديد </a:t>
            </a:r>
            <a:r>
              <a:rPr lang="fr-FR" b="1" dirty="0">
                <a:latin typeface="Traditional Arabic" pitchFamily="18" charset="-78"/>
                <a:cs typeface="Traditional Arabic" pitchFamily="18" charset="-78"/>
              </a:rPr>
              <a:t>IRG</a:t>
            </a:r>
            <a:r>
              <a:rPr lang="ar-DZ" b="1" dirty="0">
                <a:latin typeface="Traditional Arabic" pitchFamily="18" charset="-78"/>
                <a:cs typeface="Traditional Arabic" pitchFamily="18" charset="-78"/>
              </a:rPr>
              <a:t> (صنف المداخيل المهنية): </a:t>
            </a:r>
            <a:r>
              <a:rPr lang="ar-DZ" dirty="0">
                <a:latin typeface="Traditional Arabic" pitchFamily="18" charset="-78"/>
                <a:cs typeface="Traditional Arabic" pitchFamily="18" charset="-78"/>
              </a:rPr>
              <a:t>تسدد بتسبيقين متساويين على أساس نتيجة السنة الماضية في حالة تحديدها قبل 20 مارس، أما في حالة عدم تحديدها فإنه يرجع إلى نتيجة السنة ما قبل الماضية عند حساب التسبيق الأول على أن يعدل الفرق الناتج في التسبيق الأول عند تسديد التسبيق الثاني.</a:t>
            </a:r>
          </a:p>
          <a:p>
            <a:pPr algn="just" rtl="1">
              <a:buNone/>
            </a:pPr>
            <a:endParaRPr lang="ar-DZ" dirty="0">
              <a:latin typeface="Traditional Arabic" pitchFamily="18" charset="-78"/>
              <a:cs typeface="Traditional Arabic" pitchFamily="18" charset="-78"/>
            </a:endParaRPr>
          </a:p>
          <a:p>
            <a:pPr algn="just" rtl="1">
              <a:buNone/>
            </a:pPr>
            <a:endParaRPr lang="fr-FR"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 name="Tableau 3"/>
          <p:cNvGraphicFramePr>
            <a:graphicFrameLocks noGrp="1"/>
          </p:cNvGraphicFramePr>
          <p:nvPr>
            <p:extLst>
              <p:ext uri="{D42A27DB-BD31-4B8C-83A1-F6EECF244321}">
                <p14:modId xmlns:p14="http://schemas.microsoft.com/office/powerpoint/2010/main" val="3913970472"/>
              </p:ext>
            </p:extLst>
          </p:nvPr>
        </p:nvGraphicFramePr>
        <p:xfrm>
          <a:off x="513719" y="2204864"/>
          <a:ext cx="8116561" cy="4557095"/>
        </p:xfrm>
        <a:graphic>
          <a:graphicData uri="http://schemas.openxmlformats.org/drawingml/2006/table">
            <a:tbl>
              <a:tblPr rtl="1" firstRow="1" firstCol="1" bandRow="1">
                <a:tableStyleId>{5C22544A-7EE6-4342-B048-85BDC9FD1C3A}</a:tableStyleId>
              </a:tblPr>
              <a:tblGrid>
                <a:gridCol w="2704933">
                  <a:extLst>
                    <a:ext uri="{9D8B030D-6E8A-4147-A177-3AD203B41FA5}">
                      <a16:colId xmlns:a16="http://schemas.microsoft.com/office/drawing/2014/main" val="20000"/>
                    </a:ext>
                  </a:extLst>
                </a:gridCol>
                <a:gridCol w="2705814">
                  <a:extLst>
                    <a:ext uri="{9D8B030D-6E8A-4147-A177-3AD203B41FA5}">
                      <a16:colId xmlns:a16="http://schemas.microsoft.com/office/drawing/2014/main" val="20001"/>
                    </a:ext>
                  </a:extLst>
                </a:gridCol>
                <a:gridCol w="2705814">
                  <a:extLst>
                    <a:ext uri="{9D8B030D-6E8A-4147-A177-3AD203B41FA5}">
                      <a16:colId xmlns:a16="http://schemas.microsoft.com/office/drawing/2014/main" val="20002"/>
                    </a:ext>
                  </a:extLst>
                </a:gridCol>
              </a:tblGrid>
              <a:tr h="527180">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التسبيقات</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a:effectLst/>
                          <a:latin typeface="Traditional Arabic" pitchFamily="18" charset="-78"/>
                          <a:cs typeface="Traditional Arabic" pitchFamily="18" charset="-78"/>
                        </a:rPr>
                        <a:t>الآجال</a:t>
                      </a:r>
                      <a:endParaRPr lang="fr-FR" sz="28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a:effectLst/>
                          <a:latin typeface="Traditional Arabic" pitchFamily="18" charset="-78"/>
                          <a:cs typeface="Traditional Arabic" pitchFamily="18" charset="-78"/>
                        </a:rPr>
                        <a:t>مبالغ التسبيقات</a:t>
                      </a:r>
                      <a:endParaRPr lang="fr-FR" sz="28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0"/>
                  </a:ext>
                </a:extLst>
              </a:tr>
              <a:tr h="1054361">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التسبيق الأول</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20 فيفري – 20 مارس</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a:effectLst/>
                          <a:latin typeface="Traditional Arabic" pitchFamily="18" charset="-78"/>
                          <a:cs typeface="Traditional Arabic" pitchFamily="18" charset="-78"/>
                        </a:rPr>
                        <a:t>30</a:t>
                      </a:r>
                      <a:r>
                        <a:rPr lang="fr-FR" sz="2800">
                          <a:effectLst/>
                          <a:latin typeface="Traditional Arabic" pitchFamily="18" charset="-78"/>
                          <a:cs typeface="Traditional Arabic" pitchFamily="18" charset="-78"/>
                        </a:rPr>
                        <a:t>% </a:t>
                      </a:r>
                      <a:r>
                        <a:rPr lang="ar-DZ" sz="2800">
                          <a:effectLst/>
                          <a:latin typeface="Traditional Arabic" pitchFamily="18" charset="-78"/>
                          <a:cs typeface="Traditional Arabic" pitchFamily="18" charset="-78"/>
                        </a:rPr>
                        <a:t>من ضريبة السنة الأخيرة</a:t>
                      </a:r>
                      <a:endParaRPr lang="fr-FR" sz="28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1"/>
                  </a:ext>
                </a:extLst>
              </a:tr>
              <a:tr h="1054361">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التسبيق الثاني</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20 ماي- 20 جوان</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a:effectLst/>
                          <a:latin typeface="Traditional Arabic" pitchFamily="18" charset="-78"/>
                          <a:cs typeface="Traditional Arabic" pitchFamily="18" charset="-78"/>
                        </a:rPr>
                        <a:t>30</a:t>
                      </a:r>
                      <a:r>
                        <a:rPr lang="fr-FR" sz="2800">
                          <a:effectLst/>
                          <a:latin typeface="Traditional Arabic" pitchFamily="18" charset="-78"/>
                          <a:cs typeface="Traditional Arabic" pitchFamily="18" charset="-78"/>
                        </a:rPr>
                        <a:t>% </a:t>
                      </a:r>
                      <a:r>
                        <a:rPr lang="ar-DZ" sz="2800">
                          <a:effectLst/>
                          <a:latin typeface="Traditional Arabic" pitchFamily="18" charset="-78"/>
                          <a:cs typeface="Traditional Arabic" pitchFamily="18" charset="-78"/>
                        </a:rPr>
                        <a:t>من ضريبة السنة الأخيرة</a:t>
                      </a:r>
                      <a:endParaRPr lang="fr-FR" sz="28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2"/>
                  </a:ext>
                </a:extLst>
              </a:tr>
              <a:tr h="1581541">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 </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DZ" sz="2800" dirty="0">
                          <a:effectLst/>
                          <a:latin typeface="Traditional Arabic" pitchFamily="18" charset="-78"/>
                          <a:cs typeface="Traditional Arabic" pitchFamily="18" charset="-78"/>
                        </a:rPr>
                        <a:t>رصيد التسوية</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اليوم الأول من الشهر الثالث الذي يلي شهر إدراج الجدول في التحصيل</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DZ" sz="2800" dirty="0">
                          <a:effectLst/>
                          <a:latin typeface="Traditional Arabic" pitchFamily="18" charset="-78"/>
                          <a:cs typeface="Traditional Arabic" pitchFamily="18" charset="-78"/>
                        </a:rPr>
                        <a:t>الضريبة المستحقة للسنة مطروحا منها مجموع التسبيقات</a:t>
                      </a:r>
                      <a:endParaRPr lang="fr-FR" sz="2800" dirty="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15685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3600" b="1" dirty="0">
                <a:latin typeface="Traditional Arabic" pitchFamily="18" charset="-78"/>
                <a:cs typeface="Traditional Arabic" pitchFamily="18" charset="-78"/>
              </a:rPr>
              <a:t>مثال01: </a:t>
            </a:r>
            <a:r>
              <a:rPr lang="ar-SA" sz="3600" dirty="0">
                <a:latin typeface="Traditional Arabic" pitchFamily="18" charset="-78"/>
                <a:cs typeface="Traditional Arabic" pitchFamily="18" charset="-78"/>
              </a:rPr>
              <a:t>حقق تاجر سنة 2017 دخلا قدره 850.000دج  حدد وفق النظام الحقيقي وتحمل التكاليف المحددة بمبلغ 250.000دج</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المطلوب: </a:t>
            </a:r>
            <a:r>
              <a:rPr lang="ar-SA" sz="3600" dirty="0">
                <a:latin typeface="Traditional Arabic" pitchFamily="18" charset="-78"/>
                <a:cs typeface="Traditional Arabic" pitchFamily="18" charset="-78"/>
              </a:rPr>
              <a:t>حساب </a:t>
            </a:r>
            <a:r>
              <a:rPr lang="fr-FR" sz="3600" b="1" dirty="0">
                <a:latin typeface="Traditional Arabic" pitchFamily="18" charset="-78"/>
                <a:cs typeface="Traditional Arabic" pitchFamily="18" charset="-78"/>
              </a:rPr>
              <a:t>IRG </a:t>
            </a:r>
            <a:r>
              <a:rPr lang="ar-DZ" sz="3600" dirty="0">
                <a:latin typeface="Traditional Arabic" pitchFamily="18" charset="-78"/>
                <a:cs typeface="Traditional Arabic" pitchFamily="18" charset="-78"/>
              </a:rPr>
              <a:t>الواجبة الدفع.</a:t>
            </a:r>
            <a:endParaRPr lang="fr-FR" sz="36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الحل: </a:t>
            </a:r>
            <a:r>
              <a:rPr lang="ar-DZ" sz="3600" dirty="0">
                <a:latin typeface="Traditional Arabic" pitchFamily="18" charset="-78"/>
                <a:cs typeface="Traditional Arabic" pitchFamily="18" charset="-78"/>
              </a:rPr>
              <a:t>لدينا الدخل الصافي الاجمالي = 850.000 – 250.000 = </a:t>
            </a:r>
            <a:r>
              <a:rPr lang="ar-DZ" sz="3600" b="1" dirty="0">
                <a:latin typeface="Traditional Arabic" pitchFamily="18" charset="-78"/>
                <a:cs typeface="Traditional Arabic" pitchFamily="18" charset="-78"/>
              </a:rPr>
              <a:t>600.000دج</a:t>
            </a:r>
          </a:p>
          <a:p>
            <a:pPr marL="0" indent="0" algn="just" rtl="1">
              <a:buNone/>
            </a:pP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 name="Tableau 4"/>
          <p:cNvGraphicFramePr>
            <a:graphicFrameLocks noGrp="1"/>
          </p:cNvGraphicFramePr>
          <p:nvPr>
            <p:extLst>
              <p:ext uri="{D42A27DB-BD31-4B8C-83A1-F6EECF244321}">
                <p14:modId xmlns:p14="http://schemas.microsoft.com/office/powerpoint/2010/main" val="1115449007"/>
              </p:ext>
            </p:extLst>
          </p:nvPr>
        </p:nvGraphicFramePr>
        <p:xfrm>
          <a:off x="315953" y="3162140"/>
          <a:ext cx="8504520" cy="3291195"/>
        </p:xfrm>
        <a:graphic>
          <a:graphicData uri="http://schemas.openxmlformats.org/drawingml/2006/table">
            <a:tbl>
              <a:tblPr rtl="1" firstRow="1" firstCol="1" bandRow="1">
                <a:tableStyleId>{5C22544A-7EE6-4342-B048-85BDC9FD1C3A}</a:tableStyleId>
              </a:tblPr>
              <a:tblGrid>
                <a:gridCol w="3342763">
                  <a:extLst>
                    <a:ext uri="{9D8B030D-6E8A-4147-A177-3AD203B41FA5}">
                      <a16:colId xmlns:a16="http://schemas.microsoft.com/office/drawing/2014/main" val="20000"/>
                    </a:ext>
                  </a:extLst>
                </a:gridCol>
                <a:gridCol w="1404544">
                  <a:extLst>
                    <a:ext uri="{9D8B030D-6E8A-4147-A177-3AD203B41FA5}">
                      <a16:colId xmlns:a16="http://schemas.microsoft.com/office/drawing/2014/main" val="20001"/>
                    </a:ext>
                  </a:extLst>
                </a:gridCol>
                <a:gridCol w="2234780">
                  <a:extLst>
                    <a:ext uri="{9D8B030D-6E8A-4147-A177-3AD203B41FA5}">
                      <a16:colId xmlns:a16="http://schemas.microsoft.com/office/drawing/2014/main" val="20002"/>
                    </a:ext>
                  </a:extLst>
                </a:gridCol>
                <a:gridCol w="1522433">
                  <a:extLst>
                    <a:ext uri="{9D8B030D-6E8A-4147-A177-3AD203B41FA5}">
                      <a16:colId xmlns:a16="http://schemas.microsoft.com/office/drawing/2014/main" val="20003"/>
                    </a:ext>
                  </a:extLst>
                </a:gridCol>
              </a:tblGrid>
              <a:tr h="1085005">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قسط الدخل الخاضع للضريبة</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a:effectLst/>
                          <a:latin typeface="Traditional Arabic" pitchFamily="18" charset="-78"/>
                          <a:cs typeface="Traditional Arabic" pitchFamily="18" charset="-78"/>
                        </a:rPr>
                        <a:t>معدل الضريبة</a:t>
                      </a:r>
                      <a:endParaRPr lang="fr-FR" sz="280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طول الشريحة</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a:effectLst/>
                          <a:latin typeface="Traditional Arabic" pitchFamily="18" charset="-78"/>
                          <a:cs typeface="Traditional Arabic" pitchFamily="18" charset="-78"/>
                        </a:rPr>
                        <a:t>الضريبة</a:t>
                      </a:r>
                      <a:endParaRPr lang="fr-FR" sz="280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0"/>
                  </a:ext>
                </a:extLst>
              </a:tr>
              <a:tr h="2206190">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لا يتجاوز 120.000دج</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120.000-360.000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360.000-600.00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المجموع</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0</a:t>
                      </a:r>
                      <a:r>
                        <a:rPr lang="fr-FR" sz="2800" dirty="0">
                          <a:effectLst/>
                          <a:latin typeface="Traditional Arabic" pitchFamily="18" charset="-78"/>
                          <a:cs typeface="Traditional Arabic" pitchFamily="18" charset="-78"/>
                        </a:rPr>
                        <a:t>%</a:t>
                      </a:r>
                    </a:p>
                    <a:p>
                      <a:pPr algn="ctr" rtl="1">
                        <a:lnSpc>
                          <a:spcPct val="115000"/>
                        </a:lnSpc>
                        <a:spcAft>
                          <a:spcPts val="0"/>
                        </a:spcAft>
                      </a:pPr>
                      <a:r>
                        <a:rPr lang="ar-SA" sz="2800" dirty="0">
                          <a:effectLst/>
                          <a:latin typeface="Traditional Arabic" pitchFamily="18" charset="-78"/>
                          <a:cs typeface="Traditional Arabic" pitchFamily="18" charset="-78"/>
                        </a:rPr>
                        <a:t>20</a:t>
                      </a:r>
                      <a:r>
                        <a:rPr lang="fr-FR" sz="2800" dirty="0">
                          <a:effectLst/>
                          <a:latin typeface="Traditional Arabic" pitchFamily="18" charset="-78"/>
                          <a:cs typeface="Traditional Arabic" pitchFamily="18" charset="-78"/>
                        </a:rPr>
                        <a:t>%</a:t>
                      </a:r>
                    </a:p>
                    <a:p>
                      <a:pPr algn="ctr" rtl="1">
                        <a:lnSpc>
                          <a:spcPct val="115000"/>
                        </a:lnSpc>
                        <a:spcAft>
                          <a:spcPts val="0"/>
                        </a:spcAft>
                      </a:pPr>
                      <a:r>
                        <a:rPr lang="ar-SA" sz="2800" dirty="0">
                          <a:effectLst/>
                          <a:latin typeface="Traditional Arabic" pitchFamily="18" charset="-78"/>
                          <a:cs typeface="Traditional Arabic" pitchFamily="18" charset="-78"/>
                        </a:rPr>
                        <a:t>30</a:t>
                      </a:r>
                      <a:r>
                        <a:rPr lang="fr-FR" sz="2800" dirty="0">
                          <a:effectLst/>
                          <a:latin typeface="Traditional Arabic" pitchFamily="18" charset="-78"/>
                          <a:cs typeface="Traditional Arabic" pitchFamily="18" charset="-78"/>
                        </a:rPr>
                        <a:t>%</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120.000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240.000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24.000</a:t>
                      </a:r>
                      <a:endParaRPr lang="fr-FR" sz="28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r>
                        <a:rPr lang="ar-SA" sz="2800" dirty="0">
                          <a:effectLst/>
                          <a:latin typeface="Traditional Arabic" pitchFamily="18" charset="-78"/>
                          <a:cs typeface="Traditional Arabic" pitchFamily="18" charset="-78"/>
                        </a:rPr>
                        <a:t>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48.000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dirty="0">
                          <a:effectLst/>
                          <a:latin typeface="Traditional Arabic" pitchFamily="18" charset="-78"/>
                          <a:cs typeface="Traditional Arabic" pitchFamily="18" charset="-78"/>
                        </a:rPr>
                        <a:t>72.000</a:t>
                      </a:r>
                      <a:endParaRPr lang="fr-FR" sz="2800" dirty="0">
                        <a:effectLst/>
                        <a:latin typeface="Traditional Arabic" pitchFamily="18" charset="-78"/>
                        <a:cs typeface="Traditional Arabic" pitchFamily="18" charset="-78"/>
                      </a:endParaRPr>
                    </a:p>
                    <a:p>
                      <a:pPr algn="ctr" rtl="1">
                        <a:lnSpc>
                          <a:spcPct val="115000"/>
                        </a:lnSpc>
                        <a:spcAft>
                          <a:spcPts val="0"/>
                        </a:spcAft>
                      </a:pPr>
                      <a:r>
                        <a:rPr lang="ar-SA" sz="2800" b="1" u="sng" dirty="0">
                          <a:solidFill>
                            <a:srgbClr val="FF0000"/>
                          </a:solidFill>
                          <a:effectLst/>
                          <a:latin typeface="Traditional Arabic" pitchFamily="18" charset="-78"/>
                          <a:cs typeface="Traditional Arabic" pitchFamily="18" charset="-78"/>
                        </a:rPr>
                        <a:t>120.000</a:t>
                      </a:r>
                      <a:endParaRPr lang="fr-FR" sz="2800" b="1" u="sng" dirty="0">
                        <a:solidFill>
                          <a:srgbClr val="FF0000"/>
                        </a:solidFill>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826359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SA" b="1" dirty="0">
                <a:latin typeface="Traditional Arabic" pitchFamily="18" charset="-78"/>
                <a:cs typeface="Traditional Arabic" pitchFamily="18" charset="-78"/>
              </a:rPr>
              <a:t>مثال02: </a:t>
            </a:r>
            <a:r>
              <a:rPr lang="ar-SA" dirty="0">
                <a:latin typeface="Traditional Arabic" pitchFamily="18" charset="-78"/>
                <a:cs typeface="Traditional Arabic" pitchFamily="18" charset="-78"/>
              </a:rPr>
              <a:t>حقق صاحب </a:t>
            </a:r>
            <a:r>
              <a:rPr lang="ar-SA" dirty="0" err="1">
                <a:latin typeface="Traditional Arabic" pitchFamily="18" charset="-78"/>
                <a:cs typeface="Traditional Arabic" pitchFamily="18" charset="-78"/>
              </a:rPr>
              <a:t>مخبزة</a:t>
            </a:r>
            <a:r>
              <a:rPr lang="ar-SA" dirty="0">
                <a:latin typeface="Traditional Arabic" pitchFamily="18" charset="-78"/>
                <a:cs typeface="Traditional Arabic" pitchFamily="18" charset="-78"/>
              </a:rPr>
              <a:t> لبيع الخبز والحلويات خلال سنة 2018 ربحا إجماليا يقدر بـ 800.000دج منه 350.000دج ناتج عن بيع الحلويات.</a:t>
            </a:r>
            <a:endParaRPr lang="fr-FR" dirty="0">
              <a:latin typeface="Traditional Arabic" pitchFamily="18" charset="-78"/>
              <a:cs typeface="Traditional Arabic" pitchFamily="18" charset="-78"/>
            </a:endParaRPr>
          </a:p>
          <a:p>
            <a:pPr marL="0" indent="0" algn="just" rtl="1">
              <a:buNone/>
            </a:pPr>
            <a:r>
              <a:rPr lang="ar-SA" b="1" dirty="0">
                <a:latin typeface="Traditional Arabic" pitchFamily="18" charset="-78"/>
                <a:cs typeface="Traditional Arabic" pitchFamily="18" charset="-78"/>
              </a:rPr>
              <a:t>المطلوب: </a:t>
            </a:r>
            <a:r>
              <a:rPr lang="ar-SA" dirty="0">
                <a:latin typeface="Traditional Arabic" pitchFamily="18" charset="-78"/>
                <a:cs typeface="Traditional Arabic" pitchFamily="18" charset="-78"/>
              </a:rPr>
              <a:t>حساب </a:t>
            </a:r>
            <a:r>
              <a:rPr lang="fr-FR" b="1" dirty="0">
                <a:latin typeface="Traditional Arabic" pitchFamily="18" charset="-78"/>
                <a:cs typeface="Traditional Arabic" pitchFamily="18" charset="-78"/>
              </a:rPr>
              <a:t>IRG </a:t>
            </a:r>
            <a:r>
              <a:rPr lang="ar-DZ" dirty="0">
                <a:latin typeface="Traditional Arabic" pitchFamily="18" charset="-78"/>
                <a:cs typeface="Traditional Arabic" pitchFamily="18" charset="-78"/>
              </a:rPr>
              <a:t>الواجبة الدفع.</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الحل: </a:t>
            </a:r>
            <a:r>
              <a:rPr lang="ar-DZ" dirty="0">
                <a:latin typeface="Traditional Arabic" pitchFamily="18" charset="-78"/>
                <a:cs typeface="Traditional Arabic" pitchFamily="18" charset="-78"/>
              </a:rPr>
              <a:t>الربح الناتج عن نشاط الخبز:  800.000 – 350.000 = </a:t>
            </a:r>
            <a:r>
              <a:rPr lang="ar-DZ" b="1" dirty="0">
                <a:latin typeface="Traditional Arabic" pitchFamily="18" charset="-78"/>
                <a:cs typeface="Traditional Arabic" pitchFamily="18" charset="-78"/>
              </a:rPr>
              <a:t>450.000دج.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مبلغ التخفيض: </a:t>
            </a:r>
            <a:r>
              <a:rPr lang="ar-DZ" dirty="0">
                <a:latin typeface="Traditional Arabic" pitchFamily="18" charset="-78"/>
                <a:cs typeface="Traditional Arabic" pitchFamily="18" charset="-78"/>
              </a:rPr>
              <a:t>450.000 * 0.35 = </a:t>
            </a:r>
            <a:r>
              <a:rPr lang="ar-DZ" b="1" dirty="0">
                <a:latin typeface="Traditional Arabic" pitchFamily="18" charset="-78"/>
                <a:cs typeface="Traditional Arabic" pitchFamily="18" charset="-78"/>
              </a:rPr>
              <a:t>157.500دج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الربح الخاضع للضريبة: </a:t>
            </a:r>
            <a:r>
              <a:rPr lang="ar-DZ" dirty="0">
                <a:latin typeface="Traditional Arabic" pitchFamily="18" charset="-78"/>
                <a:cs typeface="Traditional Arabic" pitchFamily="18" charset="-78"/>
              </a:rPr>
              <a:t>450.000 – 157.500 = </a:t>
            </a:r>
            <a:r>
              <a:rPr lang="ar-DZ" b="1" dirty="0">
                <a:latin typeface="Traditional Arabic" pitchFamily="18" charset="-78"/>
                <a:cs typeface="Traditional Arabic" pitchFamily="18" charset="-78"/>
              </a:rPr>
              <a:t>292.500دج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الربح الإجمالي: </a:t>
            </a:r>
            <a:r>
              <a:rPr lang="ar-DZ" dirty="0">
                <a:latin typeface="Traditional Arabic" pitchFamily="18" charset="-78"/>
                <a:cs typeface="Traditional Arabic" pitchFamily="18" charset="-78"/>
              </a:rPr>
              <a:t>350.000 + 292.500 = </a:t>
            </a:r>
            <a:r>
              <a:rPr lang="ar-DZ" b="1" dirty="0">
                <a:latin typeface="Traditional Arabic" pitchFamily="18" charset="-78"/>
                <a:cs typeface="Traditional Arabic" pitchFamily="18" charset="-78"/>
              </a:rPr>
              <a:t>642.500دج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الضريبة : (</a:t>
            </a:r>
            <a:r>
              <a:rPr lang="ar-DZ" dirty="0">
                <a:latin typeface="Traditional Arabic" pitchFamily="18" charset="-78"/>
                <a:cs typeface="Traditional Arabic" pitchFamily="18" charset="-78"/>
              </a:rPr>
              <a:t>642.500- 360.000) 0.3 + 48.000 = </a:t>
            </a:r>
            <a:r>
              <a:rPr lang="ar-DZ" b="1" dirty="0">
                <a:solidFill>
                  <a:srgbClr val="FF0000"/>
                </a:solidFill>
                <a:latin typeface="Traditional Arabic" pitchFamily="18" charset="-78"/>
                <a:cs typeface="Traditional Arabic" pitchFamily="18" charset="-78"/>
              </a:rPr>
              <a:t>132.750دج</a:t>
            </a:r>
            <a:endParaRPr lang="fr-FR" dirty="0">
              <a:solidFill>
                <a:srgbClr val="FF0000"/>
              </a:solidFill>
              <a:latin typeface="Traditional Arabic" pitchFamily="18" charset="-78"/>
              <a:cs typeface="Traditional Arabic" pitchFamily="18" charset="-78"/>
            </a:endParaRPr>
          </a:p>
          <a:p>
            <a:pPr marL="0" indent="0" algn="just" rtl="1">
              <a:buNone/>
            </a:pPr>
            <a:endParaRPr lang="fr-FR"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7157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0714"/>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b="1" dirty="0">
                <a:latin typeface="Traditional Arabic" pitchFamily="18" charset="-78"/>
                <a:cs typeface="Traditional Arabic" pitchFamily="18" charset="-78"/>
              </a:rPr>
              <a:t>مثال03: </a:t>
            </a:r>
            <a:r>
              <a:rPr lang="ar-DZ" dirty="0">
                <a:latin typeface="Traditional Arabic" pitchFamily="18" charset="-78"/>
                <a:cs typeface="Traditional Arabic" pitchFamily="18" charset="-78"/>
              </a:rPr>
              <a:t>حقق تاجر جملة لقطع الغيار لينة 2016 ربحا يقدر بـ 1000.000دج وتعهد بإعادة استثمار 600.000دج من الربح.</a:t>
            </a:r>
            <a:endParaRPr lang="fr-FR" dirty="0">
              <a:latin typeface="Traditional Arabic" pitchFamily="18" charset="-78"/>
              <a:cs typeface="Traditional Arabic" pitchFamily="18" charset="-78"/>
            </a:endParaRPr>
          </a:p>
          <a:p>
            <a:pPr marL="0" indent="0" algn="just" rtl="1">
              <a:buNone/>
            </a:pPr>
            <a:r>
              <a:rPr lang="ar-SA" b="1" dirty="0">
                <a:latin typeface="Traditional Arabic" pitchFamily="18" charset="-78"/>
                <a:cs typeface="Traditional Arabic" pitchFamily="18" charset="-78"/>
              </a:rPr>
              <a:t>المطلوب: </a:t>
            </a:r>
            <a:r>
              <a:rPr lang="ar-SA" dirty="0">
                <a:latin typeface="Traditional Arabic" pitchFamily="18" charset="-78"/>
                <a:cs typeface="Traditional Arabic" pitchFamily="18" charset="-78"/>
              </a:rPr>
              <a:t>حساب </a:t>
            </a:r>
            <a:r>
              <a:rPr lang="fr-FR" b="1" dirty="0">
                <a:latin typeface="Traditional Arabic" pitchFamily="18" charset="-78"/>
                <a:cs typeface="Traditional Arabic" pitchFamily="18" charset="-78"/>
              </a:rPr>
              <a:t>IRG </a:t>
            </a:r>
            <a:r>
              <a:rPr lang="ar-DZ" dirty="0">
                <a:latin typeface="Traditional Arabic" pitchFamily="18" charset="-78"/>
                <a:cs typeface="Traditional Arabic" pitchFamily="18" charset="-78"/>
              </a:rPr>
              <a:t>الواجبة الدفع.</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الحل: </a:t>
            </a:r>
            <a:r>
              <a:rPr lang="ar-DZ" dirty="0">
                <a:latin typeface="Traditional Arabic" pitchFamily="18" charset="-78"/>
                <a:cs typeface="Traditional Arabic" pitchFamily="18" charset="-78"/>
              </a:rPr>
              <a:t>الربح المعاد استثماره يستفيد من تخفيض30</a:t>
            </a:r>
            <a:r>
              <a:rPr lang="fr-FR" dirty="0">
                <a:latin typeface="Traditional Arabic" pitchFamily="18" charset="-78"/>
                <a:cs typeface="Traditional Arabic" pitchFamily="18" charset="-78"/>
              </a:rPr>
              <a:t>%</a:t>
            </a:r>
            <a:r>
              <a:rPr lang="ar-DZ" dirty="0">
                <a:latin typeface="Traditional Arabic" pitchFamily="18" charset="-78"/>
                <a:cs typeface="Traditional Arabic" pitchFamily="18" charset="-78"/>
              </a:rPr>
              <a:t> وعليه:</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قيمة التخفيض:</a:t>
            </a:r>
            <a:r>
              <a:rPr lang="ar-DZ" dirty="0">
                <a:latin typeface="Traditional Arabic" pitchFamily="18" charset="-78"/>
                <a:cs typeface="Traditional Arabic" pitchFamily="18" charset="-78"/>
              </a:rPr>
              <a:t>600.000 * 0.3 = </a:t>
            </a:r>
            <a:r>
              <a:rPr lang="ar-DZ" b="1" dirty="0">
                <a:latin typeface="Traditional Arabic" pitchFamily="18" charset="-78"/>
                <a:cs typeface="Traditional Arabic" pitchFamily="18" charset="-78"/>
              </a:rPr>
              <a:t>180.000دج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الربح المعاد استثماره: </a:t>
            </a:r>
            <a:r>
              <a:rPr lang="ar-DZ" dirty="0">
                <a:latin typeface="Traditional Arabic" pitchFamily="18" charset="-78"/>
                <a:cs typeface="Traditional Arabic" pitchFamily="18" charset="-78"/>
              </a:rPr>
              <a:t>600.000 – 180.000 = </a:t>
            </a:r>
            <a:r>
              <a:rPr lang="ar-DZ" b="1" dirty="0">
                <a:latin typeface="Traditional Arabic" pitchFamily="18" charset="-78"/>
                <a:cs typeface="Traditional Arabic" pitchFamily="18" charset="-78"/>
              </a:rPr>
              <a:t>420.000دج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الربح الإجمالي الخاضع: </a:t>
            </a:r>
            <a:r>
              <a:rPr lang="ar-DZ" dirty="0">
                <a:latin typeface="Traditional Arabic" pitchFamily="18" charset="-78"/>
                <a:cs typeface="Traditional Arabic" pitchFamily="18" charset="-78"/>
              </a:rPr>
              <a:t>400.000+ 420.000 = </a:t>
            </a:r>
            <a:r>
              <a:rPr lang="ar-DZ" b="1" dirty="0">
                <a:latin typeface="Traditional Arabic" pitchFamily="18" charset="-78"/>
                <a:cs typeface="Traditional Arabic" pitchFamily="18" charset="-78"/>
              </a:rPr>
              <a:t>820.000دج</a:t>
            </a:r>
            <a:endParaRPr lang="fr-FR" dirty="0">
              <a:latin typeface="Traditional Arabic" pitchFamily="18" charset="-78"/>
              <a:cs typeface="Traditional Arabic" pitchFamily="18" charset="-78"/>
            </a:endParaRPr>
          </a:p>
          <a:p>
            <a:pPr marL="0" indent="0" algn="just" rtl="1">
              <a:buNone/>
            </a:pPr>
            <a:r>
              <a:rPr lang="ar-DZ" b="1" dirty="0">
                <a:latin typeface="Traditional Arabic" pitchFamily="18" charset="-78"/>
                <a:cs typeface="Traditional Arabic" pitchFamily="18" charset="-78"/>
              </a:rPr>
              <a:t>الضريبة: </a:t>
            </a:r>
            <a:r>
              <a:rPr lang="ar-DZ" dirty="0">
                <a:latin typeface="Traditional Arabic" pitchFamily="18" charset="-78"/>
                <a:cs typeface="Traditional Arabic" pitchFamily="18" charset="-78"/>
              </a:rPr>
              <a:t>(820.000– 360.000)0.3 + 48.000 = </a:t>
            </a:r>
            <a:r>
              <a:rPr lang="ar-DZ" b="1" dirty="0">
                <a:solidFill>
                  <a:srgbClr val="FF0000"/>
                </a:solidFill>
                <a:latin typeface="Traditional Arabic" pitchFamily="18" charset="-78"/>
                <a:cs typeface="Traditional Arabic" pitchFamily="18" charset="-78"/>
              </a:rPr>
              <a:t>186.000دج.</a:t>
            </a:r>
            <a:endParaRPr lang="fr-FR" dirty="0">
              <a:solidFill>
                <a:srgbClr val="FF0000"/>
              </a:solidFill>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6620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SA" sz="3800" b="1" dirty="0">
                <a:solidFill>
                  <a:schemeClr val="tx1"/>
                </a:solidFill>
                <a:latin typeface="Traditional Arabic" pitchFamily="18" charset="-78"/>
                <a:cs typeface="Traditional Arabic" pitchFamily="18" charset="-78"/>
              </a:rPr>
              <a:t>تعريف</a:t>
            </a:r>
            <a:r>
              <a:rPr lang="ar-SA" sz="3800" dirty="0">
                <a:solidFill>
                  <a:schemeClr val="tx1"/>
                </a:solidFill>
                <a:latin typeface="Traditional Arabic" pitchFamily="18" charset="-78"/>
                <a:cs typeface="Traditional Arabic" pitchFamily="18" charset="-78"/>
              </a:rPr>
              <a:t>: </a:t>
            </a:r>
            <a:r>
              <a:rPr lang="ar-DZ" sz="3800" dirty="0">
                <a:latin typeface="Traditional Arabic" pitchFamily="18" charset="-78"/>
                <a:cs typeface="Traditional Arabic" pitchFamily="18" charset="-78"/>
              </a:rPr>
              <a:t>تؤسس ضريبة سنوية وحيدة على دخل الأشخاص الطبيعيين تسمى "الضريبة على الدخل الإجمالي" وتفرض هذه الضريبة على الدخل الصافي الإجمالي للمكلف بالضريبة".</a:t>
            </a:r>
            <a:endParaRPr lang="fr-FR" sz="3800" dirty="0">
              <a:latin typeface="Traditional Arabic" pitchFamily="18" charset="-78"/>
              <a:cs typeface="Traditional Arabic" pitchFamily="18" charset="-78"/>
            </a:endParaRPr>
          </a:p>
          <a:p>
            <a:pPr marL="0" indent="0" algn="just" rtl="1">
              <a:buNone/>
            </a:pPr>
            <a:r>
              <a:rPr lang="ar-DZ" sz="3800" b="1" dirty="0">
                <a:latin typeface="Traditional Arabic" pitchFamily="18" charset="-78"/>
                <a:cs typeface="Traditional Arabic" pitchFamily="18" charset="-78"/>
              </a:rPr>
              <a:t>خصائصها:</a:t>
            </a:r>
            <a:endParaRPr lang="fr-FR" sz="3800" dirty="0">
              <a:latin typeface="Traditional Arabic" pitchFamily="18" charset="-78"/>
              <a:cs typeface="Traditional Arabic" pitchFamily="18" charset="-78"/>
            </a:endParaRPr>
          </a:p>
          <a:p>
            <a:pPr lvl="0" algn="just" rtl="1"/>
            <a:r>
              <a:rPr lang="ar-DZ" sz="3800" b="1" dirty="0">
                <a:latin typeface="Traditional Arabic" pitchFamily="18" charset="-78"/>
                <a:cs typeface="Traditional Arabic" pitchFamily="18" charset="-78"/>
              </a:rPr>
              <a:t>ضريبة سنوية: </a:t>
            </a:r>
            <a:r>
              <a:rPr lang="ar-DZ" sz="3800" dirty="0">
                <a:latin typeface="Traditional Arabic" pitchFamily="18" charset="-78"/>
                <a:cs typeface="Traditional Arabic" pitchFamily="18" charset="-78"/>
              </a:rPr>
              <a:t>حيث تفرض مرة واحدة في السنة على المداخيل المحققة.</a:t>
            </a:r>
            <a:endParaRPr lang="fr-FR" sz="3800" dirty="0">
              <a:latin typeface="Traditional Arabic" pitchFamily="18" charset="-78"/>
              <a:cs typeface="Traditional Arabic" pitchFamily="18" charset="-78"/>
            </a:endParaRPr>
          </a:p>
          <a:p>
            <a:pPr lvl="0" algn="just" rtl="1"/>
            <a:r>
              <a:rPr lang="ar-DZ" sz="3800" b="1" dirty="0">
                <a:latin typeface="Traditional Arabic" pitchFamily="18" charset="-78"/>
                <a:cs typeface="Traditional Arabic" pitchFamily="18" charset="-78"/>
              </a:rPr>
              <a:t>ضريبة وحيدة: </a:t>
            </a:r>
            <a:r>
              <a:rPr lang="ar-SA" sz="3800" dirty="0">
                <a:latin typeface="Traditional Arabic" pitchFamily="18" charset="-78"/>
                <a:cs typeface="Traditional Arabic" pitchFamily="18" charset="-78"/>
              </a:rPr>
              <a:t>حيث تجمع مختلف أصناف الدخل الصافي للمكلف.</a:t>
            </a:r>
            <a:endParaRPr lang="fr-FR" sz="3800" dirty="0">
              <a:latin typeface="Traditional Arabic" pitchFamily="18" charset="-78"/>
              <a:cs typeface="Traditional Arabic" pitchFamily="18" charset="-78"/>
            </a:endParaRPr>
          </a:p>
          <a:p>
            <a:pPr lvl="0" algn="just" rtl="1"/>
            <a:r>
              <a:rPr lang="ar-SA" sz="3800" b="1" dirty="0">
                <a:latin typeface="Traditional Arabic" pitchFamily="18" charset="-78"/>
                <a:cs typeface="Traditional Arabic" pitchFamily="18" charset="-78"/>
              </a:rPr>
              <a:t>الشخصية الطبيعية: </a:t>
            </a:r>
            <a:r>
              <a:rPr lang="ar-SA" sz="3800" dirty="0">
                <a:latin typeface="Traditional Arabic" pitchFamily="18" charset="-78"/>
                <a:cs typeface="Traditional Arabic" pitchFamily="18" charset="-78"/>
              </a:rPr>
              <a:t>حيث تفرض على الاشخاص الطبيعيين فقط</a:t>
            </a:r>
            <a:r>
              <a:rPr lang="ar-DZ" sz="3800" dirty="0">
                <a:latin typeface="Traditional Arabic" pitchFamily="18" charset="-78"/>
                <a:cs typeface="Traditional Arabic" pitchFamily="18" charset="-78"/>
              </a:rPr>
              <a:t>.</a:t>
            </a:r>
            <a:endParaRPr lang="fr-FR" sz="3800" dirty="0">
              <a:latin typeface="Traditional Arabic" pitchFamily="18" charset="-78"/>
              <a:cs typeface="Traditional Arabic" pitchFamily="18" charset="-78"/>
            </a:endParaRPr>
          </a:p>
          <a:p>
            <a:pPr lvl="0" algn="just" rtl="1"/>
            <a:r>
              <a:rPr lang="ar-SA" sz="3800" b="1" dirty="0">
                <a:latin typeface="Traditional Arabic" pitchFamily="18" charset="-78"/>
                <a:cs typeface="Traditional Arabic" pitchFamily="18" charset="-78"/>
              </a:rPr>
              <a:t>ضريبة تصريحية: </a:t>
            </a:r>
            <a:r>
              <a:rPr lang="ar-SA" sz="3800" dirty="0">
                <a:latin typeface="Traditional Arabic" pitchFamily="18" charset="-78"/>
                <a:cs typeface="Traditional Arabic" pitchFamily="18" charset="-78"/>
              </a:rPr>
              <a:t>حيث يتوجب على المكلف تقديم تصريح سنوي بجميع مداخيله لدى مفتشية الضرائب كآخر أجل نهاية </a:t>
            </a:r>
            <a:r>
              <a:rPr lang="ar-SA" sz="3800" b="1" dirty="0" err="1">
                <a:latin typeface="Traditional Arabic" pitchFamily="18" charset="-78"/>
                <a:cs typeface="Traditional Arabic" pitchFamily="18" charset="-78"/>
              </a:rPr>
              <a:t>أفريل</a:t>
            </a:r>
            <a:r>
              <a:rPr lang="ar-SA" sz="3800" b="1" dirty="0">
                <a:latin typeface="Traditional Arabic" pitchFamily="18" charset="-78"/>
                <a:cs typeface="Traditional Arabic" pitchFamily="18" charset="-78"/>
              </a:rPr>
              <a:t> </a:t>
            </a:r>
            <a:r>
              <a:rPr lang="ar-SA" sz="3800" dirty="0">
                <a:latin typeface="Traditional Arabic" pitchFamily="18" charset="-78"/>
                <a:cs typeface="Traditional Arabic" pitchFamily="18" charset="-78"/>
              </a:rPr>
              <a:t>للسنة التي تلي</a:t>
            </a:r>
            <a:r>
              <a:rPr lang="ar-SA" sz="3800" b="1" dirty="0">
                <a:latin typeface="Traditional Arabic" pitchFamily="18" charset="-78"/>
                <a:cs typeface="Traditional Arabic" pitchFamily="18" charset="-78"/>
              </a:rPr>
              <a:t> </a:t>
            </a:r>
            <a:r>
              <a:rPr lang="ar-SA" sz="3800" dirty="0">
                <a:latin typeface="Traditional Arabic" pitchFamily="18" charset="-78"/>
                <a:cs typeface="Traditional Arabic" pitchFamily="18" charset="-78"/>
              </a:rPr>
              <a:t>سنة الاستغلال.</a:t>
            </a:r>
            <a:r>
              <a:rPr lang="ar-SA" sz="3800" b="1" dirty="0">
                <a:latin typeface="Traditional Arabic" pitchFamily="18" charset="-78"/>
                <a:cs typeface="Traditional Arabic" pitchFamily="18" charset="-78"/>
              </a:rPr>
              <a:t> </a:t>
            </a:r>
            <a:endParaRPr lang="fr-FR" sz="3800" dirty="0">
              <a:latin typeface="Traditional Arabic" pitchFamily="18" charset="-78"/>
              <a:cs typeface="Traditional Arabic" pitchFamily="18" charset="-78"/>
            </a:endParaRPr>
          </a:p>
          <a:p>
            <a:pPr algn="just" rtl="1">
              <a:buNone/>
            </a:pPr>
            <a:endParaRPr lang="fr-FR" sz="38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304476"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4000" b="1" dirty="0">
                <a:latin typeface="Traditional Arabic" pitchFamily="18" charset="-78"/>
                <a:cs typeface="Traditional Arabic" pitchFamily="18" charset="-78"/>
              </a:rPr>
              <a:t>الأشخاص الخاضعين للضريبة</a:t>
            </a:r>
            <a:r>
              <a:rPr lang="ar-SA" sz="4000" dirty="0">
                <a:latin typeface="Traditional Arabic" pitchFamily="18" charset="-78"/>
                <a:cs typeface="Traditional Arabic" pitchFamily="18" charset="-78"/>
              </a:rPr>
              <a:t>: </a:t>
            </a:r>
            <a:endParaRPr lang="fr-FR" sz="4000" dirty="0">
              <a:latin typeface="Traditional Arabic" pitchFamily="18" charset="-78"/>
              <a:cs typeface="Traditional Arabic" pitchFamily="18" charset="-78"/>
            </a:endParaRPr>
          </a:p>
          <a:p>
            <a:pPr lvl="0" algn="just" rtl="1"/>
            <a:r>
              <a:rPr lang="ar-SA" sz="4000" dirty="0">
                <a:latin typeface="Traditional Arabic" pitchFamily="18" charset="-78"/>
                <a:cs typeface="Traditional Arabic" pitchFamily="18" charset="-78"/>
              </a:rPr>
              <a:t>يخضع لضريبة الدخل، على كافة مداخلهم الأشخاص الذين يوجد موطن تكليفهم في</a:t>
            </a:r>
            <a:r>
              <a:rPr lang="ar-SA" sz="4000" b="1" dirty="0">
                <a:latin typeface="Traditional Arabic" pitchFamily="18" charset="-78"/>
                <a:cs typeface="Traditional Arabic" pitchFamily="18" charset="-78"/>
              </a:rPr>
              <a:t> </a:t>
            </a:r>
            <a:r>
              <a:rPr lang="ar-SA" sz="4000" dirty="0">
                <a:latin typeface="Traditional Arabic" pitchFamily="18" charset="-78"/>
                <a:cs typeface="Traditional Arabic" pitchFamily="18" charset="-78"/>
              </a:rPr>
              <a:t>الجزائر.</a:t>
            </a:r>
            <a:endParaRPr lang="fr-FR" sz="4000" dirty="0">
              <a:latin typeface="Traditional Arabic" pitchFamily="18" charset="-78"/>
              <a:cs typeface="Traditional Arabic" pitchFamily="18" charset="-78"/>
            </a:endParaRPr>
          </a:p>
          <a:p>
            <a:pPr lvl="0" algn="just" rtl="1"/>
            <a:r>
              <a:rPr lang="ar-SA" sz="4000" dirty="0">
                <a:latin typeface="Traditional Arabic" pitchFamily="18" charset="-78"/>
                <a:cs typeface="Traditional Arabic" pitchFamily="18" charset="-78"/>
              </a:rPr>
              <a:t>يخضع لضريبة الدخل على عائداتهم من مصدر جزائري، الأشخاص الذين يوجد موطن تكليفهم خارج الجزائر.</a:t>
            </a:r>
            <a:endParaRPr lang="fr-FR" sz="4000" dirty="0">
              <a:latin typeface="Traditional Arabic" pitchFamily="18" charset="-78"/>
              <a:cs typeface="Traditional Arabic" pitchFamily="18" charset="-78"/>
            </a:endParaRPr>
          </a:p>
          <a:p>
            <a:pPr algn="just" rtl="1"/>
            <a:r>
              <a:rPr lang="ar-SA" sz="4000" dirty="0">
                <a:latin typeface="Traditional Arabic" pitchFamily="18" charset="-78"/>
                <a:cs typeface="Traditional Arabic" pitchFamily="18" charset="-78"/>
              </a:rPr>
              <a:t>يخضع كذلك لضريبة الدخل سواء أكان موطن تكليفهم في الجزائر</a:t>
            </a:r>
            <a:r>
              <a:rPr lang="ar-SA" sz="4000" b="1" dirty="0">
                <a:latin typeface="Traditional Arabic" pitchFamily="18" charset="-78"/>
                <a:cs typeface="Traditional Arabic" pitchFamily="18" charset="-78"/>
              </a:rPr>
              <a:t> </a:t>
            </a:r>
            <a:r>
              <a:rPr lang="ar-SA" sz="4000" dirty="0">
                <a:latin typeface="Traditional Arabic" pitchFamily="18" charset="-78"/>
                <a:cs typeface="Traditional Arabic" pitchFamily="18" charset="-78"/>
              </a:rPr>
              <a:t>أم لا، الأشخاص من جنسية جزائرية أو أجنبية، الذين يتحصلون في الجزائر على مداخيل يحول فرض الضريبة عليها إلى الجزائر بمقتضى</a:t>
            </a:r>
            <a:r>
              <a:rPr lang="ar-SA" sz="4000" b="1" dirty="0">
                <a:latin typeface="Traditional Arabic" pitchFamily="18" charset="-78"/>
                <a:cs typeface="Traditional Arabic" pitchFamily="18" charset="-78"/>
              </a:rPr>
              <a:t> </a:t>
            </a:r>
            <a:r>
              <a:rPr lang="ar-SA" sz="4000" dirty="0">
                <a:latin typeface="Traditional Arabic" pitchFamily="18" charset="-78"/>
                <a:cs typeface="Traditional Arabic" pitchFamily="18" charset="-78"/>
              </a:rPr>
              <a:t>اتفاقية </a:t>
            </a:r>
            <a:r>
              <a:rPr lang="ar-SA" sz="4000" dirty="0" err="1">
                <a:latin typeface="Traditional Arabic" pitchFamily="18" charset="-78"/>
                <a:cs typeface="Traditional Arabic" pitchFamily="18" charset="-78"/>
              </a:rPr>
              <a:t>جبائية</a:t>
            </a:r>
            <a:r>
              <a:rPr lang="ar-SA" sz="4000" dirty="0">
                <a:latin typeface="Traditional Arabic" pitchFamily="18" charset="-78"/>
                <a:cs typeface="Traditional Arabic" pitchFamily="18" charset="-78"/>
              </a:rPr>
              <a:t> تم عقدها مع بلدان أخرى</a:t>
            </a:r>
            <a:r>
              <a:rPr lang="fr-FR" sz="4000" dirty="0">
                <a:latin typeface="Traditional Arabic" pitchFamily="18" charset="-78"/>
                <a:cs typeface="Traditional Arabic" pitchFamily="18" charset="-78"/>
              </a:rPr>
              <a:t>.</a:t>
            </a: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3081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4400" b="1" dirty="0">
                <a:latin typeface="Traditional Arabic" pitchFamily="18" charset="-78"/>
                <a:cs typeface="Traditional Arabic" pitchFamily="18" charset="-78"/>
              </a:rPr>
              <a:t>الأشخاص </a:t>
            </a:r>
            <a:r>
              <a:rPr lang="ar-SA" sz="4400" b="1" dirty="0" err="1">
                <a:latin typeface="Traditional Arabic" pitchFamily="18" charset="-78"/>
                <a:cs typeface="Traditional Arabic" pitchFamily="18" charset="-78"/>
              </a:rPr>
              <a:t>المعفين</a:t>
            </a:r>
            <a:r>
              <a:rPr lang="ar-SA" sz="4400" b="1" dirty="0">
                <a:latin typeface="Traditional Arabic" pitchFamily="18" charset="-78"/>
                <a:cs typeface="Traditional Arabic" pitchFamily="18" charset="-78"/>
              </a:rPr>
              <a:t> من الضريبة</a:t>
            </a:r>
            <a:r>
              <a:rPr lang="ar-SA" sz="4400" dirty="0">
                <a:latin typeface="Traditional Arabic" pitchFamily="18" charset="-78"/>
                <a:cs typeface="Traditional Arabic" pitchFamily="18" charset="-78"/>
              </a:rPr>
              <a:t>: يعفى من الضريبة على الدخل الإجمالي</a:t>
            </a:r>
            <a:r>
              <a:rPr lang="fr-FR" sz="4400" dirty="0">
                <a:latin typeface="Traditional Arabic" pitchFamily="18" charset="-78"/>
                <a:cs typeface="Traditional Arabic" pitchFamily="18" charset="-78"/>
              </a:rPr>
              <a:t>: </a:t>
            </a:r>
          </a:p>
          <a:p>
            <a:pPr lvl="0" algn="just" rtl="1"/>
            <a:r>
              <a:rPr lang="ar-SA" sz="4400" dirty="0">
                <a:latin typeface="Traditional Arabic" pitchFamily="18" charset="-78"/>
                <a:cs typeface="Traditional Arabic" pitchFamily="18" charset="-78"/>
              </a:rPr>
              <a:t>الأشخاص الذين يساوي دخلهم الإجمالي السنوي الصافي أو يقل عن الحد الأدنى للإخضاع الجبائي المنصوص عليه في جدول الضريبة على الدخل الإجمالي</a:t>
            </a:r>
            <a:r>
              <a:rPr lang="fr-FR" sz="4400" dirty="0">
                <a:latin typeface="Traditional Arabic" pitchFamily="18" charset="-78"/>
                <a:cs typeface="Traditional Arabic" pitchFamily="18" charset="-78"/>
              </a:rPr>
              <a:t> .</a:t>
            </a:r>
          </a:p>
          <a:p>
            <a:pPr lvl="0" algn="just" rtl="1"/>
            <a:r>
              <a:rPr lang="ar-SA" sz="4400" dirty="0">
                <a:latin typeface="Traditional Arabic" pitchFamily="18" charset="-78"/>
                <a:cs typeface="Traditional Arabic" pitchFamily="18" charset="-78"/>
              </a:rPr>
              <a:t>السفراء والأعوان الدبلوماسيون و القناصل و الأعوان </a:t>
            </a:r>
            <a:r>
              <a:rPr lang="ar-SA" sz="4400" dirty="0" err="1">
                <a:latin typeface="Traditional Arabic" pitchFamily="18" charset="-78"/>
                <a:cs typeface="Traditional Arabic" pitchFamily="18" charset="-78"/>
              </a:rPr>
              <a:t>القنصليون</a:t>
            </a:r>
            <a:r>
              <a:rPr lang="ar-SA" sz="4400" dirty="0">
                <a:latin typeface="Traditional Arabic" pitchFamily="18" charset="-78"/>
                <a:cs typeface="Traditional Arabic" pitchFamily="18" charset="-78"/>
              </a:rPr>
              <a:t> من جنسية أجنبية عندما تمنح البلدان التي يمثلونها نفس الامتيازات للأعوان الدبلوماسيين و القنصليين الجزائريين.</a:t>
            </a:r>
            <a:endParaRPr lang="fr-FR" sz="4400" dirty="0">
              <a:latin typeface="Traditional Arabic" pitchFamily="18" charset="-78"/>
              <a:cs typeface="Traditional Arabic" pitchFamily="18" charset="-78"/>
            </a:endParaRPr>
          </a:p>
          <a:p>
            <a:pPr algn="just" rtl="1">
              <a:buNone/>
            </a:pPr>
            <a:endParaRPr lang="fr-FR" sz="4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3081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SA" sz="3600" b="1" dirty="0">
                <a:latin typeface="Traditional Arabic" pitchFamily="18" charset="-78"/>
                <a:cs typeface="Traditional Arabic" pitchFamily="18" charset="-78"/>
              </a:rPr>
              <a:t>حساب الضريبة على الدخل الاجمالي: </a:t>
            </a:r>
            <a:r>
              <a:rPr lang="ar-DZ" sz="3600" dirty="0">
                <a:latin typeface="Traditional Arabic" pitchFamily="18" charset="-78"/>
                <a:cs typeface="Traditional Arabic" pitchFamily="18" charset="-78"/>
              </a:rPr>
              <a:t>ت</a:t>
            </a:r>
            <a:r>
              <a:rPr lang="ar-SA" sz="3600" dirty="0">
                <a:latin typeface="Traditional Arabic" pitchFamily="18" charset="-78"/>
                <a:cs typeface="Traditional Arabic" pitchFamily="18" charset="-78"/>
              </a:rPr>
              <a:t>حسب وفق السلم التصاعدي </a:t>
            </a:r>
            <a:r>
              <a:rPr lang="ar-SA" sz="3600" dirty="0" err="1">
                <a:latin typeface="Traditional Arabic" pitchFamily="18" charset="-78"/>
                <a:cs typeface="Traditional Arabic" pitchFamily="18" charset="-78"/>
              </a:rPr>
              <a:t>كمايلي</a:t>
            </a:r>
            <a:r>
              <a:rPr lang="ar-SA" sz="3600" dirty="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a:p>
            <a:pPr algn="just" rtl="1">
              <a:buNone/>
            </a:pPr>
            <a:endParaRPr lang="fr-FR" sz="3400" dirty="0">
              <a:latin typeface="Traditional Arabic" pitchFamily="18" charset="-78"/>
              <a:cs typeface="Traditional Arabic"/>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52" y="1340768"/>
            <a:ext cx="8648536"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3081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4400" dirty="0">
                <a:latin typeface="Traditional Arabic" pitchFamily="18" charset="-78"/>
                <a:cs typeface="Traditional Arabic" pitchFamily="18" charset="-78"/>
              </a:rPr>
              <a:t>وللحصول على الضريبة الصافية الواجبة الدفع توجد 04 خطوات:</a:t>
            </a:r>
            <a:endParaRPr lang="fr-FR" sz="4400" dirty="0">
              <a:latin typeface="Traditional Arabic" pitchFamily="18" charset="-78"/>
              <a:cs typeface="Traditional Arabic" pitchFamily="18" charset="-78"/>
            </a:endParaRPr>
          </a:p>
          <a:p>
            <a:pPr marL="0" indent="0" algn="just" rtl="1">
              <a:buNone/>
            </a:pPr>
            <a:r>
              <a:rPr lang="ar-SA" sz="4400" b="1" dirty="0">
                <a:latin typeface="Traditional Arabic" pitchFamily="18" charset="-78"/>
                <a:cs typeface="Traditional Arabic" pitchFamily="18" charset="-78"/>
              </a:rPr>
              <a:t>الخطوة الأولى: </a:t>
            </a:r>
            <a:r>
              <a:rPr lang="ar-SA" sz="4400" dirty="0">
                <a:latin typeface="Traditional Arabic" pitchFamily="18" charset="-78"/>
                <a:cs typeface="Traditional Arabic" pitchFamily="18" charset="-78"/>
              </a:rPr>
              <a:t>حساب الدخل الاجمالي وذلك من خلال جمع المداخيل الصافية لإجمالي المداخيل الفرعية التالية: الأرباح المهنية، المداخيل الفلاحية، الايرادات المحققة من ايجار الملكيات المبنية وغير المبنية، عائدات رؤوس الاموال المنقولة، المرتبات والأجور وفوائض القيمة الناتجة عن التنازل بمقابل عن العقارات المبنية وغير المبنية. بحيث أن كل دخل منها صافي أي خالي من التكلفة المصاحبة لتحقيق الايراد أو الربح.</a:t>
            </a:r>
            <a:endParaRPr lang="fr-FR" sz="4400" dirty="0">
              <a:latin typeface="Traditional Arabic" pitchFamily="18" charset="-78"/>
              <a:cs typeface="Traditional Arabic" pitchFamily="18" charset="-78"/>
            </a:endParaRPr>
          </a:p>
          <a:p>
            <a:pPr marL="0" indent="0" algn="just" rtl="1">
              <a:buNone/>
            </a:pPr>
            <a:endParaRPr lang="fr-FR" sz="4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7157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SA" sz="3800" b="1" dirty="0">
                <a:latin typeface="Traditional Arabic" pitchFamily="18" charset="-78"/>
                <a:cs typeface="Traditional Arabic" pitchFamily="18" charset="-78"/>
              </a:rPr>
              <a:t>الخطوة الثانية: </a:t>
            </a:r>
            <a:r>
              <a:rPr lang="ar-SA" sz="3800" dirty="0">
                <a:latin typeface="Traditional Arabic" pitchFamily="18" charset="-78"/>
                <a:cs typeface="Traditional Arabic" pitchFamily="18" charset="-78"/>
              </a:rPr>
              <a:t>حساب الدخل الصافي الاجمالي، وذلك بخصم التكاليف التالية:</a:t>
            </a:r>
            <a:endParaRPr lang="fr-FR" sz="3800" dirty="0">
              <a:latin typeface="Traditional Arabic" pitchFamily="18" charset="-78"/>
              <a:cs typeface="Traditional Arabic" pitchFamily="18" charset="-78"/>
            </a:endParaRPr>
          </a:p>
          <a:p>
            <a:pPr lvl="0" algn="just" rtl="1">
              <a:buFont typeface="Wingdings" pitchFamily="2" charset="2"/>
              <a:buChar char="ü"/>
            </a:pPr>
            <a:r>
              <a:rPr lang="ar-SA" sz="3800" dirty="0">
                <a:latin typeface="Traditional Arabic" pitchFamily="18" charset="-78"/>
                <a:cs typeface="Traditional Arabic" pitchFamily="18" charset="-78"/>
              </a:rPr>
              <a:t>خسائر الاربع سنوات الماضية.</a:t>
            </a:r>
            <a:endParaRPr lang="fr-FR" sz="3800" dirty="0">
              <a:latin typeface="Traditional Arabic" pitchFamily="18" charset="-78"/>
              <a:cs typeface="Traditional Arabic" pitchFamily="18" charset="-78"/>
            </a:endParaRPr>
          </a:p>
          <a:p>
            <a:pPr lvl="0" algn="just" rtl="1">
              <a:buFont typeface="Wingdings" pitchFamily="2" charset="2"/>
              <a:buChar char="ü"/>
            </a:pPr>
            <a:r>
              <a:rPr lang="ar-SA" sz="3800" dirty="0">
                <a:latin typeface="Traditional Arabic" pitchFamily="18" charset="-78"/>
                <a:cs typeface="Traditional Arabic" pitchFamily="18" charset="-78"/>
              </a:rPr>
              <a:t>فوائض القروض والديون المقترضة لأغراض مهنية أو لشراء مساكن أو بنائها.</a:t>
            </a:r>
            <a:endParaRPr lang="fr-FR" sz="3800" dirty="0">
              <a:latin typeface="Traditional Arabic" pitchFamily="18" charset="-78"/>
              <a:cs typeface="Traditional Arabic" pitchFamily="18" charset="-78"/>
            </a:endParaRPr>
          </a:p>
          <a:p>
            <a:pPr lvl="0" algn="just" rtl="1">
              <a:buFont typeface="Wingdings" pitchFamily="2" charset="2"/>
              <a:buChar char="ü"/>
            </a:pPr>
            <a:r>
              <a:rPr lang="ar-SA" sz="3800" dirty="0">
                <a:latin typeface="Traditional Arabic" pitchFamily="18" charset="-78"/>
                <a:cs typeface="Traditional Arabic" pitchFamily="18" charset="-78"/>
              </a:rPr>
              <a:t>اشتراكات التأمين على الشيخوخة.</a:t>
            </a:r>
            <a:endParaRPr lang="fr-FR" sz="3800" dirty="0">
              <a:latin typeface="Traditional Arabic" pitchFamily="18" charset="-78"/>
              <a:cs typeface="Traditional Arabic" pitchFamily="18" charset="-78"/>
            </a:endParaRPr>
          </a:p>
          <a:p>
            <a:pPr marL="0" indent="0" algn="just" rtl="1">
              <a:buNone/>
            </a:pPr>
            <a:r>
              <a:rPr lang="ar-SA" sz="3800" b="1" dirty="0">
                <a:latin typeface="Traditional Arabic" pitchFamily="18" charset="-78"/>
                <a:cs typeface="Traditional Arabic" pitchFamily="18" charset="-78"/>
              </a:rPr>
              <a:t>الخطوة الثالثة: </a:t>
            </a:r>
            <a:r>
              <a:rPr lang="ar-SA" sz="3800" dirty="0">
                <a:latin typeface="Traditional Arabic" pitchFamily="18" charset="-78"/>
                <a:cs typeface="Traditional Arabic" pitchFamily="18" charset="-78"/>
              </a:rPr>
              <a:t>حساب مبلغ الضريبة الخام على الدخل الصافي الاجمالي باستعمال الجدول التصاعدي.</a:t>
            </a:r>
            <a:endParaRPr lang="fr-FR" sz="3800" dirty="0">
              <a:latin typeface="Traditional Arabic" pitchFamily="18" charset="-78"/>
              <a:cs typeface="Traditional Arabic" pitchFamily="18" charset="-78"/>
            </a:endParaRPr>
          </a:p>
          <a:p>
            <a:pPr marL="0" indent="0" algn="just" rtl="1">
              <a:buNone/>
            </a:pPr>
            <a:r>
              <a:rPr lang="ar-SA" sz="3800" b="1" dirty="0">
                <a:latin typeface="Traditional Arabic" pitchFamily="18" charset="-78"/>
                <a:cs typeface="Traditional Arabic" pitchFamily="18" charset="-78"/>
              </a:rPr>
              <a:t>الخطوة الرابعة: </a:t>
            </a:r>
            <a:r>
              <a:rPr lang="ar-SA" sz="3800" dirty="0">
                <a:latin typeface="Traditional Arabic" pitchFamily="18" charset="-78"/>
                <a:cs typeface="Traditional Arabic" pitchFamily="18" charset="-78"/>
              </a:rPr>
              <a:t>حساب مبلغ الضريبة الصافية، وذلك بطرح قيمة القرض الضريبي إن وجد والمتعلق برؤوس الاموال المنقولة والرواتب والأجور.</a:t>
            </a:r>
            <a:endParaRPr lang="fr-FR" sz="3800" dirty="0">
              <a:latin typeface="Traditional Arabic" pitchFamily="18" charset="-78"/>
              <a:cs typeface="Traditional Arabic" pitchFamily="18" charset="-78"/>
            </a:endParaRPr>
          </a:p>
          <a:p>
            <a:pPr marL="0" indent="0" algn="just" rtl="1">
              <a:buNone/>
            </a:pPr>
            <a:endParaRPr lang="fr-FR" sz="38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6620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indent="0" algn="just" rtl="1">
              <a:buNone/>
            </a:pPr>
            <a:r>
              <a:rPr lang="ar-SA" sz="3600" b="1" dirty="0">
                <a:latin typeface="Traditional Arabic" pitchFamily="18" charset="-78"/>
                <a:cs typeface="Traditional Arabic" pitchFamily="18" charset="-78"/>
              </a:rPr>
              <a:t>الأصناف المختلفة للمداخيل و حساب الضريبة عليها:</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أولا: الأرباح المهنية: </a:t>
            </a:r>
            <a:r>
              <a:rPr lang="ar-SA" sz="3600" dirty="0">
                <a:latin typeface="Traditional Arabic" pitchFamily="18" charset="-78"/>
                <a:cs typeface="Traditional Arabic" pitchFamily="18" charset="-78"/>
              </a:rPr>
              <a:t>تعتبر أرباحا مهنية لتطبيق الضريبة على الدخل تلك الأرباح التي يحققها الأشخاص الطبيعيون والناجمة عن ممارسة مهنة تجارية، غير تجارية، صناعية أو حرفية وكذلك الأرباح المحققة من الأنشطة </a:t>
            </a:r>
            <a:r>
              <a:rPr lang="ar-SA" sz="3600" dirty="0" err="1">
                <a:latin typeface="Traditional Arabic" pitchFamily="18" charset="-78"/>
                <a:cs typeface="Traditional Arabic" pitchFamily="18" charset="-78"/>
              </a:rPr>
              <a:t>المنجمية</a:t>
            </a:r>
            <a:r>
              <a:rPr lang="ar-SA" sz="3600" dirty="0">
                <a:latin typeface="Traditional Arabic" pitchFamily="18" charset="-78"/>
                <a:cs typeface="Traditional Arabic" pitchFamily="18" charset="-78"/>
              </a:rPr>
              <a:t> أو الناتجة عنها.</a:t>
            </a:r>
            <a:endParaRPr lang="fr-FR" sz="36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المداخيل المعفاة: </a:t>
            </a:r>
            <a:endParaRPr lang="fr-FR" sz="36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يستفيد من الإعفاء الدائم</a:t>
            </a:r>
            <a:r>
              <a:rPr lang="fr-FR" sz="3600" dirty="0">
                <a:latin typeface="Traditional Arabic" pitchFamily="18" charset="-78"/>
                <a:cs typeface="Traditional Arabic" pitchFamily="18" charset="-78"/>
              </a:rPr>
              <a:t> :</a:t>
            </a:r>
          </a:p>
          <a:p>
            <a:pPr lvl="0" algn="just" rtl="1">
              <a:buFont typeface="Wingdings" pitchFamily="2" charset="2"/>
              <a:buChar char="ü"/>
            </a:pPr>
            <a:r>
              <a:rPr lang="ar-DZ" sz="3600" dirty="0">
                <a:latin typeface="Traditional Arabic" pitchFamily="18" charset="-78"/>
                <a:cs typeface="Traditional Arabic" pitchFamily="18" charset="-78"/>
              </a:rPr>
              <a:t>الأشخاص الذين يقل دخلهم الصافي الإجمالي أو يساوي الحد الأدنى الضريبي المحدد في جدول الضريبة على الدخل الإجمالي</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a:latin typeface="Traditional Arabic" pitchFamily="18" charset="-78"/>
                <a:cs typeface="Traditional Arabic" pitchFamily="18" charset="-78"/>
              </a:rPr>
              <a:t>المؤسسات التابعة لجمعيات الأشخاص المعوقين المعتمدة وكذلك الهياكل التابعة لها مبالغ الإيرادات المحققة من قبل الفرق المسرحية</a:t>
            </a:r>
            <a:endParaRPr lang="fr-FR" sz="3600" dirty="0">
              <a:latin typeface="Traditional Arabic" pitchFamily="18" charset="-78"/>
              <a:cs typeface="Traditional Arabic" pitchFamily="18" charset="-78"/>
            </a:endParaRPr>
          </a:p>
          <a:p>
            <a:pPr lvl="0" algn="just" rtl="1">
              <a:buFont typeface="Wingdings" pitchFamily="2" charset="2"/>
              <a:buChar char="ü"/>
            </a:pPr>
            <a:r>
              <a:rPr lang="ar-DZ" sz="3600" dirty="0">
                <a:latin typeface="Traditional Arabic" pitchFamily="18" charset="-78"/>
                <a:cs typeface="Traditional Arabic" pitchFamily="18" charset="-78"/>
              </a:rPr>
              <a:t>المداخيل المحققة من النشاطات المتعلقة  بالحليب الطبيعي الموجه  للاستهلاك على حالته</a:t>
            </a:r>
            <a:r>
              <a:rPr lang="fr-FR" sz="3600" dirty="0">
                <a:latin typeface="Traditional Arabic" pitchFamily="18" charset="-78"/>
                <a:cs typeface="Traditional Arabic" pitchFamily="18" charset="-78"/>
              </a:rPr>
              <a:t>.</a:t>
            </a:r>
          </a:p>
          <a:p>
            <a:pPr marL="0" indent="0" algn="just" rtl="1">
              <a:buNone/>
            </a:pP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715685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sz="3400" b="1" dirty="0">
                <a:latin typeface="Traditional Arabic" pitchFamily="18" charset="-78"/>
                <a:cs typeface="Traditional Arabic" pitchFamily="18" charset="-78"/>
              </a:rPr>
              <a:t>يستفيد من الإعفاء لمدة عشر (10) سنوات</a:t>
            </a:r>
            <a:r>
              <a:rPr lang="fr-FR" sz="3400" b="1" dirty="0">
                <a:latin typeface="Traditional Arabic" pitchFamily="18" charset="-78"/>
                <a:cs typeface="Traditional Arabic" pitchFamily="18" charset="-78"/>
              </a:rPr>
              <a:t> :</a:t>
            </a:r>
            <a:endParaRPr lang="fr-FR" sz="3400" dirty="0">
              <a:latin typeface="Traditional Arabic" pitchFamily="18" charset="-78"/>
              <a:cs typeface="Traditional Arabic" pitchFamily="18" charset="-78"/>
            </a:endParaRPr>
          </a:p>
          <a:p>
            <a:pPr marL="0" lvl="0" indent="0" algn="just" rtl="1">
              <a:buNone/>
            </a:pPr>
            <a:r>
              <a:rPr lang="ar-DZ" sz="3400" dirty="0">
                <a:latin typeface="Traditional Arabic" pitchFamily="18" charset="-78"/>
                <a:cs typeface="Traditional Arabic" pitchFamily="18" charset="-78"/>
              </a:rPr>
              <a:t>الحرفيون التقليديون وكذلك أولئك الممارسون لنشاط حرفي فني</a:t>
            </a:r>
            <a:r>
              <a:rPr lang="fr-FR" sz="3400" dirty="0">
                <a:latin typeface="Traditional Arabic" pitchFamily="18" charset="-78"/>
                <a:cs typeface="Traditional Arabic" pitchFamily="18" charset="-78"/>
              </a:rPr>
              <a:t>.</a:t>
            </a:r>
          </a:p>
          <a:p>
            <a:pPr marL="0" indent="0" algn="just" rtl="1">
              <a:buNone/>
            </a:pPr>
            <a:r>
              <a:rPr lang="ar-DZ" sz="3400" b="1" dirty="0">
                <a:latin typeface="Traditional Arabic" pitchFamily="18" charset="-78"/>
                <a:cs typeface="Traditional Arabic" pitchFamily="18" charset="-78"/>
              </a:rPr>
              <a:t>يستفيد من الإعفاء لمدة ثلاث (03) سنوات</a:t>
            </a:r>
            <a:r>
              <a:rPr lang="fr-FR" sz="3400" b="1" dirty="0">
                <a:latin typeface="Traditional Arabic" pitchFamily="18" charset="-78"/>
                <a:cs typeface="Traditional Arabic" pitchFamily="18" charset="-78"/>
              </a:rPr>
              <a:t> :</a:t>
            </a:r>
            <a:endParaRPr lang="fr-FR" sz="3400" dirty="0">
              <a:latin typeface="Traditional Arabic" pitchFamily="18" charset="-78"/>
              <a:cs typeface="Traditional Arabic" pitchFamily="18" charset="-78"/>
            </a:endParaRPr>
          </a:p>
          <a:p>
            <a:pPr marL="0" lvl="0" indent="0" algn="just" rtl="1">
              <a:buNone/>
            </a:pPr>
            <a:r>
              <a:rPr lang="ar-DZ" sz="3400" dirty="0">
                <a:latin typeface="Traditional Arabic" pitchFamily="18" charset="-78"/>
                <a:cs typeface="Traditional Arabic" pitchFamily="18" charset="-78"/>
              </a:rPr>
              <a:t>الأنشطة التي يقوم بها الشباب المقاول في إطار أنظمة "الوكالة الوطنية لدعم تشغيل الشباب" أو " الوكالة الوطنية لتسيير القرض المصغر" أو "الصندوق الوطني للتأمين على البطالة"، وهذا ابتداء من تاريخ الشروع في الاستغلال</a:t>
            </a:r>
            <a:r>
              <a:rPr lang="fr-FR" sz="3400" dirty="0">
                <a:latin typeface="Traditional Arabic" pitchFamily="18" charset="-78"/>
                <a:cs typeface="Traditional Arabic" pitchFamily="18" charset="-78"/>
              </a:rPr>
              <a:t>.</a:t>
            </a:r>
          </a:p>
          <a:p>
            <a:pPr marL="0" lvl="0" indent="0" algn="just" rtl="1">
              <a:buNone/>
            </a:pPr>
            <a:r>
              <a:rPr lang="ar-DZ" sz="3400" dirty="0">
                <a:latin typeface="Traditional Arabic" pitchFamily="18" charset="-78"/>
                <a:cs typeface="Traditional Arabic" pitchFamily="18" charset="-78"/>
              </a:rPr>
              <a:t>تحدد مدة الإعفاء بست (6) سنوات إذا كانت هذه الأنشطة تمارس في مناطق يجب ترقيتها</a:t>
            </a:r>
            <a:r>
              <a:rPr lang="fr-FR" sz="3400" dirty="0">
                <a:latin typeface="Traditional Arabic" pitchFamily="18" charset="-78"/>
                <a:cs typeface="Traditional Arabic" pitchFamily="18" charset="-78"/>
              </a:rPr>
              <a:t>.</a:t>
            </a:r>
            <a:r>
              <a:rPr lang="ar-DZ" sz="3400" dirty="0">
                <a:latin typeface="Traditional Arabic" pitchFamily="18" charset="-78"/>
                <a:cs typeface="Traditional Arabic" pitchFamily="18" charset="-78"/>
              </a:rPr>
              <a:t> وتمدد هذه الفترة بسنتين (2) عندما يتعهد المستثمرون بتوظيف ثلاث (3) عمال على الأقل لمدة غير محددة</a:t>
            </a:r>
            <a:r>
              <a:rPr lang="fr-FR" sz="3400" dirty="0">
                <a:latin typeface="Traditional Arabic" pitchFamily="18" charset="-78"/>
                <a:cs typeface="Traditional Arabic" pitchFamily="18" charset="-78"/>
              </a:rPr>
              <a:t>.</a:t>
            </a:r>
            <a:r>
              <a:rPr lang="ar-DZ" sz="3400" dirty="0">
                <a:latin typeface="Traditional Arabic" pitchFamily="18" charset="-78"/>
                <a:cs typeface="Traditional Arabic" pitchFamily="18" charset="-78"/>
              </a:rPr>
              <a:t>وعندما تكون هذه الأنشطة منشأة في منطقة تستفيد من إعانة "الصندوق الخاص لتطوير مناطق الجنوب"، فإن فترة الإعفاء من الضريبة على الدخل الإجمالي تحدد بـ 10 سنوات </a:t>
            </a:r>
            <a:r>
              <a:rPr lang="ar-DZ" sz="3400" dirty="0" err="1">
                <a:latin typeface="Traditional Arabic" pitchFamily="18" charset="-78"/>
                <a:cs typeface="Traditional Arabic" pitchFamily="18" charset="-78"/>
              </a:rPr>
              <a:t>ابتداءا</a:t>
            </a:r>
            <a:r>
              <a:rPr lang="ar-DZ" sz="3400" dirty="0">
                <a:latin typeface="Traditional Arabic" pitchFamily="18" charset="-78"/>
                <a:cs typeface="Traditional Arabic" pitchFamily="18" charset="-78"/>
              </a:rPr>
              <a:t> من تاريخ الشروع في الاستغلال</a:t>
            </a:r>
            <a:r>
              <a:rPr lang="fr-FR" sz="3400" dirty="0">
                <a:latin typeface="Traditional Arabic" pitchFamily="18" charset="-78"/>
                <a:cs typeface="Traditional Arabic" pitchFamily="18" charset="-78"/>
              </a:rPr>
              <a:t>.</a:t>
            </a:r>
          </a:p>
          <a:p>
            <a:pPr marL="0" lvl="0" indent="0" algn="just" rtl="1">
              <a:buNone/>
            </a:pPr>
            <a:endParaRPr lang="fr-FR" sz="3400" dirty="0">
              <a:latin typeface="Traditional Arabic" pitchFamily="18" charset="-78"/>
              <a:cs typeface="Traditional Arabic" pitchFamily="18" charset="-78"/>
            </a:endParaRPr>
          </a:p>
          <a:p>
            <a:pPr marL="0" indent="0" algn="just" rtl="1">
              <a:buNone/>
            </a:pP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263592"/>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6727</TotalTime>
  <Words>1217</Words>
  <Application>Microsoft Office PowerPoint</Application>
  <PresentationFormat>Affichage à l'écran (4:3)</PresentationFormat>
  <Paragraphs>480</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bensaada</dc:creator>
  <cp:lastModifiedBy>karima Bensaada</cp:lastModifiedBy>
  <cp:revision>130</cp:revision>
  <dcterms:created xsi:type="dcterms:W3CDTF">2015-11-23T09:21:53Z</dcterms:created>
  <dcterms:modified xsi:type="dcterms:W3CDTF">2021-02-04T10:34:30Z</dcterms:modified>
</cp:coreProperties>
</file>