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8" r:id="rId4"/>
    <p:sldId id="260" r:id="rId5"/>
    <p:sldId id="261" r:id="rId6"/>
    <p:sldId id="262"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01/02/2021</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5400" dirty="0" smtClean="0"/>
              <a:t>Leçon 5</a:t>
            </a:r>
            <a:endParaRPr lang="ar-DZ" sz="5400" dirty="0"/>
          </a:p>
        </p:txBody>
      </p:sp>
      <p:sp>
        <p:nvSpPr>
          <p:cNvPr id="3" name="Sous-titre 2"/>
          <p:cNvSpPr>
            <a:spLocks noGrp="1"/>
          </p:cNvSpPr>
          <p:nvPr>
            <p:ph type="subTitle" idx="1"/>
          </p:nvPr>
        </p:nvSpPr>
        <p:spPr>
          <a:xfrm>
            <a:off x="914400" y="980728"/>
            <a:ext cx="7772400" cy="1728192"/>
          </a:xfrm>
        </p:spPr>
        <p:txBody>
          <a:bodyPr>
            <a:normAutofit/>
          </a:bodyPr>
          <a:lstStyle/>
          <a:p>
            <a:r>
              <a:rPr lang="fr-FR" sz="5400" dirty="0" smtClean="0"/>
              <a:t>MODELE Génie Rural (GR)</a:t>
            </a:r>
            <a:endParaRPr lang="ar-DZ"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58847"/>
            <a:ext cx="8280920" cy="5909310"/>
          </a:xfrm>
          <a:prstGeom prst="rect">
            <a:avLst/>
          </a:prstGeom>
        </p:spPr>
        <p:txBody>
          <a:bodyPr wrap="square">
            <a:spAutoFit/>
          </a:bodyPr>
          <a:lstStyle/>
          <a:p>
            <a:pPr>
              <a:lnSpc>
                <a:spcPct val="150000"/>
              </a:lnSpc>
            </a:pPr>
            <a:r>
              <a:rPr lang="fr-FR" dirty="0" smtClean="0"/>
              <a:t>Comme tout modèle hydrologique, les modèles GR opèrent une triple globalisation (triple considération de moyenne) du système bassin versant: </a:t>
            </a:r>
          </a:p>
          <a:p>
            <a:pPr>
              <a:lnSpc>
                <a:spcPct val="150000"/>
              </a:lnSpc>
            </a:pPr>
            <a:endParaRPr lang="fr-FR" dirty="0" smtClean="0"/>
          </a:p>
          <a:p>
            <a:pPr>
              <a:lnSpc>
                <a:spcPct val="150000"/>
              </a:lnSpc>
              <a:buFont typeface="Wingdings" pitchFamily="2" charset="2"/>
              <a:buChar char="Ø"/>
            </a:pPr>
            <a:r>
              <a:rPr lang="fr-FR" b="1" dirty="0" smtClean="0"/>
              <a:t>au niveau des processus </a:t>
            </a:r>
            <a:r>
              <a:rPr lang="fr-FR" dirty="0" smtClean="0"/>
              <a:t>: les modèles GR proposent des relations comportementales simples à l'échelle du bassin, mises au point empiriquement et sans liens directs avec la physique des processus à petite échelle et pouvant représenter une moyenne de plusieurs processus;</a:t>
            </a:r>
          </a:p>
          <a:p>
            <a:pPr>
              <a:lnSpc>
                <a:spcPct val="150000"/>
              </a:lnSpc>
            </a:pPr>
            <a:endParaRPr lang="fr-FR" dirty="0" smtClean="0"/>
          </a:p>
          <a:p>
            <a:pPr>
              <a:lnSpc>
                <a:spcPct val="150000"/>
              </a:lnSpc>
              <a:buFont typeface="Wingdings" pitchFamily="2" charset="2"/>
              <a:buChar char="Ø"/>
            </a:pPr>
            <a:r>
              <a:rPr lang="fr-FR" b="1" dirty="0" smtClean="0"/>
              <a:t> au niveau de l'espace : </a:t>
            </a:r>
            <a:r>
              <a:rPr lang="fr-FR" dirty="0" smtClean="0"/>
              <a:t>les modèles GR sont globaux,, ils considèrent le bassin versant comme un tout</a:t>
            </a:r>
            <a:r>
              <a:rPr lang="fr-FR" smtClean="0"/>
              <a:t>. </a:t>
            </a:r>
            <a:endParaRPr lang="fr-FR" dirty="0" smtClean="0"/>
          </a:p>
          <a:p>
            <a:pPr>
              <a:lnSpc>
                <a:spcPct val="150000"/>
              </a:lnSpc>
              <a:buFont typeface="Wingdings" pitchFamily="2" charset="2"/>
              <a:buChar char="Ø"/>
            </a:pPr>
            <a:endParaRPr lang="fr-FR" dirty="0" smtClean="0"/>
          </a:p>
          <a:p>
            <a:pPr>
              <a:lnSpc>
                <a:spcPct val="150000"/>
              </a:lnSpc>
              <a:buFont typeface="Wingdings" pitchFamily="2" charset="2"/>
              <a:buChar char="Ø"/>
            </a:pPr>
            <a:r>
              <a:rPr lang="fr-FR" b="1" dirty="0" smtClean="0"/>
              <a:t>au niveau du temps : </a:t>
            </a:r>
            <a:r>
              <a:rPr lang="fr-FR" dirty="0" smtClean="0"/>
              <a:t>les modèles GR ont été développés pour des pas de temps de fonctionnement spécifiques : annuel (GR1A), mensuel (GR2M) et journalier (GR4J) Les différents modèles travaillent donc sur des moyennes temporelles. </a:t>
            </a:r>
            <a:endParaRPr lang="ar-D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7632848" cy="369332"/>
          </a:xfrm>
          <a:prstGeom prst="rect">
            <a:avLst/>
          </a:prstGeom>
        </p:spPr>
        <p:txBody>
          <a:bodyPr wrap="square">
            <a:spAutoFit/>
          </a:bodyPr>
          <a:lstStyle/>
          <a:p>
            <a:r>
              <a:rPr lang="fr-FR" b="1" dirty="0" smtClean="0"/>
              <a:t>DESCRIPTION DU MODELE PLUIE-DEBIT ANNUEL GR1A</a:t>
            </a:r>
            <a:endParaRPr lang="ar-DZ" b="1" dirty="0"/>
          </a:p>
        </p:txBody>
      </p:sp>
      <p:sp>
        <p:nvSpPr>
          <p:cNvPr id="3" name="Rectangle 2"/>
          <p:cNvSpPr/>
          <p:nvPr/>
        </p:nvSpPr>
        <p:spPr>
          <a:xfrm>
            <a:off x="323528" y="836712"/>
            <a:ext cx="8496944" cy="6324808"/>
          </a:xfrm>
          <a:prstGeom prst="rect">
            <a:avLst/>
          </a:prstGeom>
        </p:spPr>
        <p:txBody>
          <a:bodyPr wrap="square">
            <a:spAutoFit/>
          </a:bodyPr>
          <a:lstStyle/>
          <a:p>
            <a:pPr>
              <a:lnSpc>
                <a:spcPct val="150000"/>
              </a:lnSpc>
            </a:pPr>
            <a:r>
              <a:rPr lang="fr-FR" dirty="0" smtClean="0"/>
              <a:t>Le modèle GR1A (modèle du Génie Rural à 1 paramètre Annuel) est un modèle pluie-débit global à un seul paramètre </a:t>
            </a:r>
          </a:p>
          <a:p>
            <a:pPr>
              <a:lnSpc>
                <a:spcPct val="150000"/>
              </a:lnSpc>
            </a:pPr>
            <a:endParaRPr lang="fr-FR" dirty="0" smtClean="0"/>
          </a:p>
          <a:p>
            <a:pPr>
              <a:lnSpc>
                <a:spcPct val="150000"/>
              </a:lnSpc>
            </a:pPr>
            <a:endParaRPr lang="fr-FR" dirty="0" smtClean="0"/>
          </a:p>
          <a:p>
            <a:pPr>
              <a:lnSpc>
                <a:spcPct val="150000"/>
              </a:lnSpc>
            </a:pPr>
            <a:endParaRPr lang="fr-FR" dirty="0" smtClean="0"/>
          </a:p>
          <a:p>
            <a:pPr>
              <a:lnSpc>
                <a:spcPct val="150000"/>
              </a:lnSpc>
            </a:pPr>
            <a:endParaRPr lang="fr-FR" dirty="0" smtClean="0"/>
          </a:p>
          <a:p>
            <a:pPr>
              <a:lnSpc>
                <a:spcPct val="150000"/>
              </a:lnSpc>
            </a:pPr>
            <a:r>
              <a:rPr lang="fr-FR" dirty="0" smtClean="0"/>
              <a:t>Où : </a:t>
            </a:r>
          </a:p>
          <a:p>
            <a:pPr>
              <a:lnSpc>
                <a:spcPct val="150000"/>
              </a:lnSpc>
            </a:pPr>
            <a:r>
              <a:rPr lang="fr-FR" dirty="0" smtClean="0"/>
              <a:t>· </a:t>
            </a:r>
            <a:r>
              <a:rPr lang="fr-FR" dirty="0" err="1" smtClean="0"/>
              <a:t>Qk</a:t>
            </a:r>
            <a:r>
              <a:rPr lang="fr-FR" dirty="0" smtClean="0"/>
              <a:t>  est le débit simulé de l'année k · </a:t>
            </a:r>
          </a:p>
          <a:p>
            <a:pPr>
              <a:lnSpc>
                <a:spcPct val="150000"/>
              </a:lnSpc>
            </a:pPr>
            <a:r>
              <a:rPr lang="fr-FR" dirty="0" smtClean="0"/>
              <a:t> Pk est la pluie observée de l'année k ·</a:t>
            </a:r>
          </a:p>
          <a:p>
            <a:pPr>
              <a:lnSpc>
                <a:spcPct val="150000"/>
              </a:lnSpc>
            </a:pPr>
            <a:r>
              <a:rPr lang="fr-FR" dirty="0" smtClean="0"/>
              <a:t>  Pk-1 est la pluie observée de l'année k-1 · </a:t>
            </a:r>
          </a:p>
          <a:p>
            <a:pPr>
              <a:lnSpc>
                <a:spcPct val="150000"/>
              </a:lnSpc>
            </a:pPr>
            <a:r>
              <a:rPr lang="fr-FR" dirty="0" smtClean="0"/>
              <a:t> </a:t>
            </a:r>
            <a:r>
              <a:rPr lang="fr-FR" dirty="0" err="1" smtClean="0"/>
              <a:t>Ek</a:t>
            </a:r>
            <a:r>
              <a:rPr lang="fr-FR" dirty="0" smtClean="0"/>
              <a:t>  est l'évapotranspiration potentielle de l'année k ·</a:t>
            </a:r>
          </a:p>
          <a:p>
            <a:pPr>
              <a:lnSpc>
                <a:spcPct val="150000"/>
              </a:lnSpc>
            </a:pPr>
            <a:r>
              <a:rPr lang="fr-FR" dirty="0" smtClean="0"/>
              <a:t> X est le paramètre du modèle à optimiser</a:t>
            </a:r>
          </a:p>
          <a:p>
            <a:pPr>
              <a:lnSpc>
                <a:spcPct val="150000"/>
              </a:lnSpc>
            </a:pPr>
            <a:r>
              <a:rPr lang="fr-FR" dirty="0" smtClean="0"/>
              <a:t>Le modèle ne comporte qu'un paramètre </a:t>
            </a:r>
            <a:r>
              <a:rPr lang="fr-FR" dirty="0" err="1" smtClean="0"/>
              <a:t>optimisable</a:t>
            </a:r>
            <a:r>
              <a:rPr lang="fr-FR" dirty="0" smtClean="0"/>
              <a:t>, le paramètre X adimensionnel, qui apparaît comme un coefficient modulateur de l'évapotranspiration potentielle. </a:t>
            </a:r>
          </a:p>
          <a:p>
            <a:pPr>
              <a:lnSpc>
                <a:spcPct val="150000"/>
              </a:lnSpc>
            </a:pPr>
            <a:endParaRPr lang="ar-DZ" dirty="0"/>
          </a:p>
        </p:txBody>
      </p:sp>
      <p:pic>
        <p:nvPicPr>
          <p:cNvPr id="5" name="Image 4" descr="image001.png"/>
          <p:cNvPicPr>
            <a:picLocks noChangeAspect="1"/>
          </p:cNvPicPr>
          <p:nvPr/>
        </p:nvPicPr>
        <p:blipFill>
          <a:blip r:embed="rId2" cstate="print"/>
          <a:stretch>
            <a:fillRect/>
          </a:stretch>
        </p:blipFill>
        <p:spPr>
          <a:xfrm>
            <a:off x="2195737" y="1628800"/>
            <a:ext cx="3647692" cy="15841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6462464" cy="369332"/>
          </a:xfrm>
          <a:prstGeom prst="rect">
            <a:avLst/>
          </a:prstGeom>
        </p:spPr>
        <p:txBody>
          <a:bodyPr wrap="square">
            <a:spAutoFit/>
          </a:bodyPr>
          <a:lstStyle/>
          <a:p>
            <a:r>
              <a:rPr lang="fr-FR" b="1" dirty="0" smtClean="0"/>
              <a:t>DESCRIPTION DU MODELE PLUIE-DEBIT MENSUEL GR2M</a:t>
            </a:r>
            <a:endParaRPr lang="ar-DZ" b="1" dirty="0"/>
          </a:p>
        </p:txBody>
      </p:sp>
      <p:sp>
        <p:nvSpPr>
          <p:cNvPr id="3" name="Rectangle 2"/>
          <p:cNvSpPr/>
          <p:nvPr/>
        </p:nvSpPr>
        <p:spPr>
          <a:xfrm>
            <a:off x="683568" y="1124744"/>
            <a:ext cx="8064896" cy="3359894"/>
          </a:xfrm>
          <a:prstGeom prst="rect">
            <a:avLst/>
          </a:prstGeom>
        </p:spPr>
        <p:txBody>
          <a:bodyPr wrap="square">
            <a:spAutoFit/>
          </a:bodyPr>
          <a:lstStyle/>
          <a:p>
            <a:pPr>
              <a:lnSpc>
                <a:spcPct val="150000"/>
              </a:lnSpc>
            </a:pPr>
            <a:r>
              <a:rPr lang="fr-FR" dirty="0" smtClean="0"/>
              <a:t>Le modèle GR2M (modèle du Génie Rural à 2 paramètres Mensuel) est un modèle pluie débit global à deux paramètres </a:t>
            </a:r>
            <a:r>
              <a:rPr lang="fr-FR" dirty="0" err="1" smtClean="0"/>
              <a:t>optimisables</a:t>
            </a:r>
            <a:r>
              <a:rPr lang="fr-FR" dirty="0" smtClean="0"/>
              <a:t> : X1, capacité du réservoir de production (mm) ; X2, coefficient d’échanges souterrains (mm). Le modèle est à pas de temps mensuel. Il fonctionne autour de deux réservoirs, un de production (ou réservoir sol) et un de routage sur lesquels les ajustements et interception se font différemment sur les entrées. Le modèle utilise en entrées la pluie moyenne et l’ETP, et fournit en sortie le débit</a:t>
            </a:r>
          </a:p>
          <a:p>
            <a:pPr>
              <a:lnSpc>
                <a:spcPct val="150000"/>
              </a:lnSpc>
            </a:pPr>
            <a:endParaRPr lang="ar-DZ" dirty="0"/>
          </a:p>
        </p:txBody>
      </p:sp>
      <p:sp>
        <p:nvSpPr>
          <p:cNvPr id="4" name="Rectangle 3"/>
          <p:cNvSpPr/>
          <p:nvPr/>
        </p:nvSpPr>
        <p:spPr>
          <a:xfrm>
            <a:off x="827584" y="4365105"/>
            <a:ext cx="7848872" cy="1286955"/>
          </a:xfrm>
          <a:prstGeom prst="rect">
            <a:avLst/>
          </a:prstGeom>
        </p:spPr>
        <p:txBody>
          <a:bodyPr wrap="square">
            <a:spAutoFit/>
          </a:bodyPr>
          <a:lstStyle/>
          <a:p>
            <a:pPr>
              <a:lnSpc>
                <a:spcPct val="150000"/>
              </a:lnSpc>
            </a:pPr>
            <a:r>
              <a:rPr lang="fr-FR" dirty="0" smtClean="0"/>
              <a:t>Le modèle a deux paramètres </a:t>
            </a:r>
            <a:r>
              <a:rPr lang="fr-FR" dirty="0" err="1" smtClean="0"/>
              <a:t>optimisables</a:t>
            </a:r>
            <a:r>
              <a:rPr lang="fr-FR" dirty="0" smtClean="0"/>
              <a:t> : </a:t>
            </a:r>
          </a:p>
          <a:p>
            <a:pPr>
              <a:lnSpc>
                <a:spcPct val="150000"/>
              </a:lnSpc>
            </a:pPr>
            <a:r>
              <a:rPr lang="fr-FR" dirty="0" smtClean="0"/>
              <a:t>X1 : capacité du réservoir de production (mm)</a:t>
            </a:r>
          </a:p>
          <a:p>
            <a:pPr>
              <a:lnSpc>
                <a:spcPct val="150000"/>
              </a:lnSpc>
            </a:pPr>
            <a:r>
              <a:rPr lang="fr-FR" dirty="0" smtClean="0"/>
              <a:t> X2 : coefficient d’échanges souterrains </a:t>
            </a:r>
            <a:endParaRPr lang="ar-D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gr2m.png"/>
          <p:cNvPicPr>
            <a:picLocks noChangeAspect="1"/>
          </p:cNvPicPr>
          <p:nvPr/>
        </p:nvPicPr>
        <p:blipFill>
          <a:blip r:embed="rId2" cstate="print"/>
          <a:stretch>
            <a:fillRect/>
          </a:stretch>
        </p:blipFill>
        <p:spPr>
          <a:xfrm>
            <a:off x="755576" y="260648"/>
            <a:ext cx="7848872" cy="62646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344816" cy="369332"/>
          </a:xfrm>
          <a:prstGeom prst="rect">
            <a:avLst/>
          </a:prstGeom>
        </p:spPr>
        <p:txBody>
          <a:bodyPr wrap="square">
            <a:spAutoFit/>
          </a:bodyPr>
          <a:lstStyle/>
          <a:p>
            <a:r>
              <a:rPr lang="fr-FR" dirty="0" smtClean="0"/>
              <a:t>.</a:t>
            </a:r>
            <a:r>
              <a:rPr lang="fr-FR" b="1" dirty="0" smtClean="0"/>
              <a:t>4- DESCRIPTION DU MODELE PLUIE-DEBIT JOURNALIER GR4J </a:t>
            </a:r>
            <a:endParaRPr lang="ar-DZ" b="1" dirty="0"/>
          </a:p>
        </p:txBody>
      </p:sp>
      <p:sp>
        <p:nvSpPr>
          <p:cNvPr id="3" name="Rectangle 2"/>
          <p:cNvSpPr/>
          <p:nvPr/>
        </p:nvSpPr>
        <p:spPr>
          <a:xfrm>
            <a:off x="323528" y="1412776"/>
            <a:ext cx="7560840" cy="3831818"/>
          </a:xfrm>
          <a:prstGeom prst="rect">
            <a:avLst/>
          </a:prstGeom>
        </p:spPr>
        <p:txBody>
          <a:bodyPr wrap="square">
            <a:spAutoFit/>
          </a:bodyPr>
          <a:lstStyle/>
          <a:p>
            <a:pPr>
              <a:lnSpc>
                <a:spcPct val="150000"/>
              </a:lnSpc>
            </a:pPr>
            <a:r>
              <a:rPr lang="fr-FR" dirty="0" smtClean="0"/>
              <a:t>Le modèle GR4J (modèle du Génie Rural à 4 paramètres Journalier) est un modèle pluie-débit global à quatre paramètres </a:t>
            </a:r>
            <a:r>
              <a:rPr lang="fr-FR" dirty="0" err="1" smtClean="0"/>
              <a:t>optimisables</a:t>
            </a:r>
            <a:r>
              <a:rPr lang="fr-FR" dirty="0" smtClean="0"/>
              <a:t> :</a:t>
            </a:r>
          </a:p>
          <a:p>
            <a:pPr>
              <a:lnSpc>
                <a:spcPct val="150000"/>
              </a:lnSpc>
            </a:pPr>
            <a:r>
              <a:rPr lang="fr-FR" dirty="0" smtClean="0"/>
              <a:t> X1, capacité du réservoir de production (mm) ;</a:t>
            </a:r>
          </a:p>
          <a:p>
            <a:pPr>
              <a:lnSpc>
                <a:spcPct val="150000"/>
              </a:lnSpc>
            </a:pPr>
            <a:r>
              <a:rPr lang="fr-FR" dirty="0" smtClean="0"/>
              <a:t> X2 : coefficient d’échanges souterrains (mm), </a:t>
            </a:r>
          </a:p>
          <a:p>
            <a:pPr>
              <a:lnSpc>
                <a:spcPct val="150000"/>
              </a:lnSpc>
            </a:pPr>
            <a:r>
              <a:rPr lang="fr-FR" dirty="0" smtClean="0"/>
              <a:t>X3 : capacité à un jour du réservoir de routage (mm),</a:t>
            </a:r>
          </a:p>
          <a:p>
            <a:pPr>
              <a:lnSpc>
                <a:spcPct val="150000"/>
              </a:lnSpc>
            </a:pPr>
            <a:r>
              <a:rPr lang="fr-FR" dirty="0" smtClean="0"/>
              <a:t> X4 : temps de base de l’</a:t>
            </a:r>
            <a:r>
              <a:rPr lang="fr-FR" dirty="0" err="1" smtClean="0"/>
              <a:t>hydrogramme</a:t>
            </a:r>
            <a:r>
              <a:rPr lang="fr-FR" dirty="0" smtClean="0"/>
              <a:t> unitaire HU1 (j). </a:t>
            </a:r>
          </a:p>
          <a:p>
            <a:pPr>
              <a:lnSpc>
                <a:spcPct val="150000"/>
              </a:lnSpc>
            </a:pPr>
            <a:endParaRPr lang="fr-FR" dirty="0" smtClean="0"/>
          </a:p>
          <a:p>
            <a:pPr>
              <a:lnSpc>
                <a:spcPct val="150000"/>
              </a:lnSpc>
            </a:pPr>
            <a:r>
              <a:rPr lang="fr-FR" dirty="0" smtClean="0"/>
              <a:t>Le modèle utilise en entrée la hauteur de pluie moyenne sur le bassin versant P (mm) et l’évapotranspiration potentielle E (mm).</a:t>
            </a:r>
            <a:endParaRPr lang="ar-D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diagramGR4J-FR.png"/>
          <p:cNvPicPr>
            <a:picLocks noChangeAspect="1"/>
          </p:cNvPicPr>
          <p:nvPr/>
        </p:nvPicPr>
        <p:blipFill>
          <a:blip r:embed="rId2" cstate="print"/>
          <a:stretch>
            <a:fillRect/>
          </a:stretch>
        </p:blipFill>
        <p:spPr>
          <a:xfrm>
            <a:off x="611560" y="332656"/>
            <a:ext cx="7992888" cy="604867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472</Words>
  <Application>Microsoft Office PowerPoint</Application>
  <PresentationFormat>Affichage à l'écran (4:3)</PresentationFormat>
  <Paragraphs>35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Promenade</vt:lpstr>
      <vt:lpstr>Leçon 5</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Leçon 5</dc:title>
  <dc:creator>PC</dc:creator>
  <cp:lastModifiedBy>PC</cp:lastModifiedBy>
  <cp:revision>16</cp:revision>
  <dcterms:created xsi:type="dcterms:W3CDTF">2021-01-31T19:01:55Z</dcterms:created>
  <dcterms:modified xsi:type="dcterms:W3CDTF">2021-02-01T09:27:04Z</dcterms:modified>
</cp:coreProperties>
</file>