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9D0AE1-F62B-41F5-8448-67DB3DB57CA5}" type="datetimeFigureOut">
              <a:rPr lang="fr-FR" smtClean="0"/>
              <a:pPr/>
              <a:t>04/12/2020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355DD2-0DA8-40F5-BA88-CF9441B52E00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2119102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0AE1-F62B-41F5-8448-67DB3DB57CA5}" type="datetimeFigureOut">
              <a:rPr lang="fr-FR" smtClean="0"/>
              <a:pPr/>
              <a:t>04/12/2020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D2-0DA8-40F5-BA88-CF9441B52E0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9641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0AE1-F62B-41F5-8448-67DB3DB57CA5}" type="datetimeFigureOut">
              <a:rPr lang="fr-FR" smtClean="0"/>
              <a:pPr/>
              <a:t>04/12/2020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D2-0DA8-40F5-BA88-CF9441B52E0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0006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0AE1-F62B-41F5-8448-67DB3DB57CA5}" type="datetimeFigureOut">
              <a:rPr lang="fr-FR" smtClean="0"/>
              <a:pPr/>
              <a:t>04/12/2020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D2-0DA8-40F5-BA88-CF9441B52E0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8562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9D0AE1-F62B-41F5-8448-67DB3DB57CA5}" type="datetimeFigureOut">
              <a:rPr lang="fr-FR" smtClean="0"/>
              <a:pPr/>
              <a:t>04/12/2020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355DD2-0DA8-40F5-BA88-CF9441B52E0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3412766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0AE1-F62B-41F5-8448-67DB3DB57CA5}" type="datetimeFigureOut">
              <a:rPr lang="fr-FR" smtClean="0"/>
              <a:pPr/>
              <a:t>04/12/2020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D2-0DA8-40F5-BA88-CF9441B52E0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7601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0AE1-F62B-41F5-8448-67DB3DB57CA5}" type="datetimeFigureOut">
              <a:rPr lang="fr-FR" smtClean="0"/>
              <a:pPr/>
              <a:t>04/12/2020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D2-0DA8-40F5-BA88-CF9441B52E0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4765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0AE1-F62B-41F5-8448-67DB3DB57CA5}" type="datetimeFigureOut">
              <a:rPr lang="fr-FR" smtClean="0"/>
              <a:pPr/>
              <a:t>04/12/2020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D2-0DA8-40F5-BA88-CF9441B52E0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9032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0AE1-F62B-41F5-8448-67DB3DB57CA5}" type="datetimeFigureOut">
              <a:rPr lang="fr-FR" smtClean="0"/>
              <a:pPr/>
              <a:t>04/12/2020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5DD2-0DA8-40F5-BA88-CF9441B52E0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6858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9D0AE1-F62B-41F5-8448-67DB3DB57CA5}" type="datetimeFigureOut">
              <a:rPr lang="fr-FR" smtClean="0"/>
              <a:pPr/>
              <a:t>04/12/2020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355DD2-0DA8-40F5-BA88-CF9441B52E0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79510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9D0AE1-F62B-41F5-8448-67DB3DB57CA5}" type="datetimeFigureOut">
              <a:rPr lang="fr-FR" smtClean="0"/>
              <a:pPr/>
              <a:t>04/12/2020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355DD2-0DA8-40F5-BA88-CF9441B52E0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90176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59D0AE1-F62B-41F5-8448-67DB3DB57CA5}" type="datetimeFigureOut">
              <a:rPr lang="fr-FR" smtClean="0"/>
              <a:pPr/>
              <a:t>04/12/2020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7355DD2-0DA8-40F5-BA88-CF9441B52E0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86833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C9220592-357C-4586-9ECD-4813881744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rtl="1"/>
            <a:r>
              <a:rPr lang="fr-FR" sz="2400" b="1" dirty="0"/>
              <a:t>المحتوى </a:t>
            </a:r>
            <a:r>
              <a:rPr lang="ar-DZ" sz="2400" b="1" dirty="0"/>
              <a:t>(</a:t>
            </a:r>
            <a:r>
              <a:rPr lang="fr-FR" sz="2400" b="1" dirty="0"/>
              <a:t>الفهرس</a:t>
            </a:r>
            <a:r>
              <a:rPr lang="ar-DZ" sz="2400" b="1" dirty="0"/>
              <a:t>)</a:t>
            </a:r>
            <a:r>
              <a:rPr lang="fr-FR" sz="2400" b="1" dirty="0"/>
              <a:t> والعلاقة </a:t>
            </a:r>
            <a:r>
              <a:rPr lang="ar-DZ" sz="2400" b="1" dirty="0"/>
              <a:t>(</a:t>
            </a:r>
            <a:r>
              <a:rPr lang="fr-FR" sz="2400" b="1" dirty="0"/>
              <a:t>الترتيب</a:t>
            </a:r>
            <a:r>
              <a:rPr lang="ar-DZ" sz="2400" b="1" dirty="0"/>
              <a:t>)</a:t>
            </a:r>
            <a:endParaRPr lang="fr-FR" sz="2400" b="1" dirty="0"/>
          </a:p>
          <a:p>
            <a:pPr algn="ctr" rtl="1"/>
            <a:r>
              <a:rPr lang="fr-FR" sz="2400" b="1" dirty="0"/>
              <a:t>نقل المعلومات والتأثير</a:t>
            </a:r>
          </a:p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14A07757-85A9-4A94-9F75-02E27EBD7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4525" y="1789113"/>
            <a:ext cx="8361363" cy="20970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مستويات الإتصال</a:t>
            </a:r>
            <a:endParaRPr lang="fr-F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08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CBDF32AE-4E6F-480B-A252-6C10A5B66316}"/>
              </a:ext>
            </a:extLst>
          </p:cNvPr>
          <p:cNvSpPr txBox="1"/>
          <p:nvPr/>
        </p:nvSpPr>
        <p:spPr>
          <a:xfrm>
            <a:off x="3046142" y="2474893"/>
            <a:ext cx="60997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r-FR" sz="2800" dirty="0"/>
              <a:t>جوانب "الفهرس" و "الترتيب": الأول ينقل "بيانات" الاتصال ، والثاني يوضح كيف يجب أن نفهمها.</a:t>
            </a:r>
          </a:p>
        </p:txBody>
      </p:sp>
    </p:spTree>
    <p:extLst>
      <p:ext uri="{BB962C8B-B14F-4D97-AF65-F5344CB8AC3E}">
        <p14:creationId xmlns:p14="http://schemas.microsoft.com/office/powerpoint/2010/main" xmlns="" val="1366997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B42436C8-1BCE-4982-93A3-66B366882932}"/>
              </a:ext>
            </a:extLst>
          </p:cNvPr>
          <p:cNvSpPr txBox="1"/>
          <p:nvPr/>
        </p:nvSpPr>
        <p:spPr>
          <a:xfrm>
            <a:off x="3046142" y="2753241"/>
            <a:ext cx="609971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r-FR" sz="2800" dirty="0"/>
              <a:t>يتضمن الرسالة التي سيتم نقلها وبالتالي </a:t>
            </a:r>
            <a:r>
              <a:rPr lang="ar-DZ" sz="2800" dirty="0"/>
              <a:t>يعالج الفرد </a:t>
            </a:r>
            <a:r>
              <a:rPr lang="fr-FR" sz="2800" dirty="0"/>
              <a:t>السبب الفعلي الذي نجتمع من أجله</a:t>
            </a:r>
            <a:r>
              <a:rPr lang="ar-DZ" sz="2800" dirty="0"/>
              <a:t>. 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r-FR" sz="2800" dirty="0"/>
              <a:t>باستثناء أن الاتصال لا يقتصر على نقل المعلومات ، ولكن يؤدي </a:t>
            </a:r>
            <a:r>
              <a:rPr lang="ar-DZ" sz="2800" dirty="0"/>
              <a:t>في الوقت نفسه </a:t>
            </a:r>
            <a:r>
              <a:rPr lang="fr-FR" sz="2800" dirty="0"/>
              <a:t>إلى سلوك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DD51374-EA83-457B-BEE9-E8AFAA8170C5}"/>
              </a:ext>
            </a:extLst>
          </p:cNvPr>
          <p:cNvSpPr/>
          <p:nvPr/>
        </p:nvSpPr>
        <p:spPr>
          <a:xfrm>
            <a:off x="5075528" y="2230021"/>
            <a:ext cx="20409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مستوى المحتوى</a:t>
            </a:r>
            <a:endParaRPr lang="fr-FR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738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37C54B1-3623-4579-BB4F-F785D8953D5E}"/>
              </a:ext>
            </a:extLst>
          </p:cNvPr>
          <p:cNvSpPr txBox="1"/>
          <p:nvPr/>
        </p:nvSpPr>
        <p:spPr>
          <a:xfrm>
            <a:off x="2905822" y="2044005"/>
            <a:ext cx="638035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r-FR" sz="2800" dirty="0"/>
              <a:t>يمكن أن يكون موضوعها </a:t>
            </a:r>
            <a:r>
              <a:rPr lang="ar-DZ" sz="2800" dirty="0"/>
              <a:t>كل ماهو تواصل</a:t>
            </a:r>
            <a:r>
              <a:rPr lang="fr-FR" sz="2800" dirty="0"/>
              <a:t>؛ مسألة ما إذا كانت هذه المعلومات صحيحة أو خاطئة ، </a:t>
            </a:r>
            <a:r>
              <a:rPr lang="ar-DZ" sz="2800" dirty="0"/>
              <a:t>صالحة</a:t>
            </a:r>
            <a:r>
              <a:rPr lang="fr-FR" sz="2800" dirty="0"/>
              <a:t>، </a:t>
            </a:r>
            <a:r>
              <a:rPr lang="ar-DZ" sz="2800" dirty="0"/>
              <a:t>أو </a:t>
            </a:r>
            <a:r>
              <a:rPr lang="fr-FR" sz="2800" dirty="0"/>
              <a:t>غير صالحة أو غير قابلة </a:t>
            </a:r>
            <a:r>
              <a:rPr lang="ar-DZ" sz="2800" dirty="0"/>
              <a:t>لاتخاذ القرار</a:t>
            </a:r>
            <a:r>
              <a:rPr lang="fr-FR" sz="2800" dirty="0"/>
              <a:t> </a:t>
            </a:r>
            <a:r>
              <a:rPr lang="ar-DZ" sz="2800" dirty="0"/>
              <a:t>ف</a:t>
            </a:r>
            <a:r>
              <a:rPr lang="fr-FR" sz="2800" dirty="0"/>
              <a:t>لا تؤخذ </a:t>
            </a:r>
            <a:r>
              <a:rPr lang="ar-DZ" sz="2800" dirty="0"/>
              <a:t>بعين </a:t>
            </a:r>
            <a:r>
              <a:rPr lang="fr-FR" sz="2800" dirty="0"/>
              <a:t> الاعتبار</a:t>
            </a:r>
          </a:p>
        </p:txBody>
      </p:sp>
    </p:spTree>
    <p:extLst>
      <p:ext uri="{BB962C8B-B14F-4D97-AF65-F5344CB8AC3E}">
        <p14:creationId xmlns:p14="http://schemas.microsoft.com/office/powerpoint/2010/main" xmlns="" val="227378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916BE62-53F7-4382-B23C-46B0C15B503F}"/>
              </a:ext>
            </a:extLst>
          </p:cNvPr>
          <p:cNvSpPr/>
          <p:nvPr/>
        </p:nvSpPr>
        <p:spPr>
          <a:xfrm>
            <a:off x="5183730" y="1674094"/>
            <a:ext cx="18245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مستوى العلاقة</a:t>
            </a:r>
            <a:endParaRPr lang="fr-FR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9ECA428-CBE0-482E-B82C-E44B92537921}"/>
              </a:ext>
            </a:extLst>
          </p:cNvPr>
          <p:cNvSpPr txBox="1"/>
          <p:nvPr/>
        </p:nvSpPr>
        <p:spPr>
          <a:xfrm>
            <a:off x="2402158" y="2463308"/>
            <a:ext cx="738768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r-FR" sz="2800" dirty="0"/>
              <a:t>إنه يفهم كيف يتم توصيل الرسالة ويشير إلى طبيعة العلاقة بين الأشخاص الذين يتواصلون.</a:t>
            </a:r>
            <a:endParaRPr lang="ar-DZ" sz="2800" dirty="0"/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r-FR" sz="2800" dirty="0"/>
              <a:t>إنه يحدد الطريقة التي يتم بها سماع الرسالة ، وبالتالي إلى العلاقة بين الشركاء في نهاية المطاف</a:t>
            </a:r>
            <a:r>
              <a:rPr lang="ar-DZ" sz="2800" dirty="0"/>
              <a:t>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r-FR" sz="2800" dirty="0"/>
              <a:t>إذا نشأت مشاكل على هذا المستوى ، ، فإن ذلك سيعكس الطبيعة </a:t>
            </a:r>
            <a:r>
              <a:rPr lang="ar-DZ" sz="2800" dirty="0"/>
              <a:t>المتضاربة</a:t>
            </a:r>
            <a:r>
              <a:rPr lang="fr-FR" sz="2800" dirty="0"/>
              <a:t> للعلاقة.</a:t>
            </a:r>
          </a:p>
        </p:txBody>
      </p:sp>
    </p:spTree>
    <p:extLst>
      <p:ext uri="{BB962C8B-B14F-4D97-AF65-F5344CB8AC3E}">
        <p14:creationId xmlns:p14="http://schemas.microsoft.com/office/powerpoint/2010/main" xmlns="" val="3503791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D5CA7501-09CA-411D-B6CD-1161E6D4ABEE}"/>
              </a:ext>
            </a:extLst>
          </p:cNvPr>
          <p:cNvSpPr txBox="1"/>
          <p:nvPr/>
        </p:nvSpPr>
        <p:spPr>
          <a:xfrm>
            <a:off x="2270202" y="2305615"/>
            <a:ext cx="765159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r-FR" sz="2800" dirty="0"/>
              <a:t>في علاقة إشكالية ، لم يعد الهدف هو المحتوى ، فكل منهما يبحث عما يقوله الآخر لفك رموز حالته العاطفية ، </a:t>
            </a:r>
            <a:r>
              <a:rPr lang="ar-DZ" sz="2800" dirty="0"/>
              <a:t>أو</a:t>
            </a:r>
            <a:r>
              <a:rPr lang="fr-FR" sz="2800" dirty="0"/>
              <a:t> غضب محتمل</a:t>
            </a:r>
            <a:r>
              <a:rPr lang="ar-DZ" sz="2800" dirty="0"/>
              <a:t>.   </a:t>
            </a:r>
            <a:r>
              <a:rPr lang="fr-FR" sz="2800" dirty="0"/>
              <a:t>لذا فإن العلاقة لها الأسبقية على المحتوى لأنه إذا كانت العلاقة سيئة ، فسيتم إما رفض المحتوى أو تشويهه أو تجاهله. وهذا الجانب يدعو إلى غير اللفظي </a:t>
            </a:r>
            <a:r>
              <a:rPr lang="ar-DZ" sz="2800" dirty="0"/>
              <a:t>(</a:t>
            </a:r>
            <a:r>
              <a:rPr lang="fr-FR" sz="2800" dirty="0"/>
              <a:t>نظرة ، </a:t>
            </a:r>
            <a:r>
              <a:rPr lang="ar-DZ" sz="2800" dirty="0"/>
              <a:t>إرتفاع نبرة الصوت</a:t>
            </a:r>
            <a:r>
              <a:rPr lang="fr-FR" sz="2800" dirty="0"/>
              <a:t>، إيماءة ، تقليد ، ..</a:t>
            </a:r>
            <a:r>
              <a:rPr lang="ar-DZ" sz="2800" dirty="0"/>
              <a:t>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338957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9ECDEAEA-39A5-4A18-B190-F55BFC019EDE}"/>
              </a:ext>
            </a:extLst>
          </p:cNvPr>
          <p:cNvSpPr txBox="1">
            <a:spLocks/>
          </p:cNvSpPr>
          <p:nvPr/>
        </p:nvSpPr>
        <p:spPr>
          <a:xfrm>
            <a:off x="1771650" y="1824784"/>
            <a:ext cx="8648700" cy="3208431"/>
          </a:xfrm>
          <a:prstGeom prst="rect">
            <a:avLst/>
          </a:prstGeom>
        </p:spPr>
        <p:txBody>
          <a:bodyPr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800" dirty="0">
                <a:latin typeface="Comic Sans MS" pitchFamily="66" charset="0"/>
              </a:rPr>
              <a:t>في هذه التصريحات على مستوى العلاقة، هناك بيان أو أكثر من العبارات التالية على المحك دائماً: </a:t>
            </a:r>
            <a:r>
              <a:rPr lang="fr-FR" sz="2800" dirty="0"/>
              <a:t>هكذا أرى نفسي </a:t>
            </a:r>
            <a:r>
              <a:rPr lang="ar-DZ" sz="2800" dirty="0">
                <a:latin typeface="Comic Sans MS" pitchFamily="66" charset="0"/>
              </a:rPr>
              <a:t>... هكذا أراكِ... هكذا أراكِ تراني... وهكذا من الناحية النظرية إلى مالانهاية.  </a:t>
            </a:r>
          </a:p>
          <a:p>
            <a:pPr algn="r" rtl="1"/>
            <a:r>
              <a:rPr lang="ar-DZ" sz="2800" dirty="0">
                <a:latin typeface="Comic Sans MS" pitchFamily="66" charset="0"/>
              </a:rPr>
              <a:t>على سبيل المثال، رسائل مثل </a:t>
            </a:r>
            <a:r>
              <a:rPr lang="fr-FR" sz="2800" dirty="0"/>
              <a:t>: "تأكد من تحرير القابض تدريجيًا و</a:t>
            </a:r>
            <a:r>
              <a:rPr lang="ar-DZ" sz="2800" dirty="0"/>
              <a:t>ب</a:t>
            </a:r>
            <a:r>
              <a:rPr lang="fr-FR" sz="2800" dirty="0" err="1"/>
              <a:t>سل</a:t>
            </a:r>
            <a:r>
              <a:rPr lang="ar-DZ" sz="2800" dirty="0"/>
              <a:t>ا</a:t>
            </a:r>
            <a:r>
              <a:rPr lang="fr-FR" sz="2800" dirty="0"/>
              <a:t>س</a:t>
            </a:r>
            <a:r>
              <a:rPr lang="ar-DZ" sz="2800" dirty="0"/>
              <a:t>ة</a:t>
            </a:r>
            <a:r>
              <a:rPr lang="fr-FR" sz="2800" dirty="0"/>
              <a:t>، و: "عليك فقط ترك القابض ينزلق وسيتلف ناقل الحركة في أي وقت من الأوقات</a:t>
            </a:r>
            <a:r>
              <a:rPr lang="ar-DZ" sz="2800" dirty="0"/>
              <a:t>"</a:t>
            </a:r>
            <a:r>
              <a:rPr lang="fr-FR" sz="2800" dirty="0"/>
              <a:t> </a:t>
            </a:r>
            <a:r>
              <a:rPr lang="ar-DZ" sz="2800" dirty="0">
                <a:latin typeface="Comic Sans MS" pitchFamily="66" charset="0"/>
              </a:rPr>
              <a:t>لديها أساسا نفس المحتوى المعلوماتي (مؤشر الفهرس) </a:t>
            </a:r>
            <a:r>
              <a:rPr lang="fr-FR" sz="2800" dirty="0"/>
              <a:t>ولكن يحدد بوضوح العلاقات المختلفة جدًا.</a:t>
            </a:r>
          </a:p>
        </p:txBody>
      </p:sp>
    </p:spTree>
    <p:extLst>
      <p:ext uri="{BB962C8B-B14F-4D97-AF65-F5344CB8AC3E}">
        <p14:creationId xmlns:p14="http://schemas.microsoft.com/office/powerpoint/2010/main" xmlns="" val="2624160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9AF73714-7109-4ADC-967A-42615DBF1ACE}"/>
              </a:ext>
            </a:extLst>
          </p:cNvPr>
          <p:cNvSpPr txBox="1"/>
          <p:nvPr/>
        </p:nvSpPr>
        <p:spPr>
          <a:xfrm>
            <a:off x="2179134" y="1918212"/>
            <a:ext cx="819057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r-FR" sz="2800" dirty="0"/>
              <a:t>لتجنب أي سوء فهم ، دعنا نقول على الفور </a:t>
            </a:r>
            <a:r>
              <a:rPr lang="ar-DZ" sz="2800" dirty="0"/>
              <a:t>أنه من النادر أن تكون العلاقات محددة بوضوح أو بوعي. في الواقع، يبدو أنه كلما كانت العلاقة أكثر عفوية و "صحية"، كلما كان جانب "العلاقة" من التواصل يذهب إلى الخلفية. </a:t>
            </a:r>
            <a:endParaRPr lang="fr-FR" sz="2800" dirty="0"/>
          </a:p>
          <a:p>
            <a:pPr algn="r" rtl="1"/>
            <a:r>
              <a:rPr lang="ar-DZ" sz="2800" dirty="0"/>
              <a:t>ومن ناحية أخرى، تتسم العلاقات "المريضة" بمناقشة لا هوادة فيها حول طبيعة العلاقة، ويفقد "محتوى" الاتصال في نهاية المطاف كل أهمية.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804209531"/>
      </p:ext>
    </p:extLst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Cadrag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Cadrage</Template>
  <TotalTime>67</TotalTime>
  <Words>380</Words>
  <Application>Microsoft Office PowerPoint</Application>
  <PresentationFormat>Personnalisé</PresentationFormat>
  <Paragraphs>17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Cadrage</vt:lpstr>
      <vt:lpstr>مستويات الإتصال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مستويات الإتصال</dc:title>
  <dc:creator>KHADEEJA TENNAH</dc:creator>
  <cp:lastModifiedBy>A</cp:lastModifiedBy>
  <cp:revision>1</cp:revision>
  <dcterms:created xsi:type="dcterms:W3CDTF">2020-11-26T19:55:47Z</dcterms:created>
  <dcterms:modified xsi:type="dcterms:W3CDTF">2020-12-04T13:00:21Z</dcterms:modified>
</cp:coreProperties>
</file>