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B593-85D7-4E68-A7B8-8BFCDB6FB768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74D9-C9A4-4C09-B8C5-BB9F248760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B593-85D7-4E68-A7B8-8BFCDB6FB768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74D9-C9A4-4C09-B8C5-BB9F248760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B593-85D7-4E68-A7B8-8BFCDB6FB768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74D9-C9A4-4C09-B8C5-BB9F248760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B593-85D7-4E68-A7B8-8BFCDB6FB768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74D9-C9A4-4C09-B8C5-BB9F248760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B593-85D7-4E68-A7B8-8BFCDB6FB768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74D9-C9A4-4C09-B8C5-BB9F248760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B593-85D7-4E68-A7B8-8BFCDB6FB768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74D9-C9A4-4C09-B8C5-BB9F248760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B593-85D7-4E68-A7B8-8BFCDB6FB768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74D9-C9A4-4C09-B8C5-BB9F248760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B593-85D7-4E68-A7B8-8BFCDB6FB768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74D9-C9A4-4C09-B8C5-BB9F248760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B593-85D7-4E68-A7B8-8BFCDB6FB768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74D9-C9A4-4C09-B8C5-BB9F248760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B593-85D7-4E68-A7B8-8BFCDB6FB768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74D9-C9A4-4C09-B8C5-BB9F248760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B593-85D7-4E68-A7B8-8BFCDB6FB768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74D9-C9A4-4C09-B8C5-BB9F248760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9B593-85D7-4E68-A7B8-8BFCDB6FB768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E74D9-C9A4-4C09-B8C5-BB9F2487601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العلاقة طبيب-مريض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DZ" b="1" dirty="0" smtClean="0">
                <a:solidFill>
                  <a:schemeClr val="tx1"/>
                </a:solidFill>
              </a:rPr>
              <a:t>الخصائص العامة</a:t>
            </a:r>
          </a:p>
          <a:p>
            <a:r>
              <a:rPr lang="ar-DZ" dirty="0" smtClean="0">
                <a:solidFill>
                  <a:schemeClr val="tx1"/>
                </a:solidFill>
              </a:rPr>
              <a:t>ما هي الأبعاد المعنية؟</a:t>
            </a:r>
          </a:p>
          <a:p>
            <a:pPr rtl="1"/>
            <a:r>
              <a:rPr lang="ar-DZ" dirty="0" smtClean="0">
                <a:solidFill>
                  <a:schemeClr val="tx1"/>
                </a:solidFill>
              </a:rPr>
              <a:t>و ما المراحل المنظمة لهذه العلاقة ؟</a:t>
            </a:r>
            <a:endParaRPr lang="fr-FR" dirty="0" smtClean="0">
              <a:solidFill>
                <a:schemeClr val="tx1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357982"/>
          </a:xfrm>
        </p:spPr>
        <p:txBody>
          <a:bodyPr/>
          <a:lstStyle/>
          <a:p>
            <a:pPr algn="r" rtl="1"/>
            <a:r>
              <a:rPr lang="ar-DZ" sz="2800" dirty="0" smtClean="0"/>
              <a:t>كيف ينبغي </a:t>
            </a:r>
            <a:r>
              <a:rPr lang="ar-DZ" sz="2800" dirty="0" err="1" smtClean="0"/>
              <a:t>ان</a:t>
            </a:r>
            <a:r>
              <a:rPr lang="ar-DZ" sz="2800" dirty="0" smtClean="0"/>
              <a:t> يكون سلوك الطبيب تجاه المريض في حالة إعطاء المعلومة؟</a:t>
            </a:r>
          </a:p>
          <a:p>
            <a:pPr algn="r" rtl="1"/>
            <a:r>
              <a:rPr lang="ar-DZ" sz="2800" dirty="0" smtClean="0"/>
              <a:t>يترك المريض يعبر:</a:t>
            </a:r>
          </a:p>
          <a:p>
            <a:pPr algn="r" rtl="1">
              <a:buNone/>
            </a:pPr>
            <a:r>
              <a:rPr lang="ar-DZ" sz="2800" dirty="0" smtClean="0"/>
              <a:t> - تحفيزه على إعطاء رأيه</a:t>
            </a:r>
          </a:p>
          <a:p>
            <a:pPr algn="r" rtl="1">
              <a:buNone/>
            </a:pPr>
            <a:r>
              <a:rPr lang="ar-DZ" sz="2800" dirty="0" smtClean="0"/>
              <a:t> - على طرح الأسئلة</a:t>
            </a:r>
          </a:p>
          <a:p>
            <a:pPr algn="r" rtl="1"/>
            <a:r>
              <a:rPr lang="ar-DZ" sz="2800" dirty="0" smtClean="0"/>
              <a:t>احترام الصمت باعتباره لغة</a:t>
            </a:r>
          </a:p>
          <a:p>
            <a:pPr algn="r" rtl="1"/>
            <a:r>
              <a:rPr lang="ar-DZ" sz="2800" dirty="0" smtClean="0"/>
              <a:t>مصاحبة ثانوية للمريض عن طريق :</a:t>
            </a:r>
          </a:p>
          <a:p>
            <a:pPr algn="r" rtl="1">
              <a:buNone/>
            </a:pPr>
            <a:r>
              <a:rPr lang="ar-DZ" sz="2800" dirty="0" smtClean="0"/>
              <a:t>-تحديد موعد فحص </a:t>
            </a:r>
            <a:r>
              <a:rPr lang="ar-DZ" sz="2800" dirty="0" err="1" smtClean="0"/>
              <a:t>اخر</a:t>
            </a:r>
            <a:r>
              <a:rPr lang="ar-DZ" sz="2800" dirty="0" smtClean="0"/>
              <a:t> في اجل قصير</a:t>
            </a:r>
          </a:p>
          <a:p>
            <a:pPr algn="r" rtl="1">
              <a:buNone/>
            </a:pPr>
            <a:r>
              <a:rPr lang="ar-DZ" sz="2800" dirty="0" smtClean="0"/>
              <a:t>-بحضور الأخصائي النفسي</a:t>
            </a:r>
          </a:p>
          <a:p>
            <a:pPr algn="r" rtl="1"/>
            <a:r>
              <a:rPr lang="ar-DZ" sz="2800" dirty="0" smtClean="0"/>
              <a:t>الحفاظ على الأمل</a:t>
            </a:r>
          </a:p>
          <a:p>
            <a:pPr algn="r" rtl="1"/>
            <a:r>
              <a:rPr lang="ar-DZ" sz="2800" dirty="0" smtClean="0"/>
              <a:t>التواجد </a:t>
            </a:r>
            <a:r>
              <a:rPr lang="ar-DZ" sz="2800" dirty="0" err="1" smtClean="0"/>
              <a:t>و</a:t>
            </a:r>
            <a:r>
              <a:rPr lang="ar-DZ" sz="2800" dirty="0" smtClean="0"/>
              <a:t> المشاركة الوجدانية</a:t>
            </a:r>
          </a:p>
          <a:p>
            <a:pPr algn="r" rtl="1"/>
            <a:r>
              <a:rPr lang="ar-DZ" sz="2800" dirty="0" smtClean="0"/>
              <a:t>يكون هدفه فائدة المريض مع احترام </a:t>
            </a:r>
            <a:r>
              <a:rPr lang="ar-DZ" sz="2800" dirty="0" err="1" smtClean="0"/>
              <a:t>ارائه</a:t>
            </a:r>
            <a:r>
              <a:rPr lang="ar-DZ" sz="2800" dirty="0" smtClean="0"/>
              <a:t> و اعتقاداته</a:t>
            </a:r>
          </a:p>
          <a:p>
            <a:pPr algn="r" rtl="1">
              <a:buNone/>
            </a:pPr>
            <a:endParaRPr lang="ar-DZ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5357850"/>
          </a:xfrm>
        </p:spPr>
        <p:txBody>
          <a:bodyPr>
            <a:normAutofit/>
          </a:bodyPr>
          <a:lstStyle/>
          <a:p>
            <a:endParaRPr lang="ar-DZ" sz="2000" dirty="0" smtClean="0">
              <a:latin typeface="Comic Sans MS" pitchFamily="66" charset="0"/>
            </a:endParaRPr>
          </a:p>
          <a:p>
            <a:pPr algn="just" rtl="1"/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يستعمل الطبيب كفاءاته التقنية بتطبيق معرفة مكتسبة </a:t>
            </a:r>
            <a:r>
              <a:rPr lang="ar-DZ" dirty="0" err="1" smtClean="0"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 الوقت ذاته يكون هذا النشاط مرتبطا بصورة وطيدة بالعوامل الشخصية أي مساره النفسي الشخصي ( الميزات النفسية </a:t>
            </a:r>
            <a:r>
              <a:rPr lang="ar-DZ" dirty="0" err="1" smtClean="0"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 النفس-الاجتماعية).</a:t>
            </a:r>
          </a:p>
          <a:p>
            <a:pPr algn="just" rtl="1"/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و عليه تعد شخصية الطبيب عاملا محوريا لممارسته.</a:t>
            </a:r>
          </a:p>
          <a:p>
            <a:pPr algn="just" rtl="1"/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إن الرصيد المعرفي التقني للطبيب ،</a:t>
            </a:r>
            <a:r>
              <a:rPr lang="ar-DZ" dirty="0" smtClean="0"/>
              <a:t> الإيثار ، والحياد العاطفي </a:t>
            </a:r>
            <a:r>
              <a:rPr lang="ar-DZ" dirty="0" err="1" smtClean="0"/>
              <a:t>و</a:t>
            </a:r>
            <a:r>
              <a:rPr lang="ar-DZ" dirty="0" smtClean="0"/>
              <a:t> / أو الأخلاقي هي التوقعات الحقيقية أو الخيالية للمجتمع التي تمنح الطبيب قوة معينة.</a:t>
            </a:r>
            <a:endParaRPr lang="ar-DZ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endParaRPr lang="ar-DZ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endParaRPr lang="ar-DZ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endParaRPr lang="ar-DZ" sz="2000" dirty="0" smtClean="0">
              <a:latin typeface="Comic Sans MS" pitchFamily="66" charset="0"/>
            </a:endParaRPr>
          </a:p>
          <a:p>
            <a:endParaRPr lang="ar-DZ" sz="2000" dirty="0" smtClean="0">
              <a:latin typeface="Comic Sans MS" pitchFamily="66" charset="0"/>
            </a:endParaRPr>
          </a:p>
          <a:p>
            <a:endParaRPr lang="ar-DZ" sz="2000" dirty="0" smtClean="0">
              <a:latin typeface="Comic Sans MS" pitchFamily="66" charset="0"/>
            </a:endParaRPr>
          </a:p>
          <a:p>
            <a:endParaRPr lang="ar-DZ" sz="2000" dirty="0" smtClean="0">
              <a:latin typeface="Comic Sans MS" pitchFamily="66" charset="0"/>
            </a:endParaRPr>
          </a:p>
          <a:p>
            <a:pPr>
              <a:buNone/>
            </a:pPr>
            <a:endParaRPr lang="ar-DZ" sz="20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600" dirty="0" smtClean="0"/>
              <a:t>المرض اعتداء على سلامة الفرد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pPr algn="r" rtl="1"/>
            <a:r>
              <a:rPr lang="ar-DZ" dirty="0" smtClean="0"/>
              <a:t>تؤدي الشخصيات المرضية إلى صعوبات علاجية حقيقية بالنسبة للأطباء غير المطلعين على الجانب الخاص من علم النفس المرضي.بحيث </a:t>
            </a:r>
            <a:r>
              <a:rPr lang="ar-DZ" dirty="0" err="1" smtClean="0"/>
              <a:t>ان</a:t>
            </a:r>
            <a:r>
              <a:rPr lang="ar-DZ" dirty="0" smtClean="0"/>
              <a:t> :</a:t>
            </a:r>
          </a:p>
          <a:p>
            <a:pPr algn="r" rtl="1"/>
            <a:r>
              <a:rPr lang="ar-DZ" dirty="0" smtClean="0"/>
              <a:t>التكيف كتجربة جديدة يتطلب حشد </a:t>
            </a:r>
            <a:r>
              <a:rPr lang="ar-DZ" dirty="0" err="1" smtClean="0"/>
              <a:t>و</a:t>
            </a:r>
            <a:r>
              <a:rPr lang="ar-DZ" dirty="0" smtClean="0"/>
              <a:t> توظيف كمية هائلة  من الطاقة النفسية للمريض. </a:t>
            </a:r>
          </a:p>
          <a:p>
            <a:pPr algn="r" rtl="1"/>
            <a:r>
              <a:rPr lang="ar-DZ" dirty="0" smtClean="0"/>
              <a:t>غالبًا ما تكون الاستراتيجيات النشطة الموظفة من طرف المريض هي الأكثر فعالية في خفض عتبة التوتر </a:t>
            </a:r>
            <a:r>
              <a:rPr lang="ar-DZ" dirty="0" err="1" smtClean="0"/>
              <a:t>و</a:t>
            </a:r>
            <a:r>
              <a:rPr lang="ar-DZ" dirty="0" smtClean="0"/>
              <a:t> التقليل منه.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200" b="1" dirty="0" smtClean="0"/>
              <a:t>آليات الإعلان عن المرض : مثل مرض السرطان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2800" dirty="0" smtClean="0"/>
              <a:t>لا بد من توفير(لفائدة المريض) أحسن ظروف للإعلام مع الإنصات و السند.</a:t>
            </a:r>
          </a:p>
          <a:p>
            <a:pPr algn="r" rtl="1"/>
            <a:r>
              <a:rPr lang="ar-DZ" sz="2800" dirty="0" smtClean="0"/>
              <a:t>يكون الإعلام في عدة مراحل:</a:t>
            </a:r>
          </a:p>
          <a:p>
            <a:pPr algn="r" rtl="1">
              <a:buNone/>
            </a:pPr>
            <a:r>
              <a:rPr lang="ar-DZ" sz="2800" dirty="0" smtClean="0"/>
              <a:t>    -الإعلان على التشخيص من طرف الطبيب مع اقتراح العلاج.</a:t>
            </a:r>
          </a:p>
          <a:p>
            <a:pPr algn="r" rtl="1">
              <a:buNone/>
            </a:pPr>
            <a:r>
              <a:rPr lang="ar-DZ" sz="2800" dirty="0" smtClean="0"/>
              <a:t>   -المرافقة العلاجية تكون بتكملة المعلومات الخاصة بالمرض </a:t>
            </a:r>
            <a:r>
              <a:rPr lang="ar-DZ" sz="2800" dirty="0" err="1" smtClean="0"/>
              <a:t>اعلام</a:t>
            </a:r>
            <a:r>
              <a:rPr lang="ar-DZ" sz="2800" dirty="0" smtClean="0"/>
              <a:t> المريض بحقوقه.</a:t>
            </a:r>
          </a:p>
          <a:p>
            <a:pPr algn="r" rtl="1">
              <a:buNone/>
            </a:pPr>
            <a:r>
              <a:rPr lang="ar-DZ" sz="2800" dirty="0" smtClean="0"/>
              <a:t>   -المرافقة الاجتماعية للمريض والحصول على علاج مكمل،العلاج النفسي.</a:t>
            </a:r>
          </a:p>
          <a:p>
            <a:pPr algn="r" rtl="1">
              <a:buNone/>
            </a:pPr>
            <a:r>
              <a:rPr lang="ar-DZ" sz="2800" dirty="0" smtClean="0"/>
              <a:t>   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4000" dirty="0" smtClean="0"/>
              <a:t>أولا: العلاقة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/>
          </a:bodyPr>
          <a:lstStyle/>
          <a:p>
            <a:pPr algn="just" rtl="1"/>
            <a:endParaRPr lang="ar-DZ" sz="2300" dirty="0" smtClean="0">
              <a:latin typeface="Comic Sans MS"/>
              <a:ea typeface="Times New Roman"/>
              <a:cs typeface="Times New Roman"/>
            </a:endParaRPr>
          </a:p>
          <a:p>
            <a:pPr algn="r" rtl="1"/>
            <a:r>
              <a:rPr lang="ar-DZ" dirty="0" smtClean="0"/>
              <a:t>علاقة </a:t>
            </a:r>
            <a:r>
              <a:rPr lang="ar-DZ" dirty="0" err="1" smtClean="0"/>
              <a:t>أبقراط</a:t>
            </a:r>
            <a:r>
              <a:rPr lang="ar-DZ" dirty="0" smtClean="0"/>
              <a:t> بين الطبيب والمريض كما كانت تدعى في السابق، قي هذا النموذج يُفترض أن المريض شخص خاضع </a:t>
            </a:r>
            <a:r>
              <a:rPr lang="fr-FR" dirty="0" smtClean="0"/>
              <a:t>soumis</a:t>
            </a:r>
            <a:r>
              <a:rPr lang="ar-DZ" dirty="0" smtClean="0"/>
              <a:t>، مطيع </a:t>
            </a:r>
            <a:r>
              <a:rPr lang="fr-FR" dirty="0" smtClean="0"/>
              <a:t>obéissant</a:t>
            </a:r>
            <a:r>
              <a:rPr lang="ar-DZ" dirty="0" smtClean="0"/>
              <a:t>  يضع كل ثقته في الطبيب حيث إن هذا الأخير يتصرف لصالحه حرصا على أن يتبع التعليمات حرفيا بعد أمره بإتباع العلاج.</a:t>
            </a:r>
          </a:p>
          <a:p>
            <a:pPr algn="r" rtl="1"/>
            <a:r>
              <a:rPr lang="ar-DZ" dirty="0" smtClean="0"/>
              <a:t>حاليا تعتبر علاقة تعاقدية أكثر، من جهة طبيب كمختص في الرعاية الصحية ، ومن جهة أخرى مريض يطلب تشخيص ، استشارة وعلاج.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algn="r" rtl="1"/>
            <a:r>
              <a:rPr lang="ar-DZ" dirty="0" smtClean="0"/>
              <a:t>يقوم الطبيب بتقييم هذا الطلب نوع من الاتفاق حول العلاج </a:t>
            </a:r>
            <a:r>
              <a:rPr lang="ar-DZ" dirty="0" err="1" smtClean="0"/>
              <a:t>و</a:t>
            </a:r>
            <a:r>
              <a:rPr lang="ar-DZ" dirty="0" smtClean="0"/>
              <a:t> نسقه مع المريض. نرى أنه في هذا النوع من العلاقة يكون المريض نشيطًا ، ويمتلك حصة هامة من المعلومات الطبية حول مرضه.</a:t>
            </a:r>
          </a:p>
          <a:p>
            <a:pPr algn="r" rtl="1"/>
            <a:r>
              <a:rPr lang="ar-DZ" dirty="0" smtClean="0"/>
              <a:t>غالبًا ما بكون المريض قد أجرى بحثا عن مرضه رغبة في التعرف على  التشخيص ومعرفة ماهية العلاجات ، ويقوم بمقارنتها بالعلاجات التي يقدمها الطبيب. بدون </a:t>
            </a:r>
            <a:r>
              <a:rPr lang="ar-DZ" dirty="0" err="1" smtClean="0"/>
              <a:t>ان</a:t>
            </a:r>
            <a:r>
              <a:rPr lang="ar-DZ" dirty="0" smtClean="0"/>
              <a:t> ننسى دور الجمعيات للمرضى في إعطاء رصيد هام من المعلومات.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r" rtl="1"/>
            <a:r>
              <a:rPr lang="ar-DZ" dirty="0" smtClean="0"/>
              <a:t>موضوع العلاقة “الجسد“،جسد المريض الذي يكون بمثابة فضاء  للتبادل حيث يحتل اللفظ أو الكلمة  مكانة قصوى .</a:t>
            </a:r>
          </a:p>
          <a:p>
            <a:pPr algn="r" rtl="1"/>
            <a:r>
              <a:rPr lang="ar-DZ" dirty="0" smtClean="0"/>
              <a:t>تتميز العلاقة كذلك بعدم التناظر نظرا للطلب عند المريض،مما يجعله في وضعية تبعية لأنه ضحية إعادة ظهور مفاجئ لقلق الموت.</a:t>
            </a:r>
          </a:p>
          <a:p>
            <a:pPr algn="r" rtl="1"/>
            <a:r>
              <a:rPr lang="ar-DZ" dirty="0" err="1" smtClean="0"/>
              <a:t>اذن</a:t>
            </a:r>
            <a:r>
              <a:rPr lang="ar-DZ" dirty="0" smtClean="0"/>
              <a:t> شخصان: طبيب وعميل في تبادل </a:t>
            </a:r>
            <a:r>
              <a:rPr lang="fr-FR" dirty="0" smtClean="0"/>
              <a:t>» </a:t>
            </a:r>
            <a:r>
              <a:rPr lang="ar-DZ" dirty="0" smtClean="0"/>
              <a:t>كلمات</a:t>
            </a:r>
            <a:r>
              <a:rPr lang="fr-FR" dirty="0" smtClean="0"/>
              <a:t> «</a:t>
            </a:r>
            <a:r>
              <a:rPr lang="ar-DZ" dirty="0" smtClean="0"/>
              <a:t>. هذان الشخصان لا يشغلان مناصب متماثلة. في النمط المثالي ، يقصد  أحدهما</a:t>
            </a:r>
            <a:r>
              <a:rPr lang="fr-FR" dirty="0" smtClean="0"/>
              <a:t> </a:t>
            </a:r>
            <a:r>
              <a:rPr lang="ar-DZ" dirty="0" smtClean="0"/>
              <a:t> الآخر (</a:t>
            </a:r>
            <a:r>
              <a:rPr lang="ar-DZ" dirty="0" err="1" smtClean="0"/>
              <a:t>اي</a:t>
            </a:r>
            <a:r>
              <a:rPr lang="ar-DZ" dirty="0" smtClean="0"/>
              <a:t> الطبيب)بطلب نظرا لدوره ”دور </a:t>
            </a:r>
            <a:r>
              <a:rPr lang="ar-DZ" dirty="0" err="1" smtClean="0"/>
              <a:t>ا</a:t>
            </a:r>
            <a:r>
              <a:rPr lang="ar-DZ" dirty="0" smtClean="0"/>
              <a:t> لقدرة التعويضية“ ،الوظيفة التي يشغلها. فهذه الوظيفة هي التي تسمح لنا باتخاذ موقف معين في التبادل ، في الحوار.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5643602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ar-DZ" dirty="0" smtClean="0"/>
          </a:p>
          <a:p>
            <a:pPr algn="r" rtl="1"/>
            <a:r>
              <a:rPr lang="ar-DZ" dirty="0" smtClean="0"/>
              <a:t>تقوم كذلك هذه العلاقة على مجموعة من </a:t>
            </a:r>
            <a:r>
              <a:rPr lang="ar-DZ" dirty="0" err="1" smtClean="0"/>
              <a:t>التمثلات</a:t>
            </a:r>
            <a:r>
              <a:rPr lang="ar-DZ" dirty="0" smtClean="0"/>
              <a:t> الاجتماعية حول الصحة،والتي في نفس الوقت تنبثق </a:t>
            </a:r>
            <a:r>
              <a:rPr lang="ar-DZ" dirty="0" err="1" smtClean="0"/>
              <a:t>و</a:t>
            </a:r>
            <a:r>
              <a:rPr lang="ar-DZ" dirty="0" smtClean="0"/>
              <a:t> تتشعب منها عدة جوانب </a:t>
            </a:r>
            <a:r>
              <a:rPr lang="ar-DZ" dirty="0" err="1" smtClean="0"/>
              <a:t>علائقية</a:t>
            </a:r>
            <a:r>
              <a:rPr lang="ar-DZ" dirty="0" smtClean="0"/>
              <a:t> بالمجتمع </a:t>
            </a:r>
            <a:r>
              <a:rPr lang="ar-DZ" dirty="0" err="1" smtClean="0"/>
              <a:t>و</a:t>
            </a:r>
            <a:r>
              <a:rPr lang="ar-DZ" dirty="0" smtClean="0"/>
              <a:t> بشخصية المريض بحد ذاته </a:t>
            </a:r>
            <a:r>
              <a:rPr lang="ar-DZ" dirty="0" err="1" smtClean="0"/>
              <a:t>و</a:t>
            </a:r>
            <a:r>
              <a:rPr lang="ar-DZ" dirty="0" smtClean="0"/>
              <a:t> ذلك من حيث تصوره للمرض </a:t>
            </a:r>
            <a:r>
              <a:rPr lang="ar-DZ" dirty="0" err="1" smtClean="0"/>
              <a:t>و</a:t>
            </a:r>
            <a:r>
              <a:rPr lang="ar-DZ" dirty="0" smtClean="0"/>
              <a:t> التصور الجماعي له</a:t>
            </a:r>
          </a:p>
          <a:p>
            <a:pPr algn="r" rtl="1"/>
            <a:r>
              <a:rPr lang="ar-DZ" dirty="0" smtClean="0"/>
              <a:t>تعد هذه العلاقة أساسية بالنسبة للمريض لان المرض يبدأ في اخذ معنى لديه من جهة </a:t>
            </a:r>
            <a:r>
              <a:rPr lang="ar-DZ" dirty="0" err="1" smtClean="0"/>
              <a:t>و</a:t>
            </a:r>
            <a:r>
              <a:rPr lang="ar-DZ" dirty="0" smtClean="0"/>
              <a:t> من جهة أخرى يشرع في الإخلال بحياته النفسية </a:t>
            </a:r>
            <a:r>
              <a:rPr lang="ar-DZ" dirty="0" err="1" smtClean="0"/>
              <a:t>و</a:t>
            </a:r>
            <a:r>
              <a:rPr lang="ar-DZ" dirty="0" smtClean="0"/>
              <a:t> الاجتماعية.عادة ما تكون هذه الظاهرة متبوعة بتقطع </a:t>
            </a:r>
            <a:r>
              <a:rPr lang="ar-DZ" dirty="0" err="1" smtClean="0"/>
              <a:t>او</a:t>
            </a:r>
            <a:r>
              <a:rPr lang="ar-DZ" dirty="0" smtClean="0"/>
              <a:t>  بعدم استمرار الوجودي.</a:t>
            </a:r>
          </a:p>
          <a:p>
            <a:pPr algn="r" rtl="1"/>
            <a:endParaRPr lang="ar-DZ" dirty="0" smtClean="0"/>
          </a:p>
          <a:p>
            <a:pPr algn="r" rtl="1"/>
            <a:endParaRPr lang="ar-DZ" dirty="0"/>
          </a:p>
          <a:p>
            <a:pPr algn="r" rtl="1"/>
            <a:endParaRPr lang="ar-DZ" dirty="0" smtClean="0"/>
          </a:p>
          <a:p>
            <a:pPr algn="r" rtl="1"/>
            <a:endParaRPr lang="ar-DZ" dirty="0"/>
          </a:p>
          <a:p>
            <a:pPr algn="l">
              <a:buNone/>
            </a:pPr>
            <a:endParaRPr lang="fr-FR" sz="2100" dirty="0" smtClean="0">
              <a:ea typeface="Calibri"/>
              <a:cs typeface="Arial"/>
            </a:endParaRPr>
          </a:p>
          <a:p>
            <a:pPr algn="r" rtl="1"/>
            <a:endParaRPr lang="ar-DZ" dirty="0" smtClean="0"/>
          </a:p>
          <a:p>
            <a:pPr algn="r" rtl="1"/>
            <a:endParaRPr lang="ar-DZ" dirty="0"/>
          </a:p>
          <a:p>
            <a:pPr algn="just">
              <a:buNone/>
            </a:pPr>
            <a:endParaRPr lang="fr-FR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ar-DZ" sz="3200" dirty="0" smtClean="0"/>
              <a:t>صعوبة التكفل ببعض المرضى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DZ" sz="2800" dirty="0" smtClean="0"/>
              <a:t>انه من ضروري الاهتمام بنموذج الفكر </a:t>
            </a:r>
            <a:r>
              <a:rPr lang="ar-DZ" sz="2800" dirty="0" err="1" smtClean="0"/>
              <a:t>السيكوسوماتي</a:t>
            </a:r>
            <a:r>
              <a:rPr lang="ar-DZ" sz="2800" dirty="0" smtClean="0"/>
              <a:t> و إدراكه </a:t>
            </a:r>
            <a:r>
              <a:rPr lang="ar-DZ" sz="2800" dirty="0" err="1" smtClean="0"/>
              <a:t>و</a:t>
            </a:r>
            <a:r>
              <a:rPr lang="ar-DZ" sz="2800" dirty="0" smtClean="0"/>
              <a:t> ذلك لفهم أعمق </a:t>
            </a:r>
            <a:r>
              <a:rPr lang="ar-DZ" sz="2800" dirty="0" err="1" smtClean="0"/>
              <a:t>و</a:t>
            </a:r>
            <a:r>
              <a:rPr lang="ar-DZ" sz="2800" dirty="0" smtClean="0"/>
              <a:t> أوسع للمرض علما أن المريض في العديد من الأحيان يقوم بتحويل ظواهر نفسية باطنية.</a:t>
            </a:r>
          </a:p>
          <a:p>
            <a:pPr algn="r" rtl="1">
              <a:buNone/>
            </a:pPr>
            <a:r>
              <a:rPr lang="ar-DZ" sz="2800" dirty="0" smtClean="0"/>
              <a:t>  -حالات </a:t>
            </a:r>
            <a:r>
              <a:rPr lang="ar-DZ" sz="2800" dirty="0" err="1" smtClean="0"/>
              <a:t>الهيبوكوندريا</a:t>
            </a:r>
            <a:r>
              <a:rPr lang="ar-DZ" sz="2800" dirty="0" smtClean="0"/>
              <a:t> و الذين عادة ما يأتون بنفس الشكوى التي لا يمكن التخفيف منها بأي شكل </a:t>
            </a:r>
            <a:r>
              <a:rPr lang="ar-DZ" sz="2800" dirty="0" err="1" smtClean="0"/>
              <a:t>و</a:t>
            </a:r>
            <a:r>
              <a:rPr lang="ar-DZ" sz="2800" dirty="0" smtClean="0"/>
              <a:t> هذا ما يسبب أحيانًا ردود فعل حادة لدى الطبيب الذي يصبح يشعر  بالعجز عن تقديم </a:t>
            </a:r>
            <a:r>
              <a:rPr lang="ar-DZ" sz="2800" dirty="0" err="1" smtClean="0"/>
              <a:t>ال</a:t>
            </a:r>
            <a:r>
              <a:rPr lang="ar-DZ" sz="2800" dirty="0" smtClean="0"/>
              <a:t> مساعدة.</a:t>
            </a:r>
          </a:p>
          <a:p>
            <a:pPr algn="r" rtl="1">
              <a:buNone/>
            </a:pPr>
            <a:r>
              <a:rPr lang="ar-DZ" sz="2800" dirty="0" smtClean="0"/>
              <a:t>  - حالات </a:t>
            </a:r>
            <a:r>
              <a:rPr lang="ar-DZ" sz="2800" dirty="0" err="1" smtClean="0"/>
              <a:t>الهيستريا</a:t>
            </a:r>
            <a:r>
              <a:rPr lang="ar-DZ" sz="2800" dirty="0" smtClean="0"/>
              <a:t> حيث يقوم المريض بتحويل ظواهر لا واعية </a:t>
            </a:r>
            <a:r>
              <a:rPr lang="ar-DZ" sz="2800" dirty="0" err="1" smtClean="0"/>
              <a:t>الى</a:t>
            </a:r>
            <a:r>
              <a:rPr lang="ar-DZ" sz="2800" dirty="0" smtClean="0"/>
              <a:t> </a:t>
            </a:r>
            <a:r>
              <a:rPr lang="ar-DZ" sz="2800" dirty="0" err="1" smtClean="0"/>
              <a:t>اعراض</a:t>
            </a:r>
            <a:r>
              <a:rPr lang="ar-DZ" sz="2800" dirty="0" smtClean="0"/>
              <a:t> بصورة مفرطة.</a:t>
            </a:r>
          </a:p>
          <a:p>
            <a:pPr algn="r" rtl="1">
              <a:buNone/>
            </a:pPr>
            <a:r>
              <a:rPr lang="ar-DZ" sz="2800" dirty="0" smtClean="0"/>
              <a:t>  - حالات </a:t>
            </a:r>
            <a:r>
              <a:rPr lang="ar-DZ" sz="2800" dirty="0" err="1" smtClean="0"/>
              <a:t>الباتوميميا</a:t>
            </a:r>
            <a:r>
              <a:rPr lang="ar-DZ" sz="2800" dirty="0" smtClean="0"/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pathomimie</a:t>
            </a:r>
            <a:r>
              <a:rPr lang="ar-DZ" sz="2800" dirty="0" smtClean="0"/>
              <a:t> </a:t>
            </a:r>
            <a:r>
              <a:rPr lang="ar-DZ" sz="2800" dirty="0" err="1" smtClean="0"/>
              <a:t>اوالحاجة</a:t>
            </a:r>
            <a:r>
              <a:rPr lang="ar-DZ" sz="2800" dirty="0" smtClean="0"/>
              <a:t> المرضية لتقليد أعراض المرض هو اضطراب مفتعل ، في هذه الحالات يتسبب المريض  عمداً في إحداث اضطرابات كالتسبب في خلق التهاب جلدي على سبيل المثال  ليكون موضع اهتمام الطبيب.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r>
              <a:rPr lang="ar-DZ" sz="3600" dirty="0" smtClean="0"/>
              <a:t>مهمة الطبيب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/>
          </a:bodyPr>
          <a:lstStyle/>
          <a:p>
            <a:pPr algn="just" rtl="1"/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قبل الحديث عن المهمة نتعرف على من هو الطبيب.</a:t>
            </a:r>
          </a:p>
          <a:p>
            <a:pPr algn="just" rtl="1"/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هو مختص في الصحة له كفاءات تقنية تسمح له بتطبيق معرفة مكتسبة في ميدان الطب </a:t>
            </a:r>
            <a:r>
              <a:rPr lang="ar-DZ" sz="2800" dirty="0" err="1" smtClean="0"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 العلاج خاضعا لدوافع واعية ولاواعية.</a:t>
            </a:r>
          </a:p>
          <a:p>
            <a:pPr algn="just" rtl="1"/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الدوافع الواعية هي الدوافع التي تأتي مجسدة في </a:t>
            </a:r>
            <a:r>
              <a:rPr lang="ar-DZ" sz="2800" dirty="0" err="1" smtClean="0">
                <a:latin typeface="Times New Roman" pitchFamily="18" charset="0"/>
                <a:cs typeface="Times New Roman" pitchFamily="18" charset="0"/>
              </a:rPr>
              <a:t>اسئلة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 حول المصير حين التكوين ،لماذا يريد أن يصبح طبيب.</a:t>
            </a:r>
          </a:p>
          <a:p>
            <a:pPr algn="just" rtl="1"/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في حين </a:t>
            </a:r>
            <a:r>
              <a:rPr lang="ar-DZ" sz="2800" dirty="0" err="1" smtClean="0">
                <a:latin typeface="Times New Roman" pitchFamily="18" charset="0"/>
                <a:cs typeface="Times New Roman" pitchFamily="18" charset="0"/>
              </a:rPr>
              <a:t>ان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 الدوافع اللاواعية هي كل ما يخص أهمية الفرد </a:t>
            </a:r>
            <a:r>
              <a:rPr lang="ar-DZ" sz="2800" dirty="0" err="1" smtClean="0"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 فعاليته، بالنسبة للتحليل النفسي فإنها تلخص إرادة الفرد في إصلاح </a:t>
            </a:r>
            <a:r>
              <a:rPr lang="ar-DZ" sz="2800" dirty="0" err="1" smtClean="0">
                <a:latin typeface="Times New Roman" pitchFamily="18" charset="0"/>
                <a:cs typeface="Times New Roman" pitchFamily="18" charset="0"/>
              </a:rPr>
              <a:t>الميولات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 العدوانية </a:t>
            </a:r>
            <a:r>
              <a:rPr lang="ar-DZ" sz="2800" dirty="0" err="1" smtClean="0">
                <a:latin typeface="Times New Roman" pitchFamily="18" charset="0"/>
                <a:cs typeface="Times New Roman" pitchFamily="18" charset="0"/>
              </a:rPr>
              <a:t>السادية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. النوع الآخر من الدوافع اللاواعية هي تلك المرتبطة بما يسمى القدرة المطلقة الطفولية ،  هي حالة الطفل الذي يعتقد أن كل شيء يدور حوله من تلقاء نفسه ، أن كل شيء ممكن وأنه يمكنك التحكم في كل شيء بما في ذلك الحياة والموت.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r" rtl="1"/>
            <a:r>
              <a:rPr lang="ar-DZ" dirty="0" smtClean="0"/>
              <a:t>فيم تتمثل هذه المهمة؟</a:t>
            </a:r>
          </a:p>
          <a:p>
            <a:pPr algn="r" rtl="1"/>
            <a:r>
              <a:rPr lang="ar-DZ" dirty="0" smtClean="0"/>
              <a:t>أولا نتكلم عن الفحص: </a:t>
            </a:r>
            <a:r>
              <a:rPr lang="ar-DZ" dirty="0" err="1" smtClean="0"/>
              <a:t>و</a:t>
            </a:r>
            <a:r>
              <a:rPr lang="ar-DZ" dirty="0" smtClean="0"/>
              <a:t> هي عملية بناء علاقة أولا </a:t>
            </a:r>
            <a:r>
              <a:rPr lang="ar-DZ" dirty="0" err="1" smtClean="0"/>
              <a:t>و</a:t>
            </a:r>
            <a:r>
              <a:rPr lang="ar-DZ" dirty="0" smtClean="0"/>
              <a:t> قبل كل شيء علاقة ثقة(تحالف عناية) لأنه يتعامل مع جسد المريض,الجسد الخاص.</a:t>
            </a:r>
          </a:p>
          <a:p>
            <a:pPr algn="r" rtl="1"/>
            <a:r>
              <a:rPr lang="ar-DZ" dirty="0" smtClean="0"/>
              <a:t>ثانيا يتبع كل ما هو مرتبط بهذه الثقة : يقي المريض ،يطمئنه،يحيط </a:t>
            </a:r>
            <a:r>
              <a:rPr lang="ar-DZ" dirty="0" err="1" smtClean="0"/>
              <a:t>به</a:t>
            </a:r>
            <a:r>
              <a:rPr lang="ar-DZ" dirty="0" smtClean="0"/>
              <a:t> ينهي معاناته،يرافقه،يعلمه حول الصحة </a:t>
            </a:r>
            <a:r>
              <a:rPr lang="ar-DZ" dirty="0" err="1" smtClean="0"/>
              <a:t>و</a:t>
            </a:r>
            <a:r>
              <a:rPr lang="ar-DZ" dirty="0" smtClean="0"/>
              <a:t> المرض </a:t>
            </a:r>
            <a:r>
              <a:rPr lang="ar-DZ" dirty="0" err="1" smtClean="0"/>
              <a:t>و</a:t>
            </a:r>
            <a:r>
              <a:rPr lang="ar-DZ" dirty="0" smtClean="0"/>
              <a:t> ذلك بتنظيم العناية اللازمة </a:t>
            </a:r>
            <a:r>
              <a:rPr lang="ar-DZ" dirty="0" err="1" smtClean="0"/>
              <a:t>و</a:t>
            </a:r>
            <a:r>
              <a:rPr lang="ar-DZ" dirty="0" smtClean="0"/>
              <a:t> الضرورية تقديمها له.</a:t>
            </a:r>
          </a:p>
          <a:p>
            <a:pPr algn="r" rtl="1"/>
            <a:r>
              <a:rPr lang="ar-DZ" dirty="0" smtClean="0"/>
              <a:t>لا بد </a:t>
            </a:r>
            <a:r>
              <a:rPr lang="ar-DZ" dirty="0" err="1" smtClean="0"/>
              <a:t>ان</a:t>
            </a:r>
            <a:r>
              <a:rPr lang="ar-DZ" dirty="0" smtClean="0"/>
              <a:t> يقدم الطبيب كل المعلومات في لغة واضحة مفهومه،مكيفه يفهمها المريض.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algn="r" rtl="1"/>
            <a:r>
              <a:rPr lang="ar-DZ" dirty="0" smtClean="0"/>
              <a:t>فيما يخص المعلومات المقدمة للمريض يجب </a:t>
            </a:r>
            <a:r>
              <a:rPr lang="ar-DZ" dirty="0" err="1" smtClean="0"/>
              <a:t>ان</a:t>
            </a:r>
            <a:r>
              <a:rPr lang="ar-DZ" dirty="0" smtClean="0"/>
              <a:t> تكون واضحة، صادقة </a:t>
            </a:r>
            <a:r>
              <a:rPr lang="ar-DZ" dirty="0" err="1" smtClean="0"/>
              <a:t>و</a:t>
            </a:r>
            <a:r>
              <a:rPr lang="ar-DZ" dirty="0" smtClean="0"/>
              <a:t> مناسبة.تقدم بصورة تدريجية،مطابقة لما يريده المريض مع </a:t>
            </a:r>
            <a:r>
              <a:rPr lang="ar-DZ" dirty="0" err="1" smtClean="0"/>
              <a:t>التاكد</a:t>
            </a:r>
            <a:r>
              <a:rPr lang="ar-DZ" dirty="0" smtClean="0"/>
              <a:t> من استيعابه لها </a:t>
            </a:r>
            <a:r>
              <a:rPr lang="ar-DZ" dirty="0" err="1" smtClean="0"/>
              <a:t>و</a:t>
            </a:r>
            <a:r>
              <a:rPr lang="ar-DZ" dirty="0" smtClean="0"/>
              <a:t> فهمها.</a:t>
            </a:r>
          </a:p>
          <a:p>
            <a:pPr algn="r" rtl="1"/>
            <a:r>
              <a:rPr lang="ar-DZ" dirty="0" smtClean="0"/>
              <a:t>المعلومات تخص :</a:t>
            </a:r>
          </a:p>
          <a:p>
            <a:pPr algn="r" rtl="1">
              <a:buNone/>
            </a:pPr>
            <a:r>
              <a:rPr lang="ar-DZ" dirty="0" smtClean="0"/>
              <a:t>  -الحالة الصحية للمريض</a:t>
            </a:r>
          </a:p>
          <a:p>
            <a:pPr algn="r" rtl="1">
              <a:buNone/>
            </a:pPr>
            <a:r>
              <a:rPr lang="ar-DZ" dirty="0" smtClean="0"/>
              <a:t>  -المرض </a:t>
            </a:r>
            <a:r>
              <a:rPr lang="ar-DZ" dirty="0" err="1" smtClean="0"/>
              <a:t>و</a:t>
            </a:r>
            <a:r>
              <a:rPr lang="ar-DZ" dirty="0" smtClean="0"/>
              <a:t> تعقيداته</a:t>
            </a:r>
          </a:p>
          <a:p>
            <a:pPr algn="r" rtl="1">
              <a:buNone/>
            </a:pPr>
            <a:r>
              <a:rPr lang="ar-DZ" dirty="0" smtClean="0"/>
              <a:t>  -الفحوصات المرتقبة</a:t>
            </a:r>
          </a:p>
          <a:p>
            <a:pPr algn="r" rtl="1">
              <a:buNone/>
            </a:pPr>
            <a:r>
              <a:rPr lang="ar-DZ" dirty="0" smtClean="0"/>
              <a:t>  -العلاج وما قد يترتب عنه من تعقيدات</a:t>
            </a:r>
          </a:p>
          <a:p>
            <a:pPr algn="r" rtl="1">
              <a:buNone/>
            </a:pPr>
            <a:r>
              <a:rPr lang="ar-DZ" dirty="0" smtClean="0"/>
              <a:t>  -العلاجات الممكنة كبديل للعلاج المرجعي</a:t>
            </a:r>
          </a:p>
          <a:p>
            <a:pPr algn="r" rtl="1">
              <a:buNone/>
            </a:pPr>
            <a:r>
              <a:rPr lang="ar-DZ" dirty="0" smtClean="0"/>
              <a:t>  -وضع برنامج المتابعة.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972</Words>
  <Application>Microsoft Office PowerPoint</Application>
  <PresentationFormat>Affichage à l'écran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العلاقة طبيب-مريض</vt:lpstr>
      <vt:lpstr>أولا: العلاقة</vt:lpstr>
      <vt:lpstr>Diapositive 3</vt:lpstr>
      <vt:lpstr>Diapositive 4</vt:lpstr>
      <vt:lpstr>Diapositive 5</vt:lpstr>
      <vt:lpstr>صعوبة التكفل ببعض المرضى</vt:lpstr>
      <vt:lpstr>مهمة الطبيب</vt:lpstr>
      <vt:lpstr>Diapositive 8</vt:lpstr>
      <vt:lpstr>Diapositive 9</vt:lpstr>
      <vt:lpstr>Diapositive 10</vt:lpstr>
      <vt:lpstr>Diapositive 11</vt:lpstr>
      <vt:lpstr>المرض اعتداء على سلامة الفرد</vt:lpstr>
      <vt:lpstr>آليات الإعلان عن المرض : مثل مرض السرطان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</dc:creator>
  <cp:lastModifiedBy>A</cp:lastModifiedBy>
  <cp:revision>5</cp:revision>
  <dcterms:created xsi:type="dcterms:W3CDTF">2021-02-09T11:14:04Z</dcterms:created>
  <dcterms:modified xsi:type="dcterms:W3CDTF">2021-02-09T11:18:57Z</dcterms:modified>
</cp:coreProperties>
</file>