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6" r:id="rId2"/>
    <p:sldId id="277" r:id="rId3"/>
    <p:sldId id="278" r:id="rId4"/>
    <p:sldId id="301" r:id="rId5"/>
    <p:sldId id="279" r:id="rId6"/>
    <p:sldId id="280" r:id="rId7"/>
    <p:sldId id="281" r:id="rId8"/>
    <p:sldId id="296" r:id="rId9"/>
    <p:sldId id="298" r:id="rId10"/>
    <p:sldId id="299"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302" r:id="rId25"/>
    <p:sldId id="303" r:id="rId26"/>
    <p:sldId id="304" r:id="rId27"/>
    <p:sldId id="305"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00" autoAdjust="0"/>
    <p:restoredTop sz="94660"/>
  </p:normalViewPr>
  <p:slideViewPr>
    <p:cSldViewPr>
      <p:cViewPr varScale="1">
        <p:scale>
          <a:sx n="68" d="100"/>
          <a:sy n="68" d="100"/>
        </p:scale>
        <p:origin x="-13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63"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64"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6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66"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67"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68"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48590"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1048591" name="Espace réservé de la date 27"/>
          <p:cNvSpPr>
            <a:spLocks noGrp="1"/>
          </p:cNvSpPr>
          <p:nvPr>
            <p:ph type="dt" sz="half" idx="10"/>
          </p:nvPr>
        </p:nvSpPr>
        <p:spPr/>
        <p:txBody>
          <a:bodyPr/>
          <a:lstStyle/>
          <a:p>
            <a:fld id="{B70EA36A-DBD9-4855-A20F-B5FA0E006449}" type="datetimeFigureOut">
              <a:rPr lang="fr-FR" smtClean="0"/>
              <a:pPr/>
              <a:t>21/10/2023</a:t>
            </a:fld>
            <a:endParaRPr lang="de-DE"/>
          </a:p>
        </p:txBody>
      </p:sp>
      <p:sp>
        <p:nvSpPr>
          <p:cNvPr id="1048592" name="Espace réservé du pied de page 16"/>
          <p:cNvSpPr>
            <a:spLocks noGrp="1"/>
          </p:cNvSpPr>
          <p:nvPr>
            <p:ph type="ftr" sz="quarter" idx="11"/>
          </p:nvPr>
        </p:nvSpPr>
        <p:spPr/>
        <p:txBody>
          <a:bodyPr/>
          <a:lstStyle/>
          <a:p>
            <a:endParaRPr lang="de-DE"/>
          </a:p>
        </p:txBody>
      </p:sp>
      <p:sp>
        <p:nvSpPr>
          <p:cNvPr id="1048593" name="Espace réservé du numéro de diapositive 28"/>
          <p:cNvSpPr>
            <a:spLocks noGrp="1"/>
          </p:cNvSpPr>
          <p:nvPr>
            <p:ph type="sldNum" sz="quarter" idx="12"/>
          </p:nvPr>
        </p:nvSpPr>
        <p:spPr/>
        <p:txBody>
          <a:bodyPr/>
          <a:lstStyle/>
          <a:p>
            <a:fld id="{6E007570-0241-4338-9ABC-42614F0F014E}" type="slidenum">
              <a:rPr lang="de-DE" smtClean="0"/>
              <a:pPr/>
              <a:t>‹N°›</a:t>
            </a:fld>
            <a:endParaRPr lang="de-DE"/>
          </a:p>
        </p:txBody>
      </p:sp>
      <p:sp>
        <p:nvSpPr>
          <p:cNvPr id="1048594"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048630" name="Titre 1"/>
          <p:cNvSpPr>
            <a:spLocks noGrp="1"/>
          </p:cNvSpPr>
          <p:nvPr>
            <p:ph type="title"/>
          </p:nvPr>
        </p:nvSpPr>
        <p:spPr/>
        <p:txBody>
          <a:bodyPr>
            <a:normAutofit fontScale="90000"/>
          </a:bodyPr>
          <a:lstStyle/>
          <a:p>
            <a:r>
              <a:rPr kumimoji="0" lang="fr-FR" smtClean="0"/>
              <a:t>Cliquez pour modifier le style du titre</a:t>
            </a:r>
            <a:endParaRPr kumimoji="0" lang="en-US"/>
          </a:p>
        </p:txBody>
      </p:sp>
      <p:sp>
        <p:nvSpPr>
          <p:cNvPr id="1048631"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632" name="Espace réservé de la date 3"/>
          <p:cNvSpPr>
            <a:spLocks noGrp="1"/>
          </p:cNvSpPr>
          <p:nvPr>
            <p:ph type="dt" sz="half" idx="10"/>
          </p:nvPr>
        </p:nvSpPr>
        <p:spPr/>
        <p:txBody>
          <a:bodyPr/>
          <a:lstStyle/>
          <a:p>
            <a:fld id="{B70EA36A-DBD9-4855-A20F-B5FA0E006449}" type="datetimeFigureOut">
              <a:rPr lang="fr-FR" smtClean="0"/>
              <a:pPr/>
              <a:t>21/10/2023</a:t>
            </a:fld>
            <a:endParaRPr lang="de-DE"/>
          </a:p>
        </p:txBody>
      </p:sp>
      <p:sp>
        <p:nvSpPr>
          <p:cNvPr id="1048633" name="Espace réservé du pied de page 4"/>
          <p:cNvSpPr>
            <a:spLocks noGrp="1"/>
          </p:cNvSpPr>
          <p:nvPr>
            <p:ph type="ftr" sz="quarter" idx="11"/>
          </p:nvPr>
        </p:nvSpPr>
        <p:spPr/>
        <p:txBody>
          <a:bodyPr/>
          <a:lstStyle/>
          <a:p>
            <a:endParaRPr lang="de-DE"/>
          </a:p>
        </p:txBody>
      </p:sp>
      <p:sp>
        <p:nvSpPr>
          <p:cNvPr id="1048634" name="Espace réservé du numéro de diapositive 5"/>
          <p:cNvSpPr>
            <a:spLocks noGrp="1"/>
          </p:cNvSpPr>
          <p:nvPr>
            <p:ph type="sldNum" sz="quarter" idx="12"/>
          </p:nvPr>
        </p:nvSpPr>
        <p:spPr/>
        <p:txBody>
          <a:bodyPr/>
          <a:lstStyle/>
          <a:p>
            <a:fld id="{6E007570-0241-4338-9ABC-42614F0F014E}" type="slidenum">
              <a:rPr lang="de-DE" smtClean="0"/>
              <a:pPr/>
              <a:t>‹N°›</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048619"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1048620"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621" name="Espace réservé de la date 3"/>
          <p:cNvSpPr>
            <a:spLocks noGrp="1"/>
          </p:cNvSpPr>
          <p:nvPr>
            <p:ph type="dt" sz="half" idx="10"/>
          </p:nvPr>
        </p:nvSpPr>
        <p:spPr/>
        <p:txBody>
          <a:bodyPr/>
          <a:lstStyle/>
          <a:p>
            <a:fld id="{B70EA36A-DBD9-4855-A20F-B5FA0E006449}" type="datetimeFigureOut">
              <a:rPr lang="fr-FR" smtClean="0"/>
              <a:pPr/>
              <a:t>21/10/2023</a:t>
            </a:fld>
            <a:endParaRPr lang="de-DE"/>
          </a:p>
        </p:txBody>
      </p:sp>
      <p:sp>
        <p:nvSpPr>
          <p:cNvPr id="1048622" name="Espace réservé du pied de page 4"/>
          <p:cNvSpPr>
            <a:spLocks noGrp="1"/>
          </p:cNvSpPr>
          <p:nvPr>
            <p:ph type="ftr" sz="quarter" idx="11"/>
          </p:nvPr>
        </p:nvSpPr>
        <p:spPr/>
        <p:txBody>
          <a:bodyPr/>
          <a:lstStyle/>
          <a:p>
            <a:endParaRPr lang="de-DE"/>
          </a:p>
        </p:txBody>
      </p:sp>
      <p:sp>
        <p:nvSpPr>
          <p:cNvPr id="1048623" name="Espace réservé du numéro de diapositive 5"/>
          <p:cNvSpPr>
            <a:spLocks noGrp="1"/>
          </p:cNvSpPr>
          <p:nvPr>
            <p:ph type="sldNum" sz="quarter" idx="12"/>
          </p:nvPr>
        </p:nvSpPr>
        <p:spPr/>
        <p:txBody>
          <a:bodyPr/>
          <a:lstStyle/>
          <a:p>
            <a:fld id="{6E007570-0241-4338-9ABC-42614F0F014E}" type="slidenum">
              <a:rPr lang="de-DE" smtClean="0"/>
              <a:pPr/>
              <a:t>‹N°›</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048581" name="Titre 1"/>
          <p:cNvSpPr>
            <a:spLocks noGrp="1"/>
          </p:cNvSpPr>
          <p:nvPr>
            <p:ph type="title"/>
          </p:nvPr>
        </p:nvSpPr>
        <p:spPr/>
        <p:txBody>
          <a:bodyPr>
            <a:normAutofit fontScale="90000"/>
          </a:bodyPr>
          <a:lstStyle/>
          <a:p>
            <a:r>
              <a:rPr kumimoji="0" lang="fr-FR" smtClean="0"/>
              <a:t>Cliquez pour modifier le style du titre</a:t>
            </a:r>
            <a:endParaRPr kumimoji="0" lang="en-US"/>
          </a:p>
        </p:txBody>
      </p:sp>
      <p:sp>
        <p:nvSpPr>
          <p:cNvPr id="1048582"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583" name="Espace réservé de la date 3"/>
          <p:cNvSpPr>
            <a:spLocks noGrp="1"/>
          </p:cNvSpPr>
          <p:nvPr>
            <p:ph type="dt" sz="half" idx="10"/>
          </p:nvPr>
        </p:nvSpPr>
        <p:spPr/>
        <p:txBody>
          <a:bodyPr/>
          <a:lstStyle/>
          <a:p>
            <a:fld id="{B70EA36A-DBD9-4855-A20F-B5FA0E006449}" type="datetimeFigureOut">
              <a:rPr lang="fr-FR" smtClean="0"/>
              <a:pPr/>
              <a:t>21/10/2023</a:t>
            </a:fld>
            <a:endParaRPr lang="de-DE"/>
          </a:p>
        </p:txBody>
      </p:sp>
      <p:sp>
        <p:nvSpPr>
          <p:cNvPr id="1048584" name="Espace réservé du pied de page 4"/>
          <p:cNvSpPr>
            <a:spLocks noGrp="1"/>
          </p:cNvSpPr>
          <p:nvPr>
            <p:ph type="ftr" sz="quarter" idx="11"/>
          </p:nvPr>
        </p:nvSpPr>
        <p:spPr/>
        <p:txBody>
          <a:bodyPr/>
          <a:lstStyle/>
          <a:p>
            <a:endParaRPr lang="de-DE"/>
          </a:p>
        </p:txBody>
      </p:sp>
      <p:sp>
        <p:nvSpPr>
          <p:cNvPr id="1048585" name="Espace réservé du numéro de diapositive 5"/>
          <p:cNvSpPr>
            <a:spLocks noGrp="1"/>
          </p:cNvSpPr>
          <p:nvPr>
            <p:ph type="sldNum" sz="quarter" idx="12"/>
          </p:nvPr>
        </p:nvSpPr>
        <p:spPr/>
        <p:txBody>
          <a:bodyPr/>
          <a:lstStyle/>
          <a:p>
            <a:fld id="{6E007570-0241-4338-9ABC-42614F0F014E}" type="slidenum">
              <a:rPr lang="de-DE" smtClean="0"/>
              <a:pPr/>
              <a:t>‹N°›</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1048635"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1048636"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048637" name="Espace réservé de la date 3"/>
          <p:cNvSpPr>
            <a:spLocks noGrp="1"/>
          </p:cNvSpPr>
          <p:nvPr>
            <p:ph type="dt" sz="half" idx="10"/>
          </p:nvPr>
        </p:nvSpPr>
        <p:spPr/>
        <p:txBody>
          <a:bodyPr/>
          <a:lstStyle/>
          <a:p>
            <a:fld id="{B70EA36A-DBD9-4855-A20F-B5FA0E006449}" type="datetimeFigureOut">
              <a:rPr lang="fr-FR" smtClean="0"/>
              <a:pPr/>
              <a:t>21/10/2023</a:t>
            </a:fld>
            <a:endParaRPr lang="de-DE"/>
          </a:p>
        </p:txBody>
      </p:sp>
      <p:sp>
        <p:nvSpPr>
          <p:cNvPr id="1048638" name="Espace réservé du pied de page 4"/>
          <p:cNvSpPr>
            <a:spLocks noGrp="1"/>
          </p:cNvSpPr>
          <p:nvPr>
            <p:ph type="ftr" sz="quarter" idx="11"/>
          </p:nvPr>
        </p:nvSpPr>
        <p:spPr/>
        <p:txBody>
          <a:bodyPr/>
          <a:lstStyle/>
          <a:p>
            <a:endParaRPr lang="de-DE"/>
          </a:p>
        </p:txBody>
      </p:sp>
      <p:sp>
        <p:nvSpPr>
          <p:cNvPr id="1048639" name="Espace réservé du numéro de diapositive 5"/>
          <p:cNvSpPr>
            <a:spLocks noGrp="1"/>
          </p:cNvSpPr>
          <p:nvPr>
            <p:ph type="sldNum" sz="quarter" idx="12"/>
          </p:nvPr>
        </p:nvSpPr>
        <p:spPr>
          <a:xfrm>
            <a:off x="7924800" y="6416675"/>
            <a:ext cx="762000" cy="365125"/>
          </a:xfrm>
        </p:spPr>
        <p:txBody>
          <a:bodyPr/>
          <a:lstStyle/>
          <a:p>
            <a:fld id="{6E007570-0241-4338-9ABC-42614F0F014E}" type="slidenum">
              <a:rPr lang="de-DE" smtClean="0"/>
              <a:pPr/>
              <a:t>‹N°›</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48640" name="Titre 1"/>
          <p:cNvSpPr>
            <a:spLocks noGrp="1"/>
          </p:cNvSpPr>
          <p:nvPr>
            <p:ph type="title"/>
          </p:nvPr>
        </p:nvSpPr>
        <p:spPr/>
        <p:txBody>
          <a:bodyPr>
            <a:normAutofit fontScale="90000"/>
          </a:bodyPr>
          <a:lstStyle/>
          <a:p>
            <a:r>
              <a:rPr kumimoji="0" lang="fr-FR" smtClean="0"/>
              <a:t>Cliquez pour modifier le style du titre</a:t>
            </a:r>
            <a:endParaRPr kumimoji="0" lang="en-US"/>
          </a:p>
        </p:txBody>
      </p:sp>
      <p:sp>
        <p:nvSpPr>
          <p:cNvPr id="1048641"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642"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643" name="Espace réservé de la date 4"/>
          <p:cNvSpPr>
            <a:spLocks noGrp="1"/>
          </p:cNvSpPr>
          <p:nvPr>
            <p:ph type="dt" sz="half" idx="10"/>
          </p:nvPr>
        </p:nvSpPr>
        <p:spPr/>
        <p:txBody>
          <a:bodyPr/>
          <a:lstStyle/>
          <a:p>
            <a:fld id="{B70EA36A-DBD9-4855-A20F-B5FA0E006449}" type="datetimeFigureOut">
              <a:rPr lang="fr-FR" smtClean="0"/>
              <a:pPr/>
              <a:t>21/10/2023</a:t>
            </a:fld>
            <a:endParaRPr lang="de-DE"/>
          </a:p>
        </p:txBody>
      </p:sp>
      <p:sp>
        <p:nvSpPr>
          <p:cNvPr id="1048644" name="Espace réservé du pied de page 5"/>
          <p:cNvSpPr>
            <a:spLocks noGrp="1"/>
          </p:cNvSpPr>
          <p:nvPr>
            <p:ph type="ftr" sz="quarter" idx="11"/>
          </p:nvPr>
        </p:nvSpPr>
        <p:spPr/>
        <p:txBody>
          <a:bodyPr/>
          <a:lstStyle/>
          <a:p>
            <a:endParaRPr lang="de-DE"/>
          </a:p>
        </p:txBody>
      </p:sp>
      <p:sp>
        <p:nvSpPr>
          <p:cNvPr id="1048645" name="Espace réservé du numéro de diapositive 6"/>
          <p:cNvSpPr>
            <a:spLocks noGrp="1"/>
          </p:cNvSpPr>
          <p:nvPr>
            <p:ph type="sldNum" sz="quarter" idx="12"/>
          </p:nvPr>
        </p:nvSpPr>
        <p:spPr/>
        <p:txBody>
          <a:bodyPr/>
          <a:lstStyle/>
          <a:p>
            <a:fld id="{6E007570-0241-4338-9ABC-42614F0F014E}" type="slidenum">
              <a:rPr lang="de-DE" smtClean="0"/>
              <a:pPr/>
              <a:t>‹N°›</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48646" name="Titre 1"/>
          <p:cNvSpPr>
            <a:spLocks noGrp="1"/>
          </p:cNvSpPr>
          <p:nvPr>
            <p:ph type="title"/>
          </p:nvPr>
        </p:nvSpPr>
        <p:spPr>
          <a:xfrm>
            <a:off x="457200" y="273050"/>
            <a:ext cx="8229600" cy="1143000"/>
          </a:xfrm>
        </p:spPr>
        <p:txBody>
          <a:bodyPr anchor="ctr">
            <a:normAutofit fontScale="90000"/>
          </a:bodyPr>
          <a:lstStyle/>
          <a:p>
            <a:r>
              <a:rPr kumimoji="0" lang="fr-FR" smtClean="0"/>
              <a:t>Cliquez pour modifier le style du titre</a:t>
            </a:r>
            <a:endParaRPr kumimoji="0" lang="en-US"/>
          </a:p>
        </p:txBody>
      </p:sp>
      <p:sp>
        <p:nvSpPr>
          <p:cNvPr id="1048647" name="Espace réservé du texte 2"/>
          <p:cNvSpPr>
            <a:spLocks noGrp="1"/>
          </p:cNvSpPr>
          <p:nvPr>
            <p:ph type="body" idx="1"/>
          </p:nvPr>
        </p:nvSpPr>
        <p:spPr>
          <a:xfrm>
            <a:off x="457200" y="1535112"/>
            <a:ext cx="4040188" cy="750887"/>
          </a:xfrm>
        </p:spPr>
        <p:txBody>
          <a:bodyPr anchor="ctr">
            <a:normAutofit fontScale="87500" lnSpcReduction="20000"/>
          </a:bodyP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1048648" name="Espace réservé du texte 3"/>
          <p:cNvSpPr>
            <a:spLocks noGrp="1"/>
          </p:cNvSpPr>
          <p:nvPr>
            <p:ph type="body" sz="half" idx="3"/>
          </p:nvPr>
        </p:nvSpPr>
        <p:spPr>
          <a:xfrm>
            <a:off x="4645025" y="1535112"/>
            <a:ext cx="4041775" cy="750887"/>
          </a:xfrm>
        </p:spPr>
        <p:txBody>
          <a:bodyPr anchor="ctr">
            <a:normAutofit fontScale="87500" lnSpcReduction="20000"/>
          </a:bodyP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1048649"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650"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651" name="Espace réservé de la date 6"/>
          <p:cNvSpPr>
            <a:spLocks noGrp="1"/>
          </p:cNvSpPr>
          <p:nvPr>
            <p:ph type="dt" sz="half" idx="10"/>
          </p:nvPr>
        </p:nvSpPr>
        <p:spPr/>
        <p:txBody>
          <a:bodyPr/>
          <a:lstStyle/>
          <a:p>
            <a:fld id="{B70EA36A-DBD9-4855-A20F-B5FA0E006449}" type="datetimeFigureOut">
              <a:rPr lang="fr-FR" smtClean="0"/>
              <a:pPr/>
              <a:t>21/10/2023</a:t>
            </a:fld>
            <a:endParaRPr lang="de-DE"/>
          </a:p>
        </p:txBody>
      </p:sp>
      <p:sp>
        <p:nvSpPr>
          <p:cNvPr id="1048652" name="Espace réservé du pied de page 7"/>
          <p:cNvSpPr>
            <a:spLocks noGrp="1"/>
          </p:cNvSpPr>
          <p:nvPr>
            <p:ph type="ftr" sz="quarter" idx="11"/>
          </p:nvPr>
        </p:nvSpPr>
        <p:spPr/>
        <p:txBody>
          <a:bodyPr/>
          <a:lstStyle/>
          <a:p>
            <a:endParaRPr lang="de-DE"/>
          </a:p>
        </p:txBody>
      </p:sp>
      <p:sp>
        <p:nvSpPr>
          <p:cNvPr id="1048653" name="Espace réservé du numéro de diapositive 8"/>
          <p:cNvSpPr>
            <a:spLocks noGrp="1"/>
          </p:cNvSpPr>
          <p:nvPr>
            <p:ph type="sldNum" sz="quarter" idx="12"/>
          </p:nvPr>
        </p:nvSpPr>
        <p:spPr/>
        <p:txBody>
          <a:bodyPr/>
          <a:lstStyle/>
          <a:p>
            <a:fld id="{6E007570-0241-4338-9ABC-42614F0F014E}" type="slidenum">
              <a:rPr lang="de-DE" smtClean="0"/>
              <a:pPr/>
              <a:t>‹N°›</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048615" name="Titre 1"/>
          <p:cNvSpPr>
            <a:spLocks noGrp="1"/>
          </p:cNvSpPr>
          <p:nvPr>
            <p:ph type="title"/>
          </p:nvPr>
        </p:nvSpPr>
        <p:spPr/>
        <p:txBody>
          <a:bodyPr>
            <a:normAutofit fontScale="90000"/>
          </a:bodyPr>
          <a:lstStyle/>
          <a:p>
            <a:r>
              <a:rPr kumimoji="0" lang="fr-FR" smtClean="0"/>
              <a:t>Cliquez pour modifier le style du titre</a:t>
            </a:r>
            <a:endParaRPr kumimoji="0" lang="en-US"/>
          </a:p>
        </p:txBody>
      </p:sp>
      <p:sp>
        <p:nvSpPr>
          <p:cNvPr id="1048616" name="Espace réservé de la date 2"/>
          <p:cNvSpPr>
            <a:spLocks noGrp="1"/>
          </p:cNvSpPr>
          <p:nvPr>
            <p:ph type="dt" sz="half" idx="10"/>
          </p:nvPr>
        </p:nvSpPr>
        <p:spPr/>
        <p:txBody>
          <a:bodyPr/>
          <a:lstStyle/>
          <a:p>
            <a:fld id="{B70EA36A-DBD9-4855-A20F-B5FA0E006449}" type="datetimeFigureOut">
              <a:rPr lang="fr-FR" smtClean="0"/>
              <a:pPr/>
              <a:t>21/10/2023</a:t>
            </a:fld>
            <a:endParaRPr lang="de-DE"/>
          </a:p>
        </p:txBody>
      </p:sp>
      <p:sp>
        <p:nvSpPr>
          <p:cNvPr id="1048617" name="Espace réservé du pied de page 3"/>
          <p:cNvSpPr>
            <a:spLocks noGrp="1"/>
          </p:cNvSpPr>
          <p:nvPr>
            <p:ph type="ftr" sz="quarter" idx="11"/>
          </p:nvPr>
        </p:nvSpPr>
        <p:spPr/>
        <p:txBody>
          <a:bodyPr/>
          <a:lstStyle/>
          <a:p>
            <a:endParaRPr lang="de-DE"/>
          </a:p>
        </p:txBody>
      </p:sp>
      <p:sp>
        <p:nvSpPr>
          <p:cNvPr id="1048618" name="Espace réservé du numéro de diapositive 4"/>
          <p:cNvSpPr>
            <a:spLocks noGrp="1"/>
          </p:cNvSpPr>
          <p:nvPr>
            <p:ph type="sldNum" sz="quarter" idx="12"/>
          </p:nvPr>
        </p:nvSpPr>
        <p:spPr/>
        <p:txBody>
          <a:bodyPr/>
          <a:lstStyle/>
          <a:p>
            <a:fld id="{6E007570-0241-4338-9ABC-42614F0F014E}" type="slidenum">
              <a:rPr lang="de-DE" smtClean="0"/>
              <a:pPr/>
              <a:t>‹N°›</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048654" name="Espace réservé de la date 1"/>
          <p:cNvSpPr>
            <a:spLocks noGrp="1"/>
          </p:cNvSpPr>
          <p:nvPr>
            <p:ph type="dt" sz="half" idx="10"/>
          </p:nvPr>
        </p:nvSpPr>
        <p:spPr/>
        <p:txBody>
          <a:bodyPr/>
          <a:lstStyle/>
          <a:p>
            <a:fld id="{B70EA36A-DBD9-4855-A20F-B5FA0E006449}" type="datetimeFigureOut">
              <a:rPr lang="fr-FR" smtClean="0"/>
              <a:pPr/>
              <a:t>21/10/2023</a:t>
            </a:fld>
            <a:endParaRPr lang="de-DE"/>
          </a:p>
        </p:txBody>
      </p:sp>
      <p:sp>
        <p:nvSpPr>
          <p:cNvPr id="1048655" name="Espace réservé du pied de page 2"/>
          <p:cNvSpPr>
            <a:spLocks noGrp="1"/>
          </p:cNvSpPr>
          <p:nvPr>
            <p:ph type="ftr" sz="quarter" idx="11"/>
          </p:nvPr>
        </p:nvSpPr>
        <p:spPr/>
        <p:txBody>
          <a:bodyPr/>
          <a:lstStyle/>
          <a:p>
            <a:endParaRPr lang="de-DE"/>
          </a:p>
        </p:txBody>
      </p:sp>
      <p:sp>
        <p:nvSpPr>
          <p:cNvPr id="1048656" name="Espace réservé du numéro de diapositive 3"/>
          <p:cNvSpPr>
            <a:spLocks noGrp="1"/>
          </p:cNvSpPr>
          <p:nvPr>
            <p:ph type="sldNum" sz="quarter" idx="12"/>
          </p:nvPr>
        </p:nvSpPr>
        <p:spPr/>
        <p:txBody>
          <a:bodyPr/>
          <a:lstStyle/>
          <a:p>
            <a:fld id="{6E007570-0241-4338-9ABC-42614F0F014E}" type="slidenum">
              <a:rPr lang="de-DE" smtClean="0"/>
              <a:pPr/>
              <a:t>‹N°›</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048657"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1048658"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048659"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48660" name="Espace réservé de la date 4"/>
          <p:cNvSpPr>
            <a:spLocks noGrp="1"/>
          </p:cNvSpPr>
          <p:nvPr>
            <p:ph type="dt" sz="half" idx="10"/>
          </p:nvPr>
        </p:nvSpPr>
        <p:spPr/>
        <p:txBody>
          <a:bodyPr/>
          <a:lstStyle/>
          <a:p>
            <a:fld id="{B70EA36A-DBD9-4855-A20F-B5FA0E006449}" type="datetimeFigureOut">
              <a:rPr lang="fr-FR" smtClean="0"/>
              <a:pPr/>
              <a:t>21/10/2023</a:t>
            </a:fld>
            <a:endParaRPr lang="de-DE"/>
          </a:p>
        </p:txBody>
      </p:sp>
      <p:sp>
        <p:nvSpPr>
          <p:cNvPr id="1048661" name="Espace réservé du pied de page 5"/>
          <p:cNvSpPr>
            <a:spLocks noGrp="1"/>
          </p:cNvSpPr>
          <p:nvPr>
            <p:ph type="ftr" sz="quarter" idx="11"/>
          </p:nvPr>
        </p:nvSpPr>
        <p:spPr/>
        <p:txBody>
          <a:bodyPr/>
          <a:lstStyle/>
          <a:p>
            <a:endParaRPr lang="de-DE"/>
          </a:p>
        </p:txBody>
      </p:sp>
      <p:sp>
        <p:nvSpPr>
          <p:cNvPr id="1048662" name="Espace réservé du numéro de diapositive 6"/>
          <p:cNvSpPr>
            <a:spLocks noGrp="1"/>
          </p:cNvSpPr>
          <p:nvPr>
            <p:ph type="sldNum" sz="quarter" idx="12"/>
          </p:nvPr>
        </p:nvSpPr>
        <p:spPr/>
        <p:txBody>
          <a:bodyPr/>
          <a:lstStyle/>
          <a:p>
            <a:fld id="{6E007570-0241-4338-9ABC-42614F0F014E}" type="slidenum">
              <a:rPr lang="de-DE" smtClean="0"/>
              <a:pPr/>
              <a:t>‹N°›</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48624"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1048625"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1048626"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48627" name="Espace réservé de la date 4"/>
          <p:cNvSpPr>
            <a:spLocks noGrp="1"/>
          </p:cNvSpPr>
          <p:nvPr>
            <p:ph type="dt" sz="half" idx="10"/>
          </p:nvPr>
        </p:nvSpPr>
        <p:spPr/>
        <p:txBody>
          <a:bodyPr/>
          <a:lstStyle/>
          <a:p>
            <a:fld id="{B70EA36A-DBD9-4855-A20F-B5FA0E006449}" type="datetimeFigureOut">
              <a:rPr lang="fr-FR" smtClean="0"/>
              <a:pPr/>
              <a:t>21/10/2023</a:t>
            </a:fld>
            <a:endParaRPr lang="de-DE"/>
          </a:p>
        </p:txBody>
      </p:sp>
      <p:sp>
        <p:nvSpPr>
          <p:cNvPr id="1048628" name="Espace réservé du pied de page 5"/>
          <p:cNvSpPr>
            <a:spLocks noGrp="1"/>
          </p:cNvSpPr>
          <p:nvPr>
            <p:ph type="ftr" sz="quarter" idx="11"/>
          </p:nvPr>
        </p:nvSpPr>
        <p:spPr/>
        <p:txBody>
          <a:bodyPr/>
          <a:lstStyle/>
          <a:p>
            <a:endParaRPr lang="de-DE"/>
          </a:p>
        </p:txBody>
      </p:sp>
      <p:sp>
        <p:nvSpPr>
          <p:cNvPr id="1048629" name="Espace réservé du numéro de diapositive 6"/>
          <p:cNvSpPr>
            <a:spLocks noGrp="1"/>
          </p:cNvSpPr>
          <p:nvPr>
            <p:ph type="sldNum" sz="quarter" idx="12"/>
          </p:nvPr>
        </p:nvSpPr>
        <p:spPr/>
        <p:txBody>
          <a:bodyPr/>
          <a:lstStyle/>
          <a:p>
            <a:fld id="{6E007570-0241-4338-9ABC-42614F0F014E}" type="slidenum">
              <a:rPr lang="de-DE" smtClean="0"/>
              <a:pPr/>
              <a:t>‹N°›</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576"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048577"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48578"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70EA36A-DBD9-4855-A20F-B5FA0E006449}" type="datetimeFigureOut">
              <a:rPr lang="fr-FR" smtClean="0"/>
              <a:pPr/>
              <a:t>21/10/2023</a:t>
            </a:fld>
            <a:endParaRPr lang="de-DE"/>
          </a:p>
        </p:txBody>
      </p:sp>
      <p:sp>
        <p:nvSpPr>
          <p:cNvPr id="1048579"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de-DE"/>
          </a:p>
        </p:txBody>
      </p:sp>
      <p:sp>
        <p:nvSpPr>
          <p:cNvPr id="1048580"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E007570-0241-4338-9ABC-42614F0F014E}" type="slidenum">
              <a:rPr lang="de-DE" smtClean="0"/>
              <a:pPr/>
              <a:t>‹N°›</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re 1"/>
          <p:cNvSpPr>
            <a:spLocks noGrp="1"/>
          </p:cNvSpPr>
          <p:nvPr>
            <p:ph type="ctrTitle"/>
          </p:nvPr>
        </p:nvSpPr>
        <p:spPr/>
        <p:txBody>
          <a:bodyPr/>
          <a:lstStyle/>
          <a:p>
            <a:r>
              <a:rPr lang="de-DE" dirty="0" smtClean="0">
                <a:solidFill>
                  <a:schemeClr val="tx1"/>
                </a:solidFill>
                <a:latin typeface="Times New Roman" pitchFamily="18" charset="0"/>
                <a:cs typeface="Times New Roman" pitchFamily="18" charset="0"/>
              </a:rPr>
              <a:t>Die kognitive Psychologie</a:t>
            </a:r>
            <a:endParaRPr lang="de-DE" dirty="0">
              <a:solidFill>
                <a:schemeClr val="tx1"/>
              </a:solidFill>
              <a:latin typeface="Times New Roman" pitchFamily="18" charset="0"/>
              <a:cs typeface="Times New Roman" pitchFamily="18" charset="0"/>
            </a:endParaRPr>
          </a:p>
        </p:txBody>
      </p:sp>
      <p:sp>
        <p:nvSpPr>
          <p:cNvPr id="1048596" name="Sous-titre 2"/>
          <p:cNvSpPr>
            <a:spLocks noGrp="1"/>
          </p:cNvSpPr>
          <p:nvPr>
            <p:ph type="subTitle" idx="1"/>
          </p:nvPr>
        </p:nvSpPr>
        <p:spPr/>
        <p:txBody>
          <a:bodyPr/>
          <a:lstStyle/>
          <a:p>
            <a:r>
              <a:rPr lang="de-DE" b="1" dirty="0" smtClean="0">
                <a:latin typeface="Times New Roman" pitchFamily="18" charset="0"/>
                <a:cs typeface="Times New Roman" pitchFamily="18" charset="0"/>
              </a:rPr>
              <a:t>Dr. BOUROUBA </a:t>
            </a:r>
            <a:r>
              <a:rPr lang="de-DE" b="1" dirty="0" err="1" smtClean="0">
                <a:latin typeface="Times New Roman" pitchFamily="18" charset="0"/>
                <a:cs typeface="Times New Roman" pitchFamily="18" charset="0"/>
              </a:rPr>
              <a:t>Chahinez</a:t>
            </a:r>
            <a:endParaRPr lang="de-DE" b="1" dirty="0" smtClean="0">
              <a:latin typeface="Times New Roman" pitchFamily="18" charset="0"/>
              <a:cs typeface="Times New Roman" pitchFamily="18" charset="0"/>
            </a:endParaRPr>
          </a:p>
          <a:p>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Sous-titre 1048675"/>
          <p:cNvSpPr>
            <a:spLocks noGrp="1"/>
          </p:cNvSpPr>
          <p:nvPr>
            <p:ph type="subTitle" idx="1"/>
          </p:nvPr>
        </p:nvSpPr>
        <p:spPr/>
        <p:txBody>
          <a:bodyPr/>
          <a:lstStyle/>
          <a:p>
            <a:endParaRPr lang="fr-FR"/>
          </a:p>
        </p:txBody>
      </p:sp>
      <p:pic>
        <p:nvPicPr>
          <p:cNvPr id="2097164" name="Image 2097163"/>
          <p:cNvPicPr>
            <a:picLocks/>
          </p:cNvPicPr>
          <p:nvPr/>
        </p:nvPicPr>
        <p:blipFill>
          <a:blip r:embed="rId2"/>
          <a:stretch>
            <a:fillRect/>
          </a:stretch>
        </p:blipFill>
        <p:spPr>
          <a:xfrm>
            <a:off x="215609" y="193722"/>
            <a:ext cx="8694427" cy="65299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re 1"/>
          <p:cNvSpPr>
            <a:spLocks noGrp="1"/>
          </p:cNvSpPr>
          <p:nvPr>
            <p:ph type="title"/>
          </p:nvPr>
        </p:nvSpPr>
        <p:spPr/>
        <p:txBody>
          <a:bodyPr>
            <a:normAutofit/>
          </a:bodyPr>
          <a:lstStyle/>
          <a:p>
            <a:r>
              <a:rPr lang="de-DE" dirty="0">
                <a:solidFill>
                  <a:schemeClr val="tx1"/>
                </a:solidFill>
                <a:effectLst/>
                <a:latin typeface="Times New Roman" pitchFamily="18" charset="0"/>
                <a:cs typeface="Times New Roman" pitchFamily="18" charset="0"/>
              </a:rPr>
              <a:t>Ziele</a:t>
            </a:r>
          </a:p>
        </p:txBody>
      </p:sp>
      <p:sp>
        <p:nvSpPr>
          <p:cNvPr id="1048604" name="Espace réservé du contenu 2"/>
          <p:cNvSpPr>
            <a:spLocks noGrp="1"/>
          </p:cNvSpPr>
          <p:nvPr>
            <p:ph idx="1"/>
          </p:nvPr>
        </p:nvSpPr>
        <p:spPr/>
        <p:txBody>
          <a:bodyPr>
            <a:normAutofit fontScale="53571" lnSpcReduction="20000"/>
          </a:bodyPr>
          <a:lstStyle/>
          <a:p>
            <a:pPr algn="just">
              <a:lnSpc>
                <a:spcPct val="120000"/>
              </a:lnSpc>
              <a:buNone/>
            </a:pPr>
            <a:r>
              <a:rPr lang="de-DE" b="1" dirty="0" smtClean="0">
                <a:latin typeface="Times New Roman" pitchFamily="18" charset="0"/>
                <a:cs typeface="Times New Roman" pitchFamily="18" charset="0"/>
              </a:rPr>
              <a:t>Ziele der Psychologie: Verhalten </a:t>
            </a:r>
            <a:r>
              <a:rPr lang="de-DE" b="1" dirty="0">
                <a:latin typeface="Times New Roman" pitchFamily="18" charset="0"/>
                <a:cs typeface="Times New Roman" pitchFamily="18" charset="0"/>
              </a:rPr>
              <a:t>… </a:t>
            </a:r>
            <a:endParaRPr lang="de-DE" b="1" dirty="0" smtClean="0">
              <a:latin typeface="Times New Roman" pitchFamily="18" charset="0"/>
              <a:cs typeface="Times New Roman" pitchFamily="18" charset="0"/>
            </a:endParaRPr>
          </a:p>
          <a:p>
            <a:pPr algn="just">
              <a:lnSpc>
                <a:spcPct val="120000"/>
              </a:lnSpc>
              <a:buNone/>
            </a:pPr>
            <a:r>
              <a:rPr lang="de-DE" b="1" dirty="0" smtClean="0">
                <a:latin typeface="Times New Roman" pitchFamily="18" charset="0"/>
                <a:cs typeface="Times New Roman" pitchFamily="18" charset="0"/>
              </a:rPr>
              <a:t>4</a:t>
            </a:r>
            <a:r>
              <a:rPr lang="de-DE" b="1" dirty="0">
                <a:latin typeface="Times New Roman" pitchFamily="18" charset="0"/>
                <a:cs typeface="Times New Roman" pitchFamily="18" charset="0"/>
              </a:rPr>
              <a:t>. beeinflussen</a:t>
            </a:r>
          </a:p>
          <a:p>
            <a:pPr algn="just">
              <a:lnSpc>
                <a:spcPct val="120000"/>
              </a:lnSpc>
              <a:buNone/>
            </a:pPr>
            <a:r>
              <a:rPr lang="de-DE" dirty="0">
                <a:latin typeface="Times New Roman" pitchFamily="18" charset="0"/>
                <a:cs typeface="Times New Roman" pitchFamily="18" charset="0"/>
              </a:rPr>
              <a:t>3. </a:t>
            </a:r>
            <a:r>
              <a:rPr lang="de-DE" b="1" dirty="0" smtClean="0">
                <a:latin typeface="Times New Roman" pitchFamily="18" charset="0"/>
                <a:cs typeface="Times New Roman" pitchFamily="18" charset="0"/>
              </a:rPr>
              <a:t>vorhersagen</a:t>
            </a:r>
            <a:endParaRPr lang="de-DE" b="1" dirty="0">
              <a:latin typeface="Times New Roman" pitchFamily="18" charset="0"/>
              <a:cs typeface="Times New Roman" pitchFamily="18" charset="0"/>
            </a:endParaRPr>
          </a:p>
          <a:p>
            <a:pPr algn="just">
              <a:lnSpc>
                <a:spcPct val="120000"/>
              </a:lnSpc>
              <a:buNone/>
            </a:pPr>
            <a:r>
              <a:rPr lang="de-DE" dirty="0">
                <a:latin typeface="Times New Roman" pitchFamily="18" charset="0"/>
                <a:cs typeface="Times New Roman" pitchFamily="18" charset="0"/>
              </a:rPr>
              <a:t>2. </a:t>
            </a:r>
            <a:r>
              <a:rPr lang="de-DE" b="1" dirty="0">
                <a:latin typeface="Times New Roman" pitchFamily="18" charset="0"/>
                <a:cs typeface="Times New Roman" pitchFamily="18" charset="0"/>
              </a:rPr>
              <a:t>erklären</a:t>
            </a:r>
          </a:p>
          <a:p>
            <a:pPr algn="just">
              <a:lnSpc>
                <a:spcPct val="120000"/>
              </a:lnSpc>
              <a:buNone/>
            </a:pPr>
            <a:r>
              <a:rPr lang="de-DE" dirty="0">
                <a:latin typeface="Times New Roman" pitchFamily="18" charset="0"/>
                <a:cs typeface="Times New Roman" pitchFamily="18" charset="0"/>
              </a:rPr>
              <a:t>1. </a:t>
            </a:r>
            <a:r>
              <a:rPr lang="de-DE" b="1" dirty="0" smtClean="0">
                <a:latin typeface="Times New Roman" pitchFamily="18" charset="0"/>
                <a:cs typeface="Times New Roman" pitchFamily="18" charset="0"/>
              </a:rPr>
              <a:t>beschreiben</a:t>
            </a:r>
          </a:p>
          <a:p>
            <a:pPr algn="just">
              <a:lnSpc>
                <a:spcPct val="120000"/>
              </a:lnSpc>
              <a:buNone/>
            </a:pPr>
            <a:r>
              <a:rPr lang="de-DE" b="1" dirty="0">
                <a:latin typeface="Times New Roman" pitchFamily="18" charset="0"/>
                <a:cs typeface="Times New Roman" pitchFamily="18" charset="0"/>
              </a:rPr>
              <a:t>Abb. 1.1: Ziele der Psychologie (vgl. </a:t>
            </a:r>
            <a:r>
              <a:rPr lang="de-DE" b="1" dirty="0" err="1">
                <a:latin typeface="Times New Roman" pitchFamily="18" charset="0"/>
                <a:cs typeface="Times New Roman" pitchFamily="18" charset="0"/>
              </a:rPr>
              <a:t>Gerrig</a:t>
            </a:r>
            <a:r>
              <a:rPr lang="de-DE" b="1" dirty="0">
                <a:latin typeface="Times New Roman" pitchFamily="18" charset="0"/>
                <a:cs typeface="Times New Roman" pitchFamily="18" charset="0"/>
              </a:rPr>
              <a:t>; </a:t>
            </a:r>
            <a:r>
              <a:rPr lang="de-DE" b="1" dirty="0" err="1">
                <a:latin typeface="Times New Roman" pitchFamily="18" charset="0"/>
                <a:cs typeface="Times New Roman" pitchFamily="18" charset="0"/>
              </a:rPr>
              <a:t>Zimbardo</a:t>
            </a:r>
            <a:r>
              <a:rPr lang="de-DE" b="1" dirty="0">
                <a:latin typeface="Times New Roman" pitchFamily="18" charset="0"/>
                <a:cs typeface="Times New Roman" pitchFamily="18" charset="0"/>
              </a:rPr>
              <a:t>, 2008, S. 6 f</a:t>
            </a:r>
            <a:r>
              <a:rPr lang="de-DE" b="1" dirty="0" smtClean="0">
                <a:latin typeface="Times New Roman" pitchFamily="18" charset="0"/>
                <a:cs typeface="Times New Roman" pitchFamily="18" charset="0"/>
              </a:rPr>
              <a:t>)</a:t>
            </a:r>
          </a:p>
          <a:p>
            <a:pPr algn="just">
              <a:lnSpc>
                <a:spcPct val="120000"/>
              </a:lnSpc>
              <a:buNone/>
            </a:pPr>
            <a:endParaRPr lang="de-DE" b="1" dirty="0" smtClean="0">
              <a:latin typeface="Times New Roman" pitchFamily="18" charset="0"/>
              <a:cs typeface="Times New Roman" pitchFamily="18" charset="0"/>
            </a:endParaRPr>
          </a:p>
          <a:p>
            <a:pPr algn="just">
              <a:lnSpc>
                <a:spcPct val="120000"/>
              </a:lnSpc>
              <a:buNone/>
            </a:pPr>
            <a:r>
              <a:rPr lang="de-DE" b="1" dirty="0" smtClean="0">
                <a:latin typeface="Times New Roman" pitchFamily="18" charset="0"/>
                <a:cs typeface="Times New Roman" pitchFamily="18" charset="0"/>
              </a:rPr>
              <a:t>Bevor das Verhalten von Menschen beeinflusst werden kann, muss es zunächst objektiv</a:t>
            </a:r>
          </a:p>
          <a:p>
            <a:pPr algn="just">
              <a:lnSpc>
                <a:spcPct val="120000"/>
              </a:lnSpc>
              <a:buNone/>
            </a:pPr>
            <a:r>
              <a:rPr lang="de-DE" b="1" dirty="0" smtClean="0">
                <a:latin typeface="Times New Roman" pitchFamily="18" charset="0"/>
                <a:cs typeface="Times New Roman" pitchFamily="18" charset="0"/>
              </a:rPr>
              <a:t>beobachtet und beschrieben werden. Ihre Beobachtungen darüber, wie sich Individuen</a:t>
            </a:r>
          </a:p>
          <a:p>
            <a:pPr algn="just">
              <a:lnSpc>
                <a:spcPct val="120000"/>
              </a:lnSpc>
              <a:buNone/>
            </a:pPr>
            <a:r>
              <a:rPr lang="de-DE" b="1" dirty="0" smtClean="0">
                <a:latin typeface="Times New Roman" pitchFamily="18" charset="0"/>
                <a:cs typeface="Times New Roman" pitchFamily="18" charset="0"/>
              </a:rPr>
              <a:t>verhalten und unter welchen Bedingungen dieses Verhalten auftritt, zeichnen </a:t>
            </a:r>
            <a:r>
              <a:rPr lang="de-DE" b="1" dirty="0" err="1" smtClean="0">
                <a:latin typeface="Times New Roman" pitchFamily="18" charset="0"/>
                <a:cs typeface="Times New Roman" pitchFamily="18" charset="0"/>
              </a:rPr>
              <a:t>Psycholo</a:t>
            </a:r>
            <a:r>
              <a:rPr lang="de-DE" b="1" dirty="0" smtClean="0">
                <a:latin typeface="Times New Roman" pitchFamily="18" charset="0"/>
                <a:cs typeface="Times New Roman" pitchFamily="18" charset="0"/>
              </a:rPr>
              <a:t>-</a:t>
            </a:r>
          </a:p>
          <a:p>
            <a:pPr algn="just">
              <a:lnSpc>
                <a:spcPct val="120000"/>
              </a:lnSpc>
              <a:buNone/>
            </a:pPr>
            <a:r>
              <a:rPr lang="de-DE" b="1" dirty="0" smtClean="0">
                <a:latin typeface="Times New Roman" pitchFamily="18" charset="0"/>
                <a:cs typeface="Times New Roman" pitchFamily="18" charset="0"/>
              </a:rPr>
              <a:t>gen auf und bezeichnen diese Aufzeichnungen als ihre Daten (vgl. </a:t>
            </a:r>
            <a:r>
              <a:rPr lang="de-DE" b="1" dirty="0" err="1" smtClean="0">
                <a:latin typeface="Times New Roman" pitchFamily="18" charset="0"/>
                <a:cs typeface="Times New Roman" pitchFamily="18" charset="0"/>
              </a:rPr>
              <a:t>Gerrig</a:t>
            </a:r>
            <a:r>
              <a:rPr lang="de-DE" b="1" dirty="0" smtClean="0">
                <a:latin typeface="Times New Roman" pitchFamily="18" charset="0"/>
                <a:cs typeface="Times New Roman" pitchFamily="18" charset="0"/>
              </a:rPr>
              <a:t>; </a:t>
            </a:r>
            <a:r>
              <a:rPr lang="de-DE" b="1" dirty="0" err="1" smtClean="0">
                <a:latin typeface="Times New Roman" pitchFamily="18" charset="0"/>
                <a:cs typeface="Times New Roman" pitchFamily="18" charset="0"/>
              </a:rPr>
              <a:t>Zimbardo</a:t>
            </a:r>
            <a:r>
              <a:rPr lang="de-DE" b="1" dirty="0" smtClean="0">
                <a:latin typeface="Times New Roman" pitchFamily="18" charset="0"/>
                <a:cs typeface="Times New Roman" pitchFamily="18" charset="0"/>
              </a:rPr>
              <a:t>,</a:t>
            </a:r>
          </a:p>
          <a:p>
            <a:pPr algn="just">
              <a:lnSpc>
                <a:spcPct val="120000"/>
              </a:lnSpc>
              <a:buNone/>
            </a:pPr>
            <a:r>
              <a:rPr lang="de-DE" b="1" dirty="0" smtClean="0">
                <a:latin typeface="Times New Roman" pitchFamily="18" charset="0"/>
                <a:cs typeface="Times New Roman" pitchFamily="18" charset="0"/>
              </a:rPr>
              <a:t>2008, S. 4). Ein wichtiges Kriterium bei der Beobachtung ist die Objektivität, d. h. die erhobenen Daten dürfen nicht durch subjektive Blickwinkel, Verzerrungen oder Vorurteile</a:t>
            </a:r>
          </a:p>
          <a:p>
            <a:pPr algn="just">
              <a:lnSpc>
                <a:spcPct val="120000"/>
              </a:lnSpc>
              <a:buNone/>
            </a:pPr>
            <a:r>
              <a:rPr lang="de-DE" b="1" dirty="0" smtClean="0">
                <a:latin typeface="Times New Roman" pitchFamily="18" charset="0"/>
                <a:cs typeface="Times New Roman" pitchFamily="18" charset="0"/>
              </a:rPr>
              <a:t>verzerrt werden (vgl. </a:t>
            </a:r>
            <a:r>
              <a:rPr lang="de-DE" b="1" dirty="0" err="1" smtClean="0">
                <a:latin typeface="Times New Roman" pitchFamily="18" charset="0"/>
                <a:cs typeface="Times New Roman" pitchFamily="18" charset="0"/>
              </a:rPr>
              <a:t>Gerrig</a:t>
            </a:r>
            <a:r>
              <a:rPr lang="de-DE" b="1" dirty="0" smtClean="0">
                <a:latin typeface="Times New Roman" pitchFamily="18" charset="0"/>
                <a:cs typeface="Times New Roman" pitchFamily="18" charset="0"/>
              </a:rPr>
              <a:t>; </a:t>
            </a:r>
            <a:r>
              <a:rPr lang="de-DE" b="1" dirty="0" err="1" smtClean="0">
                <a:latin typeface="Times New Roman" pitchFamily="18" charset="0"/>
                <a:cs typeface="Times New Roman" pitchFamily="18" charset="0"/>
              </a:rPr>
              <a:t>Zimbardo</a:t>
            </a:r>
            <a:r>
              <a:rPr lang="de-DE" b="1" dirty="0" smtClean="0">
                <a:latin typeface="Times New Roman" pitchFamily="18" charset="0"/>
                <a:cs typeface="Times New Roman" pitchFamily="18" charset="0"/>
              </a:rPr>
              <a:t>, 2008, S. 4).</a:t>
            </a:r>
          </a:p>
          <a:p>
            <a:pPr algn="just">
              <a:lnSpc>
                <a:spcPct val="120000"/>
              </a:lnSpc>
              <a:buNone/>
            </a:pPr>
            <a:r>
              <a:rPr lang="de-DE" b="1" dirty="0" smtClean="0">
                <a:latin typeface="Times New Roman" pitchFamily="18" charset="0"/>
                <a:cs typeface="Times New Roman" pitchFamily="18" charset="0"/>
              </a:rPr>
              <a:t>Ziel: Identifizierung kognitiver Prozesse und Wissensbestände, die den alltäglichen Aktivitäten von Aufmerksamkeit, Wahrnehmung, Erinnerung, Lernen, Verstehen und Problemlösen zugrunde liegen       </a:t>
            </a:r>
            <a:endParaRPr lang="de-DE"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re 1"/>
          <p:cNvSpPr>
            <a:spLocks noGrp="1"/>
          </p:cNvSpPr>
          <p:nvPr>
            <p:ph type="title"/>
          </p:nvPr>
        </p:nvSpPr>
        <p:spPr/>
        <p:txBody>
          <a:bodyPr>
            <a:normAutofit/>
          </a:bodyPr>
          <a:lstStyle/>
          <a:p>
            <a:r>
              <a:rPr lang="de-DE" dirty="0" smtClean="0">
                <a:solidFill>
                  <a:schemeClr val="tx1"/>
                </a:solidFill>
                <a:latin typeface="Times New Roman" pitchFamily="18" charset="0"/>
                <a:cs typeface="Times New Roman" pitchFamily="18" charset="0"/>
              </a:rPr>
              <a:t>Geschichte</a:t>
            </a:r>
            <a:endParaRPr lang="de-DE" dirty="0">
              <a:solidFill>
                <a:schemeClr val="tx1"/>
              </a:solidFill>
              <a:latin typeface="Times New Roman" pitchFamily="18" charset="0"/>
              <a:cs typeface="Times New Roman" pitchFamily="18" charset="0"/>
            </a:endParaRPr>
          </a:p>
        </p:txBody>
      </p:sp>
      <p:sp>
        <p:nvSpPr>
          <p:cNvPr id="1048606" name="Espace réservé du contenu 2"/>
          <p:cNvSpPr>
            <a:spLocks noGrp="1"/>
          </p:cNvSpPr>
          <p:nvPr>
            <p:ph idx="1"/>
          </p:nvPr>
        </p:nvSpPr>
        <p:spPr/>
        <p:txBody>
          <a:bodyPr>
            <a:normAutofit fontScale="32143" lnSpcReduction="20000"/>
          </a:bodyPr>
          <a:lstStyle/>
          <a:p>
            <a:pPr>
              <a:buNone/>
            </a:pPr>
            <a:r>
              <a:rPr lang="de-DE" sz="5500" dirty="0" smtClean="0">
                <a:latin typeface="Times New Roman" pitchFamily="18" charset="0"/>
                <a:cs typeface="Times New Roman" pitchFamily="18" charset="0"/>
              </a:rPr>
              <a:t>Trotz der historischen Wurzeln ist die Psychologie im Vergleich zu anderen Wissen-</a:t>
            </a:r>
            <a:endParaRPr lang="fr-FR" sz="5500" dirty="0" smtClean="0">
              <a:latin typeface="Times New Roman" pitchFamily="18" charset="0"/>
              <a:cs typeface="Times New Roman" pitchFamily="18" charset="0"/>
            </a:endParaRPr>
          </a:p>
          <a:p>
            <a:pPr>
              <a:buNone/>
            </a:pPr>
            <a:r>
              <a:rPr lang="de-DE" sz="5500" dirty="0" smtClean="0">
                <a:latin typeface="Times New Roman" pitchFamily="18" charset="0"/>
                <a:cs typeface="Times New Roman" pitchFamily="18" charset="0"/>
              </a:rPr>
              <a:t>schaften noch recht jung.</a:t>
            </a:r>
            <a:endParaRPr lang="fr-FR" sz="5500" dirty="0" smtClean="0">
              <a:latin typeface="Times New Roman" pitchFamily="18" charset="0"/>
              <a:cs typeface="Times New Roman" pitchFamily="18" charset="0"/>
            </a:endParaRPr>
          </a:p>
          <a:p>
            <a:pPr algn="just">
              <a:buNone/>
            </a:pPr>
            <a:endParaRPr lang="de-DE" sz="5500" dirty="0" smtClean="0">
              <a:latin typeface="Times New Roman" pitchFamily="18" charset="0"/>
              <a:cs typeface="Times New Roman" pitchFamily="18" charset="0"/>
            </a:endParaRPr>
          </a:p>
          <a:p>
            <a:pPr algn="just">
              <a:buNone/>
            </a:pPr>
            <a:r>
              <a:rPr lang="de-DE" sz="5500" dirty="0" smtClean="0">
                <a:latin typeface="Times New Roman" pitchFamily="18" charset="0"/>
                <a:cs typeface="Times New Roman" pitchFamily="18" charset="0"/>
              </a:rPr>
              <a:t>vorwissenschaftliche Psychologie: </a:t>
            </a:r>
            <a:endParaRPr lang="fr-FR" sz="5500" dirty="0" smtClean="0">
              <a:latin typeface="Times New Roman" pitchFamily="18" charset="0"/>
              <a:cs typeface="Times New Roman" pitchFamily="18" charset="0"/>
            </a:endParaRPr>
          </a:p>
          <a:p>
            <a:pPr lvl="0" algn="just">
              <a:buNone/>
            </a:pPr>
            <a:r>
              <a:rPr lang="de-DE" sz="5500" dirty="0" smtClean="0">
                <a:latin typeface="Times New Roman" pitchFamily="18" charset="0"/>
                <a:cs typeface="Times New Roman" pitchFamily="18" charset="0"/>
              </a:rPr>
              <a:t>Nachdenken des Menschen über sich und die menschliche Seele vermutlich seit Anbeginn</a:t>
            </a:r>
            <a:endParaRPr lang="fr-FR" sz="5500" dirty="0" smtClean="0">
              <a:latin typeface="Times New Roman" pitchFamily="18" charset="0"/>
              <a:cs typeface="Times New Roman" pitchFamily="18" charset="0"/>
            </a:endParaRPr>
          </a:p>
          <a:p>
            <a:pPr lvl="0" algn="just">
              <a:buNone/>
            </a:pPr>
            <a:r>
              <a:rPr lang="de-DE" sz="5500" dirty="0" smtClean="0">
                <a:latin typeface="Times New Roman" pitchFamily="18" charset="0"/>
                <a:cs typeface="Times New Roman" pitchFamily="18" charset="0"/>
              </a:rPr>
              <a:t>Anfänge der (griechischen, indischen, chinesischen...) </a:t>
            </a:r>
            <a:r>
              <a:rPr lang="fr-FR" sz="5500" dirty="0" smtClean="0">
                <a:latin typeface="Times New Roman" pitchFamily="18" charset="0"/>
                <a:cs typeface="Times New Roman" pitchFamily="18" charset="0"/>
              </a:rPr>
              <a:t>Philosophie</a:t>
            </a:r>
          </a:p>
          <a:p>
            <a:pPr lvl="0" algn="just">
              <a:buNone/>
            </a:pPr>
            <a:r>
              <a:rPr lang="de-DE" sz="5500" dirty="0" smtClean="0">
                <a:latin typeface="Times New Roman" pitchFamily="18" charset="0"/>
                <a:cs typeface="Times New Roman" pitchFamily="18" charset="0"/>
              </a:rPr>
              <a:t>Menschenbild mit Beginn der (Frühen) Neuzeit</a:t>
            </a:r>
            <a:endParaRPr lang="fr-FR" sz="5500" dirty="0" smtClean="0">
              <a:latin typeface="Times New Roman" pitchFamily="18" charset="0"/>
              <a:cs typeface="Times New Roman" pitchFamily="18" charset="0"/>
            </a:endParaRPr>
          </a:p>
          <a:p>
            <a:pPr algn="just">
              <a:buNone/>
            </a:pPr>
            <a:r>
              <a:rPr lang="de-DE" sz="5500" dirty="0" smtClean="0">
                <a:latin typeface="Times New Roman" pitchFamily="18" charset="0"/>
                <a:cs typeface="Times New Roman" pitchFamily="18" charset="0"/>
              </a:rPr>
              <a:t>Begründer der Psychologie als eigenständige Wissenschaft:</a:t>
            </a:r>
            <a:endParaRPr lang="fr-FR" sz="5500" dirty="0" smtClean="0">
              <a:latin typeface="Times New Roman" pitchFamily="18" charset="0"/>
              <a:cs typeface="Times New Roman" pitchFamily="18" charset="0"/>
            </a:endParaRPr>
          </a:p>
          <a:p>
            <a:pPr algn="just">
              <a:buNone/>
            </a:pPr>
            <a:r>
              <a:rPr lang="fr-FR" sz="5500" b="1" dirty="0" smtClean="0">
                <a:latin typeface="Times New Roman" pitchFamily="18" charset="0"/>
                <a:cs typeface="Times New Roman" pitchFamily="18" charset="0"/>
              </a:rPr>
              <a:t>Wilhelm Wundt </a:t>
            </a:r>
            <a:r>
              <a:rPr lang="fr-FR" sz="5500" dirty="0" smtClean="0">
                <a:latin typeface="Times New Roman" pitchFamily="18" charset="0"/>
                <a:cs typeface="Times New Roman" pitchFamily="18" charset="0"/>
              </a:rPr>
              <a:t>(1832-1920)</a:t>
            </a:r>
          </a:p>
          <a:p>
            <a:pPr lvl="0" algn="just">
              <a:buNone/>
            </a:pPr>
            <a:r>
              <a:rPr lang="de-DE" sz="5500" b="1" dirty="0" smtClean="0">
                <a:latin typeface="Times New Roman" pitchFamily="18" charset="0"/>
                <a:cs typeface="Times New Roman" pitchFamily="18" charset="0"/>
              </a:rPr>
              <a:t>1879 </a:t>
            </a:r>
            <a:r>
              <a:rPr lang="de-DE" sz="5500" dirty="0" smtClean="0">
                <a:latin typeface="Times New Roman" pitchFamily="18" charset="0"/>
                <a:cs typeface="Times New Roman" pitchFamily="18" charset="0"/>
              </a:rPr>
              <a:t>Gründung des ersten experimentalpsychologischen Instituts mit einem systematischen </a:t>
            </a:r>
            <a:r>
              <a:rPr lang="de-DE" sz="5500" dirty="0" err="1" smtClean="0">
                <a:latin typeface="Times New Roman" pitchFamily="18" charset="0"/>
                <a:cs typeface="Times New Roman" pitchFamily="18" charset="0"/>
              </a:rPr>
              <a:t>Forschungprogramm</a:t>
            </a:r>
            <a:r>
              <a:rPr lang="de-DE" sz="5500" dirty="0" smtClean="0">
                <a:latin typeface="Times New Roman" pitchFamily="18" charset="0"/>
                <a:cs typeface="Times New Roman" pitchFamily="18" charset="0"/>
              </a:rPr>
              <a:t> in Leipzig</a:t>
            </a:r>
            <a:endParaRPr lang="fr-FR" sz="5500" dirty="0" smtClean="0">
              <a:latin typeface="Times New Roman" pitchFamily="18" charset="0"/>
              <a:cs typeface="Times New Roman" pitchFamily="18" charset="0"/>
            </a:endParaRPr>
          </a:p>
          <a:p>
            <a:pPr lvl="0" algn="just">
              <a:buNone/>
            </a:pPr>
            <a:r>
              <a:rPr lang="fr-FR" sz="5500" dirty="0" err="1" smtClean="0">
                <a:latin typeface="Times New Roman" pitchFamily="18" charset="0"/>
                <a:cs typeface="Times New Roman" pitchFamily="18" charset="0"/>
              </a:rPr>
              <a:t>Mitbegründer</a:t>
            </a:r>
            <a:r>
              <a:rPr lang="fr-FR" sz="5500" dirty="0" smtClean="0">
                <a:latin typeface="Times New Roman" pitchFamily="18" charset="0"/>
                <a:cs typeface="Times New Roman" pitchFamily="18" charset="0"/>
              </a:rPr>
              <a:t> der </a:t>
            </a:r>
            <a:r>
              <a:rPr lang="fr-FR" sz="5500" dirty="0" err="1" smtClean="0">
                <a:latin typeface="Times New Roman" pitchFamily="18" charset="0"/>
                <a:cs typeface="Times New Roman" pitchFamily="18" charset="0"/>
              </a:rPr>
              <a:t>Völker</a:t>
            </a:r>
            <a:r>
              <a:rPr lang="fr-FR" sz="5500" dirty="0" smtClean="0">
                <a:latin typeface="Times New Roman" pitchFamily="18" charset="0"/>
                <a:cs typeface="Times New Roman" pitchFamily="18" charset="0"/>
              </a:rPr>
              <a:t>- </a:t>
            </a:r>
            <a:r>
              <a:rPr lang="fr-FR" sz="5500" dirty="0" err="1" smtClean="0">
                <a:latin typeface="Times New Roman" pitchFamily="18" charset="0"/>
                <a:cs typeface="Times New Roman" pitchFamily="18" charset="0"/>
              </a:rPr>
              <a:t>bzw</a:t>
            </a:r>
            <a:r>
              <a:rPr lang="fr-FR" sz="5500" dirty="0" smtClean="0">
                <a:latin typeface="Times New Roman" pitchFamily="18" charset="0"/>
                <a:cs typeface="Times New Roman" pitchFamily="18" charset="0"/>
              </a:rPr>
              <a:t>. </a:t>
            </a:r>
            <a:r>
              <a:rPr lang="fr-FR" sz="5500" dirty="0" err="1" smtClean="0">
                <a:latin typeface="Times New Roman" pitchFamily="18" charset="0"/>
                <a:cs typeface="Times New Roman" pitchFamily="18" charset="0"/>
              </a:rPr>
              <a:t>Kulturpsychologie</a:t>
            </a:r>
            <a:endParaRPr lang="fr-FR" sz="5500" dirty="0" smtClean="0">
              <a:latin typeface="Times New Roman" pitchFamily="18" charset="0"/>
              <a:cs typeface="Times New Roman" pitchFamily="18" charset="0"/>
            </a:endParaRPr>
          </a:p>
          <a:p>
            <a:pPr algn="just">
              <a:buNone/>
            </a:pPr>
            <a:r>
              <a:rPr lang="fr-FR" sz="5500" b="1" dirty="0" smtClean="0">
                <a:latin typeface="Times New Roman" pitchFamily="18" charset="0"/>
                <a:cs typeface="Times New Roman" pitchFamily="18" charset="0"/>
              </a:rPr>
              <a:t>Hermann </a:t>
            </a:r>
            <a:r>
              <a:rPr lang="fr-FR" sz="5500" b="1" dirty="0" err="1" smtClean="0">
                <a:latin typeface="Times New Roman" pitchFamily="18" charset="0"/>
                <a:cs typeface="Times New Roman" pitchFamily="18" charset="0"/>
              </a:rPr>
              <a:t>von</a:t>
            </a:r>
            <a:r>
              <a:rPr lang="fr-FR" sz="5500" b="1" dirty="0" smtClean="0">
                <a:latin typeface="Times New Roman" pitchFamily="18" charset="0"/>
                <a:cs typeface="Times New Roman" pitchFamily="18" charset="0"/>
              </a:rPr>
              <a:t> Helmholtz</a:t>
            </a:r>
            <a:r>
              <a:rPr lang="fr-FR" sz="5500" dirty="0" smtClean="0">
                <a:latin typeface="Times New Roman" pitchFamily="18" charset="0"/>
                <a:cs typeface="Times New Roman" pitchFamily="18" charset="0"/>
              </a:rPr>
              <a:t> (1821-1894)</a:t>
            </a:r>
          </a:p>
          <a:p>
            <a:pPr lvl="0" algn="just">
              <a:buNone/>
            </a:pPr>
            <a:r>
              <a:rPr lang="fr-FR" sz="5500" dirty="0" smtClean="0">
                <a:latin typeface="Times New Roman" pitchFamily="18" charset="0"/>
                <a:cs typeface="Times New Roman" pitchFamily="18" charset="0"/>
              </a:rPr>
              <a:t>Lehrer </a:t>
            </a:r>
            <a:r>
              <a:rPr lang="fr-FR" sz="5500" dirty="0" err="1" smtClean="0">
                <a:latin typeface="Times New Roman" pitchFamily="18" charset="0"/>
                <a:cs typeface="Times New Roman" pitchFamily="18" charset="0"/>
              </a:rPr>
              <a:t>Wundts</a:t>
            </a:r>
            <a:endParaRPr lang="fr-FR" sz="5500" dirty="0" smtClean="0">
              <a:latin typeface="Times New Roman" pitchFamily="18" charset="0"/>
              <a:cs typeface="Times New Roman" pitchFamily="18" charset="0"/>
            </a:endParaRPr>
          </a:p>
          <a:p>
            <a:pPr lvl="0" algn="just">
              <a:buNone/>
            </a:pPr>
            <a:r>
              <a:rPr lang="de-DE" sz="5500" dirty="0" smtClean="0">
                <a:latin typeface="Times New Roman" pitchFamily="18" charset="0"/>
                <a:cs typeface="Times New Roman" pitchFamily="18" charset="0"/>
              </a:rPr>
              <a:t>Arbeiten zur Farbwahrnehmung, Physiologie des Hörens und Sehens, Nervenleitungsgeschwindigkeit</a:t>
            </a:r>
            <a:endParaRPr lang="fr-FR" sz="5500" dirty="0" smtClean="0">
              <a:latin typeface="Times New Roman" pitchFamily="18" charset="0"/>
              <a:cs typeface="Times New Roman" pitchFamily="18" charset="0"/>
            </a:endParaRPr>
          </a:p>
          <a:p>
            <a:pPr algn="just"/>
            <a:endParaRPr lang="de-DE"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re 1"/>
          <p:cNvSpPr>
            <a:spLocks noGrp="1"/>
          </p:cNvSpPr>
          <p:nvPr>
            <p:ph type="title"/>
          </p:nvPr>
        </p:nvSpPr>
        <p:spPr/>
        <p:txBody>
          <a:bodyPr>
            <a:normAutofit/>
          </a:bodyPr>
          <a:lstStyle/>
          <a:p>
            <a:r>
              <a:rPr lang="de-DE" dirty="0" smtClean="0">
                <a:solidFill>
                  <a:schemeClr val="tx1"/>
                </a:solidFill>
                <a:latin typeface="Times New Roman" pitchFamily="18" charset="0"/>
                <a:cs typeface="Times New Roman" pitchFamily="18" charset="0"/>
              </a:rPr>
              <a:t>Geschichte</a:t>
            </a:r>
            <a:endParaRPr lang="de-DE" dirty="0">
              <a:solidFill>
                <a:schemeClr val="tx1"/>
              </a:solidFill>
              <a:latin typeface="Times New Roman" pitchFamily="18" charset="0"/>
              <a:cs typeface="Times New Roman" pitchFamily="18" charset="0"/>
            </a:endParaRPr>
          </a:p>
        </p:txBody>
      </p:sp>
      <p:sp>
        <p:nvSpPr>
          <p:cNvPr id="1048608" name="Espace réservé du contenu 2"/>
          <p:cNvSpPr>
            <a:spLocks noGrp="1"/>
          </p:cNvSpPr>
          <p:nvPr>
            <p:ph idx="1"/>
          </p:nvPr>
        </p:nvSpPr>
        <p:spPr/>
        <p:txBody>
          <a:bodyPr>
            <a:normAutofit fontScale="75000" lnSpcReduction="20000"/>
          </a:bodyPr>
          <a:lstStyle/>
          <a:p>
            <a:pPr algn="just">
              <a:buNone/>
            </a:pPr>
            <a:r>
              <a:rPr lang="fr-FR" b="1" dirty="0" smtClean="0">
                <a:latin typeface="Times New Roman" pitchFamily="18" charset="0"/>
                <a:cs typeface="Times New Roman" pitchFamily="18" charset="0"/>
              </a:rPr>
              <a:t>Ernst Heinrich Weber </a:t>
            </a:r>
            <a:r>
              <a:rPr lang="fr-FR" dirty="0" smtClean="0">
                <a:latin typeface="Times New Roman" pitchFamily="18" charset="0"/>
                <a:cs typeface="Times New Roman" pitchFamily="18" charset="0"/>
              </a:rPr>
              <a:t>(1795-1878)</a:t>
            </a:r>
          </a:p>
          <a:p>
            <a:pPr lvl="0" algn="just">
              <a:buNone/>
            </a:pPr>
            <a:r>
              <a:rPr lang="de-DE" dirty="0" smtClean="0">
                <a:latin typeface="Times New Roman" pitchFamily="18" charset="0"/>
                <a:cs typeface="Times New Roman" pitchFamily="18" charset="0"/>
              </a:rPr>
              <a:t>"Über den Tastsinn", Arbeiten zur Reizschwelle</a:t>
            </a:r>
            <a:endParaRPr lang="fr-FR" dirty="0" smtClean="0">
              <a:latin typeface="Times New Roman" pitchFamily="18" charset="0"/>
              <a:cs typeface="Times New Roman" pitchFamily="18" charset="0"/>
            </a:endParaRPr>
          </a:p>
          <a:p>
            <a:pPr algn="just">
              <a:buNone/>
            </a:pPr>
            <a:r>
              <a:rPr lang="fr-FR" b="1" dirty="0" smtClean="0">
                <a:latin typeface="Times New Roman" pitchFamily="18" charset="0"/>
                <a:cs typeface="Times New Roman" pitchFamily="18" charset="0"/>
              </a:rPr>
              <a:t>Gustav </a:t>
            </a:r>
            <a:r>
              <a:rPr lang="fr-FR" b="1" dirty="0" err="1" smtClean="0">
                <a:latin typeface="Times New Roman" pitchFamily="18" charset="0"/>
                <a:cs typeface="Times New Roman" pitchFamily="18" charset="0"/>
              </a:rPr>
              <a:t>Theodor</a:t>
            </a:r>
            <a:r>
              <a:rPr lang="fr-FR" b="1" dirty="0" smtClean="0">
                <a:latin typeface="Times New Roman" pitchFamily="18" charset="0"/>
                <a:cs typeface="Times New Roman" pitchFamily="18" charset="0"/>
              </a:rPr>
              <a:t> Fechner</a:t>
            </a:r>
            <a:r>
              <a:rPr lang="fr-FR" dirty="0" smtClean="0">
                <a:latin typeface="Times New Roman" pitchFamily="18" charset="0"/>
                <a:cs typeface="Times New Roman" pitchFamily="18" charset="0"/>
              </a:rPr>
              <a:t> (1801-1887)</a:t>
            </a:r>
          </a:p>
          <a:p>
            <a:pPr lvl="0" algn="just">
              <a:buNone/>
            </a:pPr>
            <a:r>
              <a:rPr lang="de-DE" dirty="0" smtClean="0">
                <a:latin typeface="Times New Roman" pitchFamily="18" charset="0"/>
                <a:cs typeface="Times New Roman" pitchFamily="18" charset="0"/>
              </a:rPr>
              <a:t>"Elemente der Psychophysik" (1860), </a:t>
            </a:r>
            <a:r>
              <a:rPr lang="de-DE" dirty="0" err="1" smtClean="0">
                <a:latin typeface="Times New Roman" pitchFamily="18" charset="0"/>
                <a:cs typeface="Times New Roman" pitchFamily="18" charset="0"/>
              </a:rPr>
              <a:t>Webersches</a:t>
            </a:r>
            <a:r>
              <a:rPr lang="de-DE" dirty="0" smtClean="0">
                <a:latin typeface="Times New Roman" pitchFamily="18" charset="0"/>
                <a:cs typeface="Times New Roman" pitchFamily="18" charset="0"/>
              </a:rPr>
              <a:t> (oder Weber-</a:t>
            </a:r>
            <a:r>
              <a:rPr lang="de-DE" dirty="0" err="1" smtClean="0">
                <a:latin typeface="Times New Roman" pitchFamily="18" charset="0"/>
                <a:cs typeface="Times New Roman" pitchFamily="18" charset="0"/>
              </a:rPr>
              <a:t>Fechnersches</a:t>
            </a:r>
            <a:r>
              <a:rPr lang="de-DE" dirty="0" smtClean="0">
                <a:latin typeface="Times New Roman" pitchFamily="18" charset="0"/>
                <a:cs typeface="Times New Roman" pitchFamily="18" charset="0"/>
              </a:rPr>
              <a:t>) Gesetz</a:t>
            </a:r>
            <a:endParaRPr lang="fr-FR" dirty="0" smtClean="0">
              <a:latin typeface="Times New Roman" pitchFamily="18" charset="0"/>
              <a:cs typeface="Times New Roman" pitchFamily="18" charset="0"/>
            </a:endParaRPr>
          </a:p>
          <a:p>
            <a:pPr algn="just">
              <a:buNone/>
            </a:pPr>
            <a:r>
              <a:rPr lang="de-DE" dirty="0" smtClean="0">
                <a:latin typeface="Times New Roman" pitchFamily="18" charset="0"/>
                <a:cs typeface="Times New Roman" pitchFamily="18" charset="0"/>
              </a:rPr>
              <a:t>Entwicklung der experimentellen Psychologie aus der Psychophysik</a:t>
            </a:r>
            <a:endParaRPr lang="fr-FR" dirty="0" smtClean="0">
              <a:latin typeface="Times New Roman" pitchFamily="18" charset="0"/>
              <a:cs typeface="Times New Roman" pitchFamily="18" charset="0"/>
            </a:endParaRPr>
          </a:p>
          <a:p>
            <a:pPr algn="just">
              <a:buNone/>
            </a:pPr>
            <a:r>
              <a:rPr lang="de-DE" dirty="0" smtClean="0">
                <a:latin typeface="Times New Roman" pitchFamily="18" charset="0"/>
                <a:cs typeface="Times New Roman" pitchFamily="18" charset="0"/>
              </a:rPr>
              <a:t>Unter Völkerpsychologie versteht man die (</a:t>
            </a:r>
            <a:r>
              <a:rPr lang="de-DE" b="1" dirty="0" smtClean="0">
                <a:latin typeface="Times New Roman" pitchFamily="18" charset="0"/>
                <a:cs typeface="Times New Roman" pitchFamily="18" charset="0"/>
              </a:rPr>
              <a:t>nicht-experimentelle</a:t>
            </a:r>
            <a:r>
              <a:rPr lang="de-DE" dirty="0" smtClean="0">
                <a:latin typeface="Times New Roman" pitchFamily="18" charset="0"/>
                <a:cs typeface="Times New Roman" pitchFamily="18" charset="0"/>
              </a:rPr>
              <a:t>) Untersuchung von z.B. Sprache, Religion, Kunst usw. von Völkern bzw. Gesellschaften oder Kulturen (heute eher: </a:t>
            </a:r>
            <a:r>
              <a:rPr lang="de-DE" b="1" dirty="0" smtClean="0">
                <a:latin typeface="Times New Roman" pitchFamily="18" charset="0"/>
                <a:cs typeface="Times New Roman" pitchFamily="18" charset="0"/>
              </a:rPr>
              <a:t>Kulturpsychologie</a:t>
            </a:r>
            <a:r>
              <a:rPr lang="de-DE"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gn="just">
              <a:buNone/>
            </a:pPr>
            <a:r>
              <a:rPr lang="de-DE" b="1" dirty="0" smtClean="0">
                <a:latin typeface="Times New Roman" pitchFamily="18" charset="0"/>
                <a:cs typeface="Times New Roman" pitchFamily="18" charset="0"/>
              </a:rPr>
              <a:t>Herder</a:t>
            </a:r>
            <a:r>
              <a:rPr lang="de-DE" dirty="0" smtClean="0">
                <a:latin typeface="Times New Roman" pitchFamily="18" charset="0"/>
                <a:cs typeface="Times New Roman" pitchFamily="18" charset="0"/>
              </a:rPr>
              <a:t> und </a:t>
            </a:r>
            <a:r>
              <a:rPr lang="de-DE" b="1" dirty="0" smtClean="0">
                <a:latin typeface="Times New Roman" pitchFamily="18" charset="0"/>
                <a:cs typeface="Times New Roman" pitchFamily="18" charset="0"/>
              </a:rPr>
              <a:t>Humboldt</a:t>
            </a:r>
            <a:r>
              <a:rPr lang="de-DE" dirty="0" smtClean="0">
                <a:latin typeface="Times New Roman" pitchFamily="18" charset="0"/>
                <a:cs typeface="Times New Roman" pitchFamily="18" charset="0"/>
              </a:rPr>
              <a:t> als Vorläufer</a:t>
            </a:r>
            <a:endParaRPr lang="fr-FR" dirty="0" smtClean="0">
              <a:latin typeface="Times New Roman" pitchFamily="18" charset="0"/>
              <a:cs typeface="Times New Roman" pitchFamily="18" charset="0"/>
            </a:endParaRPr>
          </a:p>
          <a:p>
            <a:pPr algn="just">
              <a:buNone/>
            </a:pPr>
            <a:r>
              <a:rPr lang="de-DE" dirty="0" smtClean="0">
                <a:latin typeface="Times New Roman" pitchFamily="18" charset="0"/>
                <a:cs typeface="Times New Roman" pitchFamily="18" charset="0"/>
              </a:rPr>
              <a:t>Moritz </a:t>
            </a:r>
            <a:r>
              <a:rPr lang="de-DE" b="1" dirty="0" smtClean="0">
                <a:latin typeface="Times New Roman" pitchFamily="18" charset="0"/>
                <a:cs typeface="Times New Roman" pitchFamily="18" charset="0"/>
              </a:rPr>
              <a:t>Lazarus</a:t>
            </a:r>
            <a:r>
              <a:rPr lang="de-DE" dirty="0" smtClean="0">
                <a:latin typeface="Times New Roman" pitchFamily="18" charset="0"/>
                <a:cs typeface="Times New Roman" pitchFamily="18" charset="0"/>
              </a:rPr>
              <a:t> &amp; Heymann </a:t>
            </a:r>
            <a:r>
              <a:rPr lang="de-DE" b="1" dirty="0" smtClean="0">
                <a:latin typeface="Times New Roman" pitchFamily="18" charset="0"/>
                <a:cs typeface="Times New Roman" pitchFamily="18" charset="0"/>
              </a:rPr>
              <a:t>Steinthal</a:t>
            </a:r>
            <a:r>
              <a:rPr lang="de-DE"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lvl="0" algn="just">
              <a:buNone/>
            </a:pPr>
            <a:r>
              <a:rPr lang="fr-FR" dirty="0" smtClean="0">
                <a:latin typeface="Times New Roman" pitchFamily="18" charset="0"/>
                <a:cs typeface="Times New Roman" pitchFamily="18" charset="0"/>
              </a:rPr>
              <a:t>1859 </a:t>
            </a:r>
            <a:r>
              <a:rPr lang="fr-FR" dirty="0" err="1" smtClean="0">
                <a:latin typeface="Times New Roman" pitchFamily="18" charset="0"/>
                <a:cs typeface="Times New Roman" pitchFamily="18" charset="0"/>
              </a:rPr>
              <a:t>Zeitschrift</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für</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Völkerpsychologie</a:t>
            </a:r>
            <a:endParaRPr lang="fr-FR" dirty="0" smtClean="0">
              <a:latin typeface="Times New Roman" pitchFamily="18" charset="0"/>
              <a:cs typeface="Times New Roman" pitchFamily="18" charset="0"/>
            </a:endParaRPr>
          </a:p>
          <a:p>
            <a:pPr lvl="0" algn="just">
              <a:buNone/>
            </a:pPr>
            <a:r>
              <a:rPr lang="de-DE" dirty="0" smtClean="0">
                <a:latin typeface="Times New Roman" pitchFamily="18" charset="0"/>
                <a:cs typeface="Times New Roman" pitchFamily="18" charset="0"/>
              </a:rPr>
              <a:t>1851 (Lazarus): "Über den Begriff und die Möglichkeit einer Völkerpsychologie"</a:t>
            </a:r>
            <a:endParaRPr lang="fr-FR" dirty="0" smtClean="0">
              <a:latin typeface="Times New Roman" pitchFamily="18" charset="0"/>
              <a:cs typeface="Times New Roman" pitchFamily="18" charset="0"/>
            </a:endParaRPr>
          </a:p>
          <a:p>
            <a:pPr algn="just">
              <a:buNone/>
            </a:pPr>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re 1"/>
          <p:cNvSpPr>
            <a:spLocks noGrp="1"/>
          </p:cNvSpPr>
          <p:nvPr>
            <p:ph type="title"/>
          </p:nvPr>
        </p:nvSpPr>
        <p:spPr/>
        <p:txBody>
          <a:bodyPr>
            <a:normAutofit/>
          </a:bodyPr>
          <a:lstStyle/>
          <a:p>
            <a:r>
              <a:rPr lang="de-DE" dirty="0" smtClean="0">
                <a:solidFill>
                  <a:schemeClr val="tx1"/>
                </a:solidFill>
                <a:latin typeface="Times New Roman" pitchFamily="18" charset="0"/>
                <a:cs typeface="Times New Roman" pitchFamily="18" charset="0"/>
              </a:rPr>
              <a:t>Geschichte</a:t>
            </a:r>
            <a:endParaRPr lang="de-DE" dirty="0"/>
          </a:p>
        </p:txBody>
      </p:sp>
      <p:sp>
        <p:nvSpPr>
          <p:cNvPr id="1048610" name="Espace réservé du contenu 2"/>
          <p:cNvSpPr>
            <a:spLocks noGrp="1"/>
          </p:cNvSpPr>
          <p:nvPr>
            <p:ph idx="1"/>
          </p:nvPr>
        </p:nvSpPr>
        <p:spPr/>
        <p:txBody>
          <a:bodyPr>
            <a:noAutofit/>
          </a:bodyPr>
          <a:lstStyle/>
          <a:p>
            <a:pPr algn="just">
              <a:buNone/>
            </a:pPr>
            <a:r>
              <a:rPr lang="de-DE" sz="1600" dirty="0" smtClean="0">
                <a:latin typeface="Times New Roman" pitchFamily="18" charset="0"/>
                <a:cs typeface="Times New Roman" pitchFamily="18" charset="0"/>
              </a:rPr>
              <a:t>Wilhelm </a:t>
            </a:r>
            <a:r>
              <a:rPr lang="de-DE" sz="1600" b="1" dirty="0" smtClean="0">
                <a:latin typeface="Times New Roman" pitchFamily="18" charset="0"/>
                <a:cs typeface="Times New Roman" pitchFamily="18" charset="0"/>
              </a:rPr>
              <a:t>Wundt</a:t>
            </a:r>
            <a:r>
              <a:rPr lang="de-DE" sz="1600" dirty="0" smtClean="0">
                <a:latin typeface="Times New Roman" pitchFamily="18" charset="0"/>
                <a:cs typeface="Times New Roman" pitchFamily="18" charset="0"/>
              </a:rPr>
              <a:t> (ab 1900): 10 Bände "Völkerpsychologie" über Sprache, Religion </a:t>
            </a:r>
            <a:r>
              <a:rPr lang="de-DE" sz="1600" dirty="0" err="1" smtClean="0">
                <a:latin typeface="Times New Roman" pitchFamily="18" charset="0"/>
                <a:cs typeface="Times New Roman" pitchFamily="18" charset="0"/>
              </a:rPr>
              <a:t>kunst</a:t>
            </a:r>
            <a:r>
              <a:rPr lang="de-DE" sz="1600" dirty="0" smtClean="0">
                <a:latin typeface="Times New Roman" pitchFamily="18" charset="0"/>
                <a:cs typeface="Times New Roman" pitchFamily="18" charset="0"/>
              </a:rPr>
              <a:t>, Recht, Musik, Sitte, Mythos...</a:t>
            </a:r>
            <a:endParaRPr lang="fr-FR" sz="1600" dirty="0" smtClean="0">
              <a:latin typeface="Times New Roman" pitchFamily="18" charset="0"/>
              <a:cs typeface="Times New Roman" pitchFamily="18" charset="0"/>
            </a:endParaRPr>
          </a:p>
          <a:p>
            <a:pPr algn="just">
              <a:buNone/>
            </a:pPr>
            <a:r>
              <a:rPr lang="de-DE" sz="1600" dirty="0" smtClean="0">
                <a:latin typeface="Times New Roman" pitchFamily="18" charset="0"/>
                <a:cs typeface="Times New Roman" pitchFamily="18" charset="0"/>
              </a:rPr>
              <a:t>Gestaltpsychologie beschreibt die </a:t>
            </a:r>
            <a:r>
              <a:rPr lang="de-DE" sz="1600" dirty="0" err="1" smtClean="0">
                <a:latin typeface="Times New Roman" pitchFamily="18" charset="0"/>
                <a:cs typeface="Times New Roman" pitchFamily="18" charset="0"/>
              </a:rPr>
              <a:t>menschl</a:t>
            </a:r>
            <a:r>
              <a:rPr lang="de-DE" sz="1600" dirty="0" smtClean="0">
                <a:latin typeface="Times New Roman" pitchFamily="18" charset="0"/>
                <a:cs typeface="Times New Roman" pitchFamily="18" charset="0"/>
              </a:rPr>
              <a:t>. Wahrnehmung als Fähigkeit, Strukturen und Ordnungsprinzipien in Sinneseindrücken auszumachen.</a:t>
            </a:r>
            <a:endParaRPr lang="fr-FR" sz="1600" dirty="0" smtClean="0">
              <a:latin typeface="Times New Roman" pitchFamily="18" charset="0"/>
              <a:cs typeface="Times New Roman" pitchFamily="18" charset="0"/>
            </a:endParaRPr>
          </a:p>
          <a:p>
            <a:pPr algn="just">
              <a:buNone/>
            </a:pPr>
            <a:r>
              <a:rPr lang="de-DE" sz="1600" dirty="0" smtClean="0">
                <a:latin typeface="Times New Roman" pitchFamily="18" charset="0"/>
                <a:cs typeface="Times New Roman" pitchFamily="18" charset="0"/>
              </a:rPr>
              <a:t>Vorläufer </a:t>
            </a:r>
            <a:r>
              <a:rPr lang="de-DE" sz="1600" b="1" dirty="0" smtClean="0">
                <a:latin typeface="Times New Roman" pitchFamily="18" charset="0"/>
                <a:cs typeface="Times New Roman" pitchFamily="18" charset="0"/>
              </a:rPr>
              <a:t>Christian von Ehrenfels</a:t>
            </a:r>
            <a:r>
              <a:rPr lang="de-DE" sz="1600" dirty="0" smtClean="0">
                <a:latin typeface="Times New Roman" pitchFamily="18" charset="0"/>
                <a:cs typeface="Times New Roman" pitchFamily="18" charset="0"/>
              </a:rPr>
              <a:t>: "Über Gestaltqualitäten" (1890), </a:t>
            </a:r>
            <a:r>
              <a:rPr lang="de-DE" sz="1600" dirty="0" err="1" smtClean="0">
                <a:latin typeface="Times New Roman" pitchFamily="18" charset="0"/>
                <a:cs typeface="Times New Roman" pitchFamily="18" charset="0"/>
              </a:rPr>
              <a:t>Übersummativität</a:t>
            </a:r>
            <a:r>
              <a:rPr lang="de-DE" sz="1600" dirty="0" smtClean="0">
                <a:latin typeface="Times New Roman" pitchFamily="18" charset="0"/>
                <a:cs typeface="Times New Roman" pitchFamily="18" charset="0"/>
              </a:rPr>
              <a:t> und Transponierbarkeit</a:t>
            </a:r>
            <a:endParaRPr lang="fr-FR" sz="1600" dirty="0" smtClean="0">
              <a:latin typeface="Times New Roman" pitchFamily="18" charset="0"/>
              <a:cs typeface="Times New Roman" pitchFamily="18" charset="0"/>
            </a:endParaRPr>
          </a:p>
          <a:p>
            <a:pPr algn="just">
              <a:buNone/>
            </a:pPr>
            <a:r>
              <a:rPr lang="de-DE" sz="1600" dirty="0" smtClean="0">
                <a:latin typeface="Times New Roman" pitchFamily="18" charset="0"/>
                <a:cs typeface="Times New Roman" pitchFamily="18" charset="0"/>
              </a:rPr>
              <a:t>Beginn des 20. Jahrhunderts: Begründung der Gestaltpsychologie durch:</a:t>
            </a:r>
            <a:endParaRPr lang="fr-FR" sz="1600" dirty="0" smtClean="0">
              <a:latin typeface="Times New Roman" pitchFamily="18" charset="0"/>
              <a:cs typeface="Times New Roman" pitchFamily="18" charset="0"/>
            </a:endParaRPr>
          </a:p>
          <a:p>
            <a:pPr algn="just">
              <a:buNone/>
            </a:pPr>
            <a:r>
              <a:rPr lang="de-DE" sz="1600" b="1" dirty="0" smtClean="0">
                <a:latin typeface="Times New Roman" pitchFamily="18" charset="0"/>
                <a:cs typeface="Times New Roman" pitchFamily="18" charset="0"/>
              </a:rPr>
              <a:t>Max Wertheimer: </a:t>
            </a:r>
            <a:r>
              <a:rPr lang="de-DE" sz="1600" dirty="0" smtClean="0">
                <a:latin typeface="Times New Roman" pitchFamily="18" charset="0"/>
                <a:cs typeface="Times New Roman" pitchFamily="18" charset="0"/>
              </a:rPr>
              <a:t>"Experimentelle Studien über das Sehen von Bewegung", 1912; Phi-Phänomen (Wahrnehmungstäuschung, 2 Standbilder)</a:t>
            </a:r>
            <a:endParaRPr lang="fr-FR" sz="1600" dirty="0" smtClean="0">
              <a:latin typeface="Times New Roman" pitchFamily="18" charset="0"/>
              <a:cs typeface="Times New Roman" pitchFamily="18" charset="0"/>
            </a:endParaRPr>
          </a:p>
          <a:p>
            <a:pPr algn="just">
              <a:buNone/>
            </a:pPr>
            <a:r>
              <a:rPr lang="de-DE" sz="1600" b="1" dirty="0" smtClean="0">
                <a:latin typeface="Times New Roman" pitchFamily="18" charset="0"/>
                <a:cs typeface="Times New Roman" pitchFamily="18" charset="0"/>
              </a:rPr>
              <a:t>Wolfgang Köhler: </a:t>
            </a:r>
            <a:r>
              <a:rPr lang="de-DE" sz="1600" dirty="0" smtClean="0">
                <a:latin typeface="Times New Roman" pitchFamily="18" charset="0"/>
                <a:cs typeface="Times New Roman" pitchFamily="18" charset="0"/>
              </a:rPr>
              <a:t>"Intelligenzprüfungen an Menschenaffen", 1921; Versuche auf Teneriffa zum Werkzeuggebrauch und Problemlöse-verhalten von Schimpansen (</a:t>
            </a:r>
            <a:r>
              <a:rPr lang="de-DE" sz="1600" dirty="0" err="1" smtClean="0">
                <a:latin typeface="Times New Roman" pitchFamily="18" charset="0"/>
                <a:cs typeface="Times New Roman" pitchFamily="18" charset="0"/>
              </a:rPr>
              <a:t>kognitve</a:t>
            </a:r>
            <a:r>
              <a:rPr lang="de-DE" sz="1600" dirty="0" smtClean="0">
                <a:latin typeface="Times New Roman" pitchFamily="18" charset="0"/>
                <a:cs typeface="Times New Roman" pitchFamily="18" charset="0"/>
              </a:rPr>
              <a:t> Psychologie, "Aha"-Erlebnis)</a:t>
            </a:r>
            <a:endParaRPr lang="fr-FR" sz="1600" dirty="0" smtClean="0">
              <a:latin typeface="Times New Roman" pitchFamily="18" charset="0"/>
              <a:cs typeface="Times New Roman" pitchFamily="18" charset="0"/>
            </a:endParaRPr>
          </a:p>
          <a:p>
            <a:pPr algn="just">
              <a:buNone/>
            </a:pPr>
            <a:r>
              <a:rPr lang="de-DE" sz="1600" b="1" dirty="0" smtClean="0">
                <a:latin typeface="Times New Roman" pitchFamily="18" charset="0"/>
                <a:cs typeface="Times New Roman" pitchFamily="18" charset="0"/>
              </a:rPr>
              <a:t>Kurt </a:t>
            </a:r>
            <a:r>
              <a:rPr lang="de-DE" sz="1600" b="1" dirty="0" err="1" smtClean="0">
                <a:latin typeface="Times New Roman" pitchFamily="18" charset="0"/>
                <a:cs typeface="Times New Roman" pitchFamily="18" charset="0"/>
              </a:rPr>
              <a:t>Koffka</a:t>
            </a:r>
            <a:r>
              <a:rPr lang="de-DE" sz="1600" b="1" dirty="0" smtClean="0">
                <a:latin typeface="Times New Roman" pitchFamily="18" charset="0"/>
                <a:cs typeface="Times New Roman" pitchFamily="18" charset="0"/>
              </a:rPr>
              <a:t>: </a:t>
            </a:r>
            <a:r>
              <a:rPr lang="de-DE" sz="1600" dirty="0" err="1" smtClean="0">
                <a:latin typeface="Times New Roman" pitchFamily="18" charset="0"/>
                <a:cs typeface="Times New Roman" pitchFamily="18" charset="0"/>
              </a:rPr>
              <a:t>Entwicklingspsychologie</a:t>
            </a:r>
            <a:r>
              <a:rPr lang="de-DE" sz="1600" dirty="0" smtClean="0">
                <a:latin typeface="Times New Roman" pitchFamily="18" charset="0"/>
                <a:cs typeface="Times New Roman" pitchFamily="18" charset="0"/>
              </a:rPr>
              <a:t> des Kindes auf gestalttheoretischer Grundlage (1921), Hauptwerk: systematische Darstellung der Gestalttheorie (1935)</a:t>
            </a:r>
            <a:endParaRPr lang="fr-FR" sz="1600" dirty="0" smtClean="0">
              <a:latin typeface="Times New Roman" pitchFamily="18" charset="0"/>
              <a:cs typeface="Times New Roman" pitchFamily="18" charset="0"/>
            </a:endParaRPr>
          </a:p>
          <a:p>
            <a:pPr algn="just">
              <a:buNone/>
            </a:pPr>
            <a:r>
              <a:rPr lang="de-DE" sz="1600" b="1" dirty="0" smtClean="0">
                <a:latin typeface="Times New Roman" pitchFamily="18" charset="0"/>
                <a:cs typeface="Times New Roman" pitchFamily="18" charset="0"/>
              </a:rPr>
              <a:t>Sigmund Freud</a:t>
            </a:r>
            <a:r>
              <a:rPr lang="de-DE" sz="1600" dirty="0" smtClean="0">
                <a:latin typeface="Times New Roman" pitchFamily="18" charset="0"/>
                <a:cs typeface="Times New Roman" pitchFamily="18" charset="0"/>
              </a:rPr>
              <a:t> (1856-1939): Gründer der </a:t>
            </a:r>
            <a:r>
              <a:rPr lang="de-DE" sz="1600" dirty="0" err="1" smtClean="0">
                <a:latin typeface="Times New Roman" pitchFamily="18" charset="0"/>
                <a:cs typeface="Times New Roman" pitchFamily="18" charset="0"/>
              </a:rPr>
              <a:t>klassichen</a:t>
            </a:r>
            <a:r>
              <a:rPr lang="de-DE" sz="1600" dirty="0" smtClean="0">
                <a:latin typeface="Times New Roman" pitchFamily="18" charset="0"/>
                <a:cs typeface="Times New Roman" pitchFamily="18" charset="0"/>
              </a:rPr>
              <a:t> Psychoanalyse, </a:t>
            </a:r>
            <a:r>
              <a:rPr lang="de-DE" sz="1600" dirty="0" err="1" smtClean="0">
                <a:latin typeface="Times New Roman" pitchFamily="18" charset="0"/>
                <a:cs typeface="Times New Roman" pitchFamily="18" charset="0"/>
              </a:rPr>
              <a:t>topische</a:t>
            </a:r>
            <a:r>
              <a:rPr lang="de-DE" sz="1600" dirty="0" smtClean="0">
                <a:latin typeface="Times New Roman" pitchFamily="18" charset="0"/>
                <a:cs typeface="Times New Roman" pitchFamily="18" charset="0"/>
              </a:rPr>
              <a:t> Modelle der Psyche, psychosexuelle Entwicklung </a:t>
            </a:r>
            <a:endParaRPr lang="fr-FR" sz="1600" dirty="0" smtClean="0">
              <a:latin typeface="Times New Roman" pitchFamily="18" charset="0"/>
              <a:cs typeface="Times New Roman" pitchFamily="18" charset="0"/>
            </a:endParaRPr>
          </a:p>
          <a:p>
            <a:pPr algn="just">
              <a:buNone/>
            </a:pPr>
            <a:r>
              <a:rPr lang="de-DE" sz="1600" dirty="0" smtClean="0">
                <a:latin typeface="Times New Roman" pitchFamily="18" charset="0"/>
                <a:cs typeface="Times New Roman" pitchFamily="18" charset="0"/>
              </a:rPr>
              <a:t>frühe Schüler Freuds, haben sich aus inhaltlichen Gründen mit ihm überworfen:</a:t>
            </a:r>
            <a:endParaRPr lang="fr-FR" sz="1600" dirty="0" smtClean="0">
              <a:latin typeface="Times New Roman" pitchFamily="18" charset="0"/>
              <a:cs typeface="Times New Roman" pitchFamily="18" charset="0"/>
            </a:endParaRPr>
          </a:p>
          <a:p>
            <a:pPr algn="just">
              <a:buNone/>
            </a:pPr>
            <a:r>
              <a:rPr lang="de-DE" sz="1600" b="1" dirty="0" smtClean="0">
                <a:latin typeface="Times New Roman" pitchFamily="18" charset="0"/>
                <a:cs typeface="Times New Roman" pitchFamily="18" charset="0"/>
              </a:rPr>
              <a:t>Alfred Adler </a:t>
            </a:r>
            <a:r>
              <a:rPr lang="de-DE" sz="1600" dirty="0" smtClean="0">
                <a:latin typeface="Times New Roman" pitchFamily="18" charset="0"/>
                <a:cs typeface="Times New Roman" pitchFamily="18" charset="0"/>
              </a:rPr>
              <a:t>(1870-1937): Gründer der Individualpsychologie, Mängelkompensationsthese </a:t>
            </a:r>
            <a:endParaRPr lang="fr-FR" sz="1600" dirty="0" smtClean="0">
              <a:latin typeface="Times New Roman" pitchFamily="18" charset="0"/>
              <a:cs typeface="Times New Roman" pitchFamily="18" charset="0"/>
            </a:endParaRPr>
          </a:p>
          <a:p>
            <a:pPr algn="just">
              <a:buNone/>
            </a:pPr>
            <a:r>
              <a:rPr lang="de-DE" sz="1600" b="1" dirty="0" smtClean="0">
                <a:latin typeface="Times New Roman" pitchFamily="18" charset="0"/>
                <a:cs typeface="Times New Roman" pitchFamily="18" charset="0"/>
              </a:rPr>
              <a:t>Carl Gustav Jung</a:t>
            </a:r>
            <a:r>
              <a:rPr lang="de-DE" sz="1600" dirty="0" smtClean="0">
                <a:latin typeface="Times New Roman" pitchFamily="18" charset="0"/>
                <a:cs typeface="Times New Roman" pitchFamily="18" charset="0"/>
              </a:rPr>
              <a:t> (1875- 1961): kollektives </a:t>
            </a:r>
            <a:r>
              <a:rPr lang="de-DE" sz="1600" dirty="0" err="1" smtClean="0">
                <a:latin typeface="Times New Roman" pitchFamily="18" charset="0"/>
                <a:cs typeface="Times New Roman" pitchFamily="18" charset="0"/>
              </a:rPr>
              <a:t>Unbewußtes</a:t>
            </a:r>
            <a:r>
              <a:rPr lang="de-DE" sz="1600" dirty="0" smtClean="0">
                <a:latin typeface="Times New Roman" pitchFamily="18" charset="0"/>
                <a:cs typeface="Times New Roman" pitchFamily="18" charset="0"/>
              </a:rPr>
              <a:t>, Archetypen</a:t>
            </a:r>
            <a:endParaRPr lang="fr-FR" sz="1600" dirty="0" smtClean="0">
              <a:latin typeface="Times New Roman" pitchFamily="18" charset="0"/>
              <a:cs typeface="Times New Roman" pitchFamily="18" charset="0"/>
            </a:endParaRPr>
          </a:p>
          <a:p>
            <a:pPr algn="just">
              <a:buNone/>
            </a:pPr>
            <a:endParaRPr lang="de-DE" sz="1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re 1"/>
          <p:cNvSpPr>
            <a:spLocks noGrp="1"/>
          </p:cNvSpPr>
          <p:nvPr>
            <p:ph type="title"/>
          </p:nvPr>
        </p:nvSpPr>
        <p:spPr/>
        <p:txBody>
          <a:bodyPr/>
          <a:lstStyle/>
          <a:p>
            <a:r>
              <a:rPr lang="de-DE" dirty="0" smtClean="0">
                <a:solidFill>
                  <a:schemeClr val="tx1"/>
                </a:solidFill>
                <a:latin typeface="Times New Roman" pitchFamily="18" charset="0"/>
                <a:cs typeface="Times New Roman" pitchFamily="18" charset="0"/>
              </a:rPr>
              <a:t>Sekundärdisziplinen</a:t>
            </a:r>
            <a:endParaRPr lang="de-DE" dirty="0">
              <a:solidFill>
                <a:schemeClr val="tx1"/>
              </a:solidFill>
              <a:latin typeface="Times New Roman" pitchFamily="18" charset="0"/>
              <a:cs typeface="Times New Roman" pitchFamily="18" charset="0"/>
            </a:endParaRPr>
          </a:p>
        </p:txBody>
      </p:sp>
      <p:sp>
        <p:nvSpPr>
          <p:cNvPr id="1048612" name="Espace réservé du contenu 2"/>
          <p:cNvSpPr>
            <a:spLocks noGrp="1"/>
          </p:cNvSpPr>
          <p:nvPr>
            <p:ph idx="1"/>
          </p:nvPr>
        </p:nvSpPr>
        <p:spPr/>
        <p:txBody>
          <a:bodyPr/>
          <a:lstStyle/>
          <a:p>
            <a:pPr algn="just">
              <a:lnSpc>
                <a:spcPct val="150000"/>
              </a:lnSpc>
            </a:pPr>
            <a:r>
              <a:rPr lang="de-DE" b="1" dirty="0" smtClean="0">
                <a:latin typeface="Times New Roman" pitchFamily="18" charset="0"/>
                <a:cs typeface="Times New Roman" pitchFamily="18" charset="0"/>
              </a:rPr>
              <a:t>Angewandte und pädagogische Psychologie</a:t>
            </a:r>
          </a:p>
          <a:p>
            <a:pPr algn="just">
              <a:lnSpc>
                <a:spcPct val="150000"/>
              </a:lnSpc>
            </a:pPr>
            <a:r>
              <a:rPr lang="de-DE" b="1" dirty="0" smtClean="0">
                <a:latin typeface="Times New Roman" pitchFamily="18" charset="0"/>
                <a:cs typeface="Times New Roman" pitchFamily="18" charset="0"/>
              </a:rPr>
              <a:t>Klinische Psychologie, Psychiatrie, Neurologie,</a:t>
            </a:r>
          </a:p>
          <a:p>
            <a:pPr algn="just">
              <a:lnSpc>
                <a:spcPct val="150000"/>
              </a:lnSpc>
            </a:pPr>
            <a:r>
              <a:rPr lang="de-DE" b="1" dirty="0" smtClean="0">
                <a:latin typeface="Times New Roman" pitchFamily="18" charset="0"/>
                <a:cs typeface="Times New Roman" pitchFamily="18" charset="0"/>
              </a:rPr>
              <a:t>Neurowissenschaften</a:t>
            </a:r>
          </a:p>
          <a:p>
            <a:pPr algn="just">
              <a:lnSpc>
                <a:spcPct val="150000"/>
              </a:lnSpc>
            </a:pPr>
            <a:r>
              <a:rPr lang="de-DE" b="1" dirty="0" smtClean="0">
                <a:latin typeface="Times New Roman" pitchFamily="18" charset="0"/>
                <a:cs typeface="Times New Roman" pitchFamily="18" charset="0"/>
              </a:rPr>
              <a:t>Neuroinformatik</a:t>
            </a:r>
          </a:p>
          <a:p>
            <a:pPr algn="just">
              <a:lnSpc>
                <a:spcPct val="150000"/>
              </a:lnSpc>
            </a:pPr>
            <a:r>
              <a:rPr lang="de-DE" b="1" dirty="0" smtClean="0">
                <a:latin typeface="Times New Roman" pitchFamily="18" charset="0"/>
                <a:cs typeface="Times New Roman" pitchFamily="18" charset="0"/>
              </a:rPr>
              <a:t>Neuromarketing</a:t>
            </a:r>
          </a:p>
          <a:p>
            <a:pPr algn="just">
              <a:lnSpc>
                <a:spcPct val="150000"/>
              </a:lnSpc>
            </a:pPr>
            <a:r>
              <a:rPr lang="de-DE" b="1" dirty="0" smtClean="0">
                <a:latin typeface="Times New Roman" pitchFamily="18" charset="0"/>
                <a:cs typeface="Times New Roman" pitchFamily="18" charset="0"/>
              </a:rPr>
              <a:t>Lernforschung und Pädagogik </a:t>
            </a:r>
            <a:endParaRPr lang="de-DE"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Espace réservé du contenu 3" descr="3e9461b4b5793ae238eb58a28c8768.png"/>
          <p:cNvPicPr>
            <a:picLocks noGrp="1" noChangeAspect="1"/>
          </p:cNvPicPr>
          <p:nvPr>
            <p:ph idx="1"/>
          </p:nvPr>
        </p:nvPicPr>
        <p:blipFill>
          <a:blip r:embed="rId2"/>
          <a:stretch>
            <a:fillRect/>
          </a:stretch>
        </p:blipFill>
        <p:spPr>
          <a:xfrm>
            <a:off x="357158" y="0"/>
            <a:ext cx="8215370" cy="664371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Espace réservé du contenu 3" descr="7cbbe6e4a7d89dae65e6979c90f1200.png"/>
          <p:cNvPicPr>
            <a:picLocks noGrp="1" noChangeAspect="1"/>
          </p:cNvPicPr>
          <p:nvPr>
            <p:ph idx="1"/>
          </p:nvPr>
        </p:nvPicPr>
        <p:blipFill>
          <a:blip r:embed="rId2"/>
          <a:stretch>
            <a:fillRect/>
          </a:stretch>
        </p:blipFill>
        <p:spPr>
          <a:xfrm>
            <a:off x="-13175" y="357166"/>
            <a:ext cx="9219384" cy="614366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Espace réservé du contenu 3" descr="5b9e83146848eeebeccce1a069b1200.png"/>
          <p:cNvPicPr>
            <a:picLocks noGrp="1" noChangeAspect="1"/>
          </p:cNvPicPr>
          <p:nvPr>
            <p:ph idx="1"/>
          </p:nvPr>
        </p:nvPicPr>
        <p:blipFill>
          <a:blip r:embed="rId2"/>
          <a:stretch>
            <a:fillRect/>
          </a:stretch>
        </p:blipFill>
        <p:spPr>
          <a:xfrm>
            <a:off x="321691" y="164320"/>
            <a:ext cx="8250837" cy="596184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Espace réservé du contenu 3" descr="b1113ad4ebc9a5f01c1a228d8641200.png"/>
          <p:cNvPicPr>
            <a:picLocks noGrp="1" noChangeAspect="1"/>
          </p:cNvPicPr>
          <p:nvPr>
            <p:ph idx="1"/>
          </p:nvPr>
        </p:nvPicPr>
        <p:blipFill>
          <a:blip r:embed="rId2"/>
          <a:stretch>
            <a:fillRect/>
          </a:stretch>
        </p:blipFill>
        <p:spPr>
          <a:xfrm>
            <a:off x="544935" y="571480"/>
            <a:ext cx="8313345" cy="555468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re 1"/>
          <p:cNvSpPr>
            <a:spLocks noGrp="1"/>
          </p:cNvSpPr>
          <p:nvPr>
            <p:ph type="title"/>
          </p:nvPr>
        </p:nvSpPr>
        <p:spPr/>
        <p:txBody>
          <a:bodyPr>
            <a:normAutofit/>
          </a:bodyPr>
          <a:lstStyle/>
          <a:p>
            <a:r>
              <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Gliederung</a:t>
            </a:r>
            <a:endParaRPr lang="de-D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048587" name="Espace réservé du contenu 2"/>
          <p:cNvSpPr>
            <a:spLocks noGrp="1"/>
          </p:cNvSpPr>
          <p:nvPr>
            <p:ph idx="1"/>
          </p:nvPr>
        </p:nvSpPr>
        <p:spPr/>
        <p:txBody>
          <a:bodyPr>
            <a:normAutofit fontScale="96429" lnSpcReduction="10000"/>
          </a:bodyPr>
          <a:lstStyle/>
          <a:p>
            <a:r>
              <a:rPr lang="de-DE" b="1" dirty="0" smtClean="0">
                <a:latin typeface="Times New Roman" pitchFamily="18" charset="0"/>
                <a:cs typeface="Times New Roman" pitchFamily="18" charset="0"/>
              </a:rPr>
              <a:t>Definition und Begriffserklärung</a:t>
            </a:r>
          </a:p>
          <a:p>
            <a:r>
              <a:rPr lang="de-DE" b="1" dirty="0" smtClean="0">
                <a:latin typeface="Times New Roman" pitchFamily="18" charset="0"/>
                <a:cs typeface="Times New Roman" pitchFamily="18" charset="0"/>
              </a:rPr>
              <a:t>Psychologie</a:t>
            </a:r>
          </a:p>
          <a:p>
            <a:r>
              <a:rPr lang="de-DE" b="1" dirty="0" smtClean="0">
                <a:latin typeface="Times New Roman" pitchFamily="18" charset="0"/>
                <a:cs typeface="Times New Roman" pitchFamily="18" charset="0"/>
              </a:rPr>
              <a:t>Kognition</a:t>
            </a:r>
          </a:p>
          <a:p>
            <a:r>
              <a:rPr lang="de-DE" b="1" dirty="0" smtClean="0">
                <a:latin typeface="Times New Roman" pitchFamily="18" charset="0"/>
                <a:cs typeface="Times New Roman" pitchFamily="18" charset="0"/>
              </a:rPr>
              <a:t>Kognitive Psychologie</a:t>
            </a:r>
          </a:p>
          <a:p>
            <a:r>
              <a:rPr lang="de-DE" b="1" dirty="0" smtClean="0">
                <a:latin typeface="Times New Roman" pitchFamily="18" charset="0"/>
                <a:cs typeface="Times New Roman" pitchFamily="18" charset="0"/>
              </a:rPr>
              <a:t>Geschichte</a:t>
            </a:r>
          </a:p>
          <a:p>
            <a:r>
              <a:rPr lang="de-DE" b="1" dirty="0" smtClean="0">
                <a:latin typeface="Times New Roman" pitchFamily="18" charset="0"/>
                <a:cs typeface="Times New Roman" pitchFamily="18" charset="0"/>
              </a:rPr>
              <a:t> Grundannahmen der kognitiven Psychologie</a:t>
            </a:r>
          </a:p>
          <a:p>
            <a:r>
              <a:rPr lang="de-DE" b="1" dirty="0" smtClean="0">
                <a:latin typeface="Times New Roman" pitchFamily="18" charset="0"/>
                <a:cs typeface="Times New Roman" pitchFamily="18" charset="0"/>
              </a:rPr>
              <a:t>Die Computer Analogie</a:t>
            </a:r>
          </a:p>
          <a:p>
            <a:r>
              <a:rPr lang="de-DE" b="1" dirty="0" smtClean="0">
                <a:latin typeface="Times New Roman" pitchFamily="18" charset="0"/>
                <a:cs typeface="Times New Roman" pitchFamily="18" charset="0"/>
              </a:rPr>
              <a:t>Die Sequenz der Verarbeitung nach </a:t>
            </a:r>
            <a:r>
              <a:rPr lang="de-DE" b="1" dirty="0" err="1" smtClean="0">
                <a:latin typeface="Times New Roman" pitchFamily="18" charset="0"/>
                <a:cs typeface="Times New Roman" pitchFamily="18" charset="0"/>
              </a:rPr>
              <a:t>Broadbent</a:t>
            </a:r>
            <a:endParaRPr lang="de-DE" b="1" dirty="0" smtClean="0">
              <a:latin typeface="Times New Roman" pitchFamily="18" charset="0"/>
              <a:cs typeface="Times New Roman" pitchFamily="18" charset="0"/>
            </a:endParaRPr>
          </a:p>
          <a:p>
            <a:r>
              <a:rPr lang="de-DE" b="1" dirty="0" smtClean="0">
                <a:latin typeface="Times New Roman" pitchFamily="18" charset="0"/>
                <a:cs typeface="Times New Roman" pitchFamily="18" charset="0"/>
              </a:rPr>
              <a:t>Schemata</a:t>
            </a:r>
          </a:p>
          <a:p>
            <a:r>
              <a:rPr lang="de-DE" b="1" dirty="0" smtClean="0">
                <a:latin typeface="Times New Roman" pitchFamily="18" charset="0"/>
                <a:cs typeface="Times New Roman" pitchFamily="18" charset="0"/>
              </a:rPr>
              <a:t>Kognitive Prozesse</a:t>
            </a:r>
          </a:p>
          <a:p>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Espace réservé du contenu 3" descr="6074dcd41028fecde3fae1b42fa1200.png"/>
          <p:cNvPicPr>
            <a:picLocks noGrp="1" noChangeAspect="1"/>
          </p:cNvPicPr>
          <p:nvPr>
            <p:ph idx="1"/>
          </p:nvPr>
        </p:nvPicPr>
        <p:blipFill>
          <a:blip r:embed="rId2"/>
          <a:stretch>
            <a:fillRect/>
          </a:stretch>
        </p:blipFill>
        <p:spPr>
          <a:xfrm>
            <a:off x="-13175" y="428604"/>
            <a:ext cx="9157175" cy="569755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Espace réservé du contenu 3" descr="e1ab35d45569c484374e3fab4fe1200.png"/>
          <p:cNvPicPr>
            <a:picLocks noGrp="1" noChangeAspect="1"/>
          </p:cNvPicPr>
          <p:nvPr>
            <p:ph idx="1"/>
          </p:nvPr>
        </p:nvPicPr>
        <p:blipFill>
          <a:blip r:embed="rId2"/>
          <a:stretch>
            <a:fillRect/>
          </a:stretch>
        </p:blipFill>
        <p:spPr>
          <a:xfrm>
            <a:off x="321691" y="428604"/>
            <a:ext cx="8250837" cy="5697559"/>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Espace réservé du contenu 3" descr="621dbd9418d889fda9a2edc4a901200.png"/>
          <p:cNvPicPr>
            <a:picLocks noGrp="1" noChangeAspect="1"/>
          </p:cNvPicPr>
          <p:nvPr>
            <p:ph idx="1"/>
          </p:nvPr>
        </p:nvPicPr>
        <p:blipFill>
          <a:blip r:embed="rId2"/>
          <a:stretch>
            <a:fillRect/>
          </a:stretch>
        </p:blipFill>
        <p:spPr>
          <a:xfrm>
            <a:off x="98448" y="0"/>
            <a:ext cx="9045551" cy="642939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re 1"/>
          <p:cNvSpPr>
            <a:spLocks noGrp="1"/>
          </p:cNvSpPr>
          <p:nvPr>
            <p:ph type="title"/>
          </p:nvPr>
        </p:nvSpPr>
        <p:spPr/>
        <p:txBody>
          <a:bodyPr/>
          <a:lstStyle/>
          <a:p>
            <a:r>
              <a:rPr lang="de-DE" dirty="0" smtClean="0">
                <a:solidFill>
                  <a:schemeClr val="tx1"/>
                </a:solidFill>
                <a:latin typeface="Times New Roman" pitchFamily="18" charset="0"/>
                <a:cs typeface="Times New Roman" pitchFamily="18" charset="0"/>
              </a:rPr>
              <a:t>Kognitive Prozesse</a:t>
            </a:r>
            <a:br>
              <a:rPr lang="de-DE" dirty="0" smtClean="0">
                <a:solidFill>
                  <a:schemeClr val="tx1"/>
                </a:solidFill>
                <a:latin typeface="Times New Roman" pitchFamily="18" charset="0"/>
                <a:cs typeface="Times New Roman" pitchFamily="18" charset="0"/>
              </a:rPr>
            </a:br>
            <a:endParaRPr lang="de-DE" dirty="0">
              <a:solidFill>
                <a:schemeClr val="tx1"/>
              </a:solidFill>
              <a:latin typeface="Times New Roman" pitchFamily="18" charset="0"/>
              <a:cs typeface="Times New Roman" pitchFamily="18" charset="0"/>
            </a:endParaRPr>
          </a:p>
        </p:txBody>
      </p:sp>
      <p:pic>
        <p:nvPicPr>
          <p:cNvPr id="6" name="Espace réservé du contenu 5" descr="217.png"/>
          <p:cNvPicPr>
            <a:picLocks noGrp="1" noChangeAspect="1"/>
          </p:cNvPicPr>
          <p:nvPr>
            <p:ph idx="1"/>
          </p:nvPr>
        </p:nvPicPr>
        <p:blipFill>
          <a:blip r:embed="rId2"/>
          <a:stretch>
            <a:fillRect/>
          </a:stretch>
        </p:blipFill>
        <p:spPr>
          <a:xfrm>
            <a:off x="357158" y="1071546"/>
            <a:ext cx="8358246" cy="55721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de-DE" dirty="0" smtClean="0">
                <a:solidFill>
                  <a:schemeClr val="tx1"/>
                </a:solidFill>
                <a:latin typeface="Times New Roman" pitchFamily="18" charset="0"/>
                <a:cs typeface="Times New Roman" pitchFamily="18" charset="0"/>
              </a:rPr>
              <a:t>Denken</a:t>
            </a:r>
            <a:endParaRPr lang="de-DE"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lgn="just">
              <a:buNone/>
            </a:pPr>
            <a:r>
              <a:rPr lang="de-DE" dirty="0" smtClean="0">
                <a:latin typeface="Times New Roman" pitchFamily="18" charset="0"/>
                <a:cs typeface="Times New Roman" pitchFamily="18" charset="0"/>
              </a:rPr>
              <a:t>Linguistische Relativität: Denken setzt </a:t>
            </a:r>
            <a:r>
              <a:rPr lang="de-DE" dirty="0" smtClean="0">
                <a:latin typeface="Times New Roman" pitchFamily="18" charset="0"/>
                <a:cs typeface="Times New Roman" pitchFamily="18" charset="0"/>
              </a:rPr>
              <a:t>das Vorhandensein </a:t>
            </a:r>
            <a:r>
              <a:rPr lang="de-DE" dirty="0" smtClean="0">
                <a:latin typeface="Times New Roman" pitchFamily="18" charset="0"/>
                <a:cs typeface="Times New Roman" pitchFamily="18" charset="0"/>
              </a:rPr>
              <a:t>von Begriffen und Worten für das Gedachte voraus.</a:t>
            </a:r>
          </a:p>
          <a:p>
            <a:pPr>
              <a:buNone/>
            </a:pPr>
            <a:r>
              <a:rPr lang="de-DE" dirty="0" smtClean="0">
                <a:latin typeface="Times New Roman" pitchFamily="18" charset="0"/>
                <a:cs typeface="Times New Roman" pitchFamily="18" charset="0"/>
              </a:rPr>
              <a:t> </a:t>
            </a:r>
            <a:r>
              <a:rPr lang="de-DE" dirty="0" smtClean="0">
                <a:latin typeface="Times New Roman" pitchFamily="18" charset="0"/>
                <a:cs typeface="Times New Roman" pitchFamily="18" charset="0"/>
              </a:rPr>
              <a:t>„Denken ist Problemlösen, ist Umwandeln bestimmter Sachverhalte mit Hilfe bestimmter Operatoren“ (Dörner, 1976)</a:t>
            </a:r>
          </a:p>
          <a:p>
            <a:pPr algn="just">
              <a:buNone/>
            </a:pPr>
            <a:r>
              <a:rPr lang="de-DE" dirty="0" smtClean="0">
                <a:latin typeface="Times New Roman" pitchFamily="18" charset="0"/>
                <a:cs typeface="Times New Roman" pitchFamily="18" charset="0"/>
              </a:rPr>
              <a:t> </a:t>
            </a:r>
            <a:r>
              <a:rPr lang="de-DE" dirty="0" smtClean="0">
                <a:latin typeface="Times New Roman" pitchFamily="18" charset="0"/>
                <a:cs typeface="Times New Roman" pitchFamily="18" charset="0"/>
              </a:rPr>
              <a:t>Denken ist „Das Ordnen des Tuns“ (Aebli, 1982)</a:t>
            </a:r>
          </a:p>
          <a:p>
            <a:pPr algn="just">
              <a:buNone/>
            </a:pPr>
            <a:r>
              <a:rPr lang="de-DE" dirty="0" smtClean="0">
                <a:latin typeface="Times New Roman" pitchFamily="18" charset="0"/>
                <a:cs typeface="Times New Roman" pitchFamily="18" charset="0"/>
              </a:rPr>
              <a:t>  Denkprozesse ermöglichen es, das Handeln </a:t>
            </a:r>
            <a:r>
              <a:rPr lang="de-DE" smtClean="0">
                <a:latin typeface="Times New Roman" pitchFamily="18" charset="0"/>
                <a:cs typeface="Times New Roman" pitchFamily="18" charset="0"/>
              </a:rPr>
              <a:t>(</a:t>
            </a:r>
            <a:r>
              <a:rPr lang="de-DE" smtClean="0">
                <a:latin typeface="Times New Roman" pitchFamily="18" charset="0"/>
                <a:cs typeface="Times New Roman" pitchFamily="18" charset="0"/>
              </a:rPr>
              <a:t>partiell) von </a:t>
            </a:r>
            <a:r>
              <a:rPr lang="de-DE" dirty="0" smtClean="0">
                <a:latin typeface="Times New Roman" pitchFamily="18" charset="0"/>
                <a:cs typeface="Times New Roman" pitchFamily="18" charset="0"/>
              </a:rPr>
              <a:t>der unmittelbaren Reizsituation „abzukoppeln“</a:t>
            </a:r>
          </a:p>
          <a:p>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de-DE" dirty="0" smtClean="0">
                <a:solidFill>
                  <a:schemeClr val="tx1"/>
                </a:solidFill>
                <a:latin typeface="Times New Roman" pitchFamily="18" charset="0"/>
                <a:cs typeface="Times New Roman" pitchFamily="18" charset="0"/>
              </a:rPr>
              <a:t>Wahrnehmung</a:t>
            </a:r>
            <a:endParaRPr lang="de-DE"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85000" lnSpcReduction="10000"/>
          </a:bodyPr>
          <a:lstStyle/>
          <a:p>
            <a:pPr algn="just"/>
            <a:r>
              <a:rPr lang="de-DE" dirty="0" smtClean="0">
                <a:latin typeface="Times New Roman" pitchFamily="18" charset="0"/>
                <a:cs typeface="Times New Roman" pitchFamily="18" charset="0"/>
              </a:rPr>
              <a:t>Unter Wahrnehmung verstehen wir, wie mit den Sinnesorganen aufgenommene Information verstanden und interpretiert wird. </a:t>
            </a:r>
            <a:r>
              <a:rPr lang="de-DE" dirty="0" err="1" smtClean="0">
                <a:latin typeface="Times New Roman" pitchFamily="18" charset="0"/>
                <a:cs typeface="Times New Roman" pitchFamily="18" charset="0"/>
              </a:rPr>
              <a:t>Vorraussetzung</a:t>
            </a:r>
            <a:r>
              <a:rPr lang="de-DE" dirty="0" smtClean="0">
                <a:latin typeface="Times New Roman" pitchFamily="18" charset="0"/>
                <a:cs typeface="Times New Roman" pitchFamily="18" charset="0"/>
              </a:rPr>
              <a:t> für Wahrnehmung jeglicher Art ist die Aufnahme von Reizen aus der Umgebung durch die externen Sinnesorgane bzw. Rezeptoren (Auge → visueller Sinn, Ohr → </a:t>
            </a:r>
            <a:r>
              <a:rPr lang="de-DE" dirty="0" err="1" smtClean="0">
                <a:latin typeface="Times New Roman" pitchFamily="18" charset="0"/>
                <a:cs typeface="Times New Roman" pitchFamily="18" charset="0"/>
              </a:rPr>
              <a:t>auditorisch</a:t>
            </a:r>
            <a:r>
              <a:rPr lang="de-DE" dirty="0" smtClean="0">
                <a:latin typeface="Times New Roman" pitchFamily="18" charset="0"/>
                <a:cs typeface="Times New Roman" pitchFamily="18" charset="0"/>
              </a:rPr>
              <a:t>, Haut → taktil, Nase → olfaktorisch, Zunge → </a:t>
            </a:r>
            <a:r>
              <a:rPr lang="de-DE" dirty="0" err="1" smtClean="0">
                <a:latin typeface="Times New Roman" pitchFamily="18" charset="0"/>
                <a:cs typeface="Times New Roman" pitchFamily="18" charset="0"/>
              </a:rPr>
              <a:t>gustatorisch</a:t>
            </a:r>
            <a:r>
              <a:rPr lang="de-DE" dirty="0" smtClean="0">
                <a:latin typeface="Times New Roman" pitchFamily="18" charset="0"/>
                <a:cs typeface="Times New Roman" pitchFamily="18" charset="0"/>
              </a:rPr>
              <a:t>, Muskeln und Gelenke → kinästhetisch). Die Informationen werden dann über die sogenannten internen Sinnesorgane wahrgenommen und miteinander verbunden. Die verschiedenen Möglichkeiten, Informationen wahrzunehmen, werden als sensorische Kanäle bezeichnet. Was wir sehen wird über den visuellen Sinneskanal aufgenommen, was wir hören, über den </a:t>
            </a:r>
            <a:r>
              <a:rPr lang="de-DE" dirty="0" err="1" smtClean="0">
                <a:latin typeface="Times New Roman" pitchFamily="18" charset="0"/>
                <a:cs typeface="Times New Roman" pitchFamily="18" charset="0"/>
              </a:rPr>
              <a:t>auditorischen</a:t>
            </a:r>
            <a:r>
              <a:rPr lang="de-DE" dirty="0" smtClean="0">
                <a:latin typeface="Times New Roman" pitchFamily="18" charset="0"/>
                <a:cs typeface="Times New Roman" pitchFamily="18" charset="0"/>
              </a:rPr>
              <a:t> etc..</a:t>
            </a:r>
            <a:endParaRPr lang="de-DE"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de-DE" dirty="0" smtClean="0">
                <a:solidFill>
                  <a:schemeClr val="tx1"/>
                </a:solidFill>
                <a:latin typeface="Times New Roman" pitchFamily="18" charset="0"/>
                <a:cs typeface="Times New Roman" pitchFamily="18" charset="0"/>
              </a:rPr>
              <a:t>Gedächtnis</a:t>
            </a:r>
            <a:endParaRPr lang="de-DE"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92500" lnSpcReduction="10000"/>
          </a:bodyPr>
          <a:lstStyle/>
          <a:p>
            <a:pPr algn="just"/>
            <a:r>
              <a:rPr lang="de-DE" dirty="0" smtClean="0">
                <a:latin typeface="Times New Roman" pitchFamily="18" charset="0"/>
                <a:cs typeface="Times New Roman" pitchFamily="18" charset="0"/>
              </a:rPr>
              <a:t>Multi-Speicher-Modell des Gedächtnisses (Zwei-Phasen-Modell): Dieses Modell beschäftigt sich mit der Frage, wie das Speichern von Informationen in unserem Gedächtnis erfolgt. Es wird angenommen, </a:t>
            </a:r>
            <a:r>
              <a:rPr lang="de-DE" dirty="0" err="1" smtClean="0">
                <a:latin typeface="Times New Roman" pitchFamily="18" charset="0"/>
                <a:cs typeface="Times New Roman" pitchFamily="18" charset="0"/>
              </a:rPr>
              <a:t>daß</a:t>
            </a:r>
            <a:r>
              <a:rPr lang="de-DE" dirty="0" smtClean="0">
                <a:latin typeface="Times New Roman" pitchFamily="18" charset="0"/>
                <a:cs typeface="Times New Roman" pitchFamily="18" charset="0"/>
              </a:rPr>
              <a:t> unser Gedächtnis aus zwei verschiedenen Speichern besteht: Die eintreffende Information gelangt zunächst zum Kurzzeitspeicher, der nur wenige Items für sehr kurze Zeit aufnehmen kann. Ein Teil der eingetroffenen Informationen wird hierauf zum Langzeitspeicher transferiert, welcher über eine große Speicherkapazität über einen längeren Zeitraum hinweg verfügt</a:t>
            </a:r>
            <a:r>
              <a:rPr lang="de-DE" dirty="0" smtClean="0">
                <a:latin typeface="Times New Roman" pitchFamily="18" charset="0"/>
                <a:cs typeface="Times New Roman" pitchFamily="18" charset="0"/>
              </a:rPr>
              <a:t>.</a:t>
            </a:r>
          </a:p>
          <a:p>
            <a:pPr algn="just"/>
            <a:r>
              <a:rPr lang="de-DE" b="1" dirty="0" smtClean="0"/>
              <a:t>Episodisches und semantisches Gedächtnis:</a:t>
            </a:r>
            <a:endParaRPr lang="de-DE"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de-DE"/>
          </a:p>
        </p:txBody>
      </p:sp>
      <p:sp>
        <p:nvSpPr>
          <p:cNvPr id="3" name="Espace réservé du contenu 2"/>
          <p:cNvSpPr>
            <a:spLocks noGrp="1"/>
          </p:cNvSpPr>
          <p:nvPr>
            <p:ph idx="1"/>
          </p:nvPr>
        </p:nvSpPr>
        <p:spPr/>
        <p:txBody>
          <a:bodyPr/>
          <a:lstStyle/>
          <a:p>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re 1"/>
          <p:cNvSpPr>
            <a:spLocks noGrp="1"/>
          </p:cNvSpPr>
          <p:nvPr>
            <p:ph type="title"/>
          </p:nvPr>
        </p:nvSpPr>
        <p:spPr/>
        <p:txBody>
          <a:bodyPr>
            <a:normAutofit/>
          </a:bodyPr>
          <a:lstStyle/>
          <a:p>
            <a:r>
              <a:rPr lang="de-DE" dirty="0" smtClean="0">
                <a:solidFill>
                  <a:schemeClr val="tx1"/>
                </a:solidFill>
              </a:rPr>
              <a:t>Fragestellungen</a:t>
            </a:r>
            <a:endParaRPr lang="de-DE" dirty="0">
              <a:solidFill>
                <a:schemeClr val="tx1"/>
              </a:solidFill>
            </a:endParaRPr>
          </a:p>
        </p:txBody>
      </p:sp>
      <p:sp>
        <p:nvSpPr>
          <p:cNvPr id="1048589" name="Espace réservé du contenu 2"/>
          <p:cNvSpPr>
            <a:spLocks noGrp="1"/>
          </p:cNvSpPr>
          <p:nvPr>
            <p:ph idx="1"/>
          </p:nvPr>
        </p:nvSpPr>
        <p:spPr/>
        <p:txBody>
          <a:bodyPr/>
          <a:lstStyle/>
          <a:p>
            <a:r>
              <a:rPr lang="de-DE" dirty="0" smtClean="0">
                <a:latin typeface="Times New Roman" pitchFamily="18" charset="0"/>
                <a:cs typeface="Times New Roman" pitchFamily="18" charset="0"/>
              </a:rPr>
              <a:t>Was untersucht die kognitive Psychologie?</a:t>
            </a:r>
          </a:p>
          <a:p>
            <a:r>
              <a:rPr lang="de-DE" dirty="0" smtClean="0">
                <a:latin typeface="Times New Roman" pitchFamily="18" charset="0"/>
                <a:cs typeface="Times New Roman" pitchFamily="18" charset="0"/>
              </a:rPr>
              <a:t>Wie funktioniert kognitive Psychologie?</a:t>
            </a:r>
          </a:p>
          <a:p>
            <a:r>
              <a:rPr lang="de-DE" dirty="0" smtClean="0">
                <a:latin typeface="Times New Roman" pitchFamily="18" charset="0"/>
                <a:cs typeface="Times New Roman" pitchFamily="18" charset="0"/>
              </a:rPr>
              <a:t>Wie </a:t>
            </a:r>
            <a:r>
              <a:rPr lang="de-DE" dirty="0" smtClean="0">
                <a:latin typeface="Times New Roman" pitchFamily="18" charset="0"/>
                <a:cs typeface="Times New Roman" pitchFamily="18" charset="0"/>
              </a:rPr>
              <a:t>nehmen wir Informationen aus unserer Umgebung wahr?</a:t>
            </a:r>
          </a:p>
          <a:p>
            <a:r>
              <a:rPr lang="de-DE" dirty="0" smtClean="0">
                <a:latin typeface="Times New Roman" pitchFamily="18" charset="0"/>
                <a:cs typeface="Times New Roman" pitchFamily="18" charset="0"/>
              </a:rPr>
              <a:t>Wie verarbeiten wir diese Informationen?</a:t>
            </a:r>
          </a:p>
          <a:p>
            <a:r>
              <a:rPr lang="de-DE" dirty="0" smtClean="0">
                <a:latin typeface="Times New Roman" pitchFamily="18" charset="0"/>
                <a:cs typeface="Times New Roman" pitchFamily="18" charset="0"/>
              </a:rPr>
              <a:t>Welche Prozesse werden in der kognitiven Psychologie untersucht</a:t>
            </a:r>
            <a:r>
              <a:rPr lang="de-DE" dirty="0" smtClean="0">
                <a:latin typeface="Times New Roman" pitchFamily="18" charset="0"/>
                <a:cs typeface="Times New Roman" pitchFamily="18" charset="0"/>
              </a:rPr>
              <a:t>?</a:t>
            </a:r>
            <a:endParaRPr lang="de-DE"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Sous-titre 1048679"/>
          <p:cNvSpPr>
            <a:spLocks noGrp="1"/>
          </p:cNvSpPr>
          <p:nvPr>
            <p:ph type="subTitle" idx="1"/>
          </p:nvPr>
        </p:nvSpPr>
        <p:spPr/>
        <p:txBody>
          <a:bodyPr/>
          <a:lstStyle/>
          <a:p>
            <a:endParaRPr lang="fr-FR"/>
          </a:p>
        </p:txBody>
      </p:sp>
      <p:pic>
        <p:nvPicPr>
          <p:cNvPr id="2097166" name="Image 2097165"/>
          <p:cNvPicPr>
            <a:picLocks/>
          </p:cNvPicPr>
          <p:nvPr/>
        </p:nvPicPr>
        <p:blipFill>
          <a:blip r:embed="rId2"/>
          <a:stretch>
            <a:fillRect/>
          </a:stretch>
        </p:blipFill>
        <p:spPr>
          <a:xfrm>
            <a:off x="428625" y="239430"/>
            <a:ext cx="8286749" cy="61845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re 1"/>
          <p:cNvSpPr>
            <a:spLocks noGrp="1"/>
          </p:cNvSpPr>
          <p:nvPr>
            <p:ph type="title"/>
          </p:nvPr>
        </p:nvSpPr>
        <p:spPr/>
        <p:txBody>
          <a:bodyPr>
            <a:normAutofit fontScale="90000"/>
          </a:bodyPr>
          <a:lstStyle/>
          <a:p>
            <a:r>
              <a:rPr lang="de-DE" dirty="0" smtClean="0">
                <a:solidFill>
                  <a:schemeClr val="tx1"/>
                </a:solidFill>
                <a:effectLst/>
                <a:latin typeface="Times New Roman" pitchFamily="18" charset="0"/>
                <a:cs typeface="Times New Roman" pitchFamily="18" charset="0"/>
              </a:rPr>
              <a:t>Definition und Begriffserklärung</a:t>
            </a:r>
            <a:r>
              <a:rPr lang="de-DE" dirty="0" smtClean="0"/>
              <a:t/>
            </a:r>
            <a:br>
              <a:rPr lang="de-DE" dirty="0" smtClean="0"/>
            </a:br>
            <a:endParaRPr lang="de-DE" dirty="0"/>
          </a:p>
        </p:txBody>
      </p:sp>
      <p:sp>
        <p:nvSpPr>
          <p:cNvPr id="1048598" name="Espace réservé du contenu 2"/>
          <p:cNvSpPr>
            <a:spLocks noGrp="1"/>
          </p:cNvSpPr>
          <p:nvPr>
            <p:ph idx="1"/>
          </p:nvPr>
        </p:nvSpPr>
        <p:spPr/>
        <p:txBody>
          <a:bodyPr>
            <a:normAutofit/>
          </a:bodyPr>
          <a:lstStyle/>
          <a:p>
            <a:endParaRPr lang="de-DE" dirty="0" smtClean="0"/>
          </a:p>
          <a:p>
            <a:pPr algn="just"/>
            <a:r>
              <a:rPr lang="de-DE" b="1" dirty="0" smtClean="0">
                <a:latin typeface="Times New Roman" pitchFamily="18" charset="0"/>
                <a:cs typeface="Times New Roman" pitchFamily="18" charset="0"/>
              </a:rPr>
              <a:t>die Psychologie: „die Wissenschaft vom menschlichen Verhalten und Erleben und deren Bedingungen“(Dieterich, 2000, S. 12)</a:t>
            </a:r>
          </a:p>
          <a:p>
            <a:pPr algn="just"/>
            <a:r>
              <a:rPr lang="de-DE" b="1" dirty="0" smtClean="0">
                <a:latin typeface="Times New Roman" pitchFamily="18" charset="0"/>
                <a:cs typeface="Times New Roman" pitchFamily="18" charset="0"/>
              </a:rPr>
              <a:t>„Psychologie (…) ist ein vollkommen objektiver, experimenteller Zweig der Naturwissenschaft. Ihr theoretisches Ziel ist die Vorhersage und Kontrolle des Verhaltens.“ (Watson, 1913 zitiert nach Mayer, 2005, S. 6)</a:t>
            </a:r>
            <a:endParaRPr lang="de-DE"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re 1"/>
          <p:cNvSpPr>
            <a:spLocks noGrp="1"/>
          </p:cNvSpPr>
          <p:nvPr>
            <p:ph type="title"/>
          </p:nvPr>
        </p:nvSpPr>
        <p:spPr/>
        <p:txBody>
          <a:bodyPr>
            <a:normAutofit/>
          </a:bodyPr>
          <a:lstStyle/>
          <a:p>
            <a:r>
              <a:rPr lang="de-DE" dirty="0" smtClean="0">
                <a:solidFill>
                  <a:schemeClr val="tx1"/>
                </a:solidFill>
                <a:latin typeface="Times New Roman" pitchFamily="18" charset="0"/>
                <a:cs typeface="Times New Roman" pitchFamily="18" charset="0"/>
              </a:rPr>
              <a:t>Kognition</a:t>
            </a:r>
            <a:endParaRPr lang="de-DE" dirty="0">
              <a:solidFill>
                <a:schemeClr val="tx1"/>
              </a:solidFill>
              <a:latin typeface="Times New Roman" pitchFamily="18" charset="0"/>
              <a:cs typeface="Times New Roman" pitchFamily="18" charset="0"/>
            </a:endParaRPr>
          </a:p>
        </p:txBody>
      </p:sp>
      <p:sp>
        <p:nvSpPr>
          <p:cNvPr id="1048600" name="Espace réservé du contenu 2"/>
          <p:cNvSpPr>
            <a:spLocks noGrp="1"/>
          </p:cNvSpPr>
          <p:nvPr>
            <p:ph idx="1"/>
          </p:nvPr>
        </p:nvSpPr>
        <p:spPr/>
        <p:txBody>
          <a:bodyPr/>
          <a:lstStyle/>
          <a:p>
            <a:pPr algn="just"/>
            <a:r>
              <a:rPr lang="de-DE" b="1" dirty="0" smtClean="0">
                <a:latin typeface="Times New Roman" pitchFamily="18" charset="0"/>
                <a:cs typeface="Times New Roman" pitchFamily="18" charset="0"/>
              </a:rPr>
              <a:t>Der Sammelbegriff der Kognition (vom lateinischen cognitio für „Erkenntnis“) dient in der Psychologie zur Beschreibung und </a:t>
            </a:r>
            <a:r>
              <a:rPr lang="de-DE" b="1" dirty="0" smtClean="0">
                <a:latin typeface="Times New Roman" pitchFamily="18" charset="0"/>
                <a:cs typeface="Times New Roman" pitchFamily="18" charset="0"/>
              </a:rPr>
              <a:t>Erklärung </a:t>
            </a:r>
            <a:r>
              <a:rPr lang="de-DE" b="1" dirty="0" smtClean="0">
                <a:latin typeface="Times New Roman" pitchFamily="18" charset="0"/>
                <a:cs typeface="Times New Roman" pitchFamily="18" charset="0"/>
              </a:rPr>
              <a:t>all derjenigen Prozesse und Strukturen, die sich auf die Aufnahme, Verarbeitung und Speicherung von Informationen beziehen.</a:t>
            </a:r>
            <a:endParaRPr lang="de-DE"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re 1"/>
          <p:cNvSpPr>
            <a:spLocks noGrp="1"/>
          </p:cNvSpPr>
          <p:nvPr>
            <p:ph type="title"/>
          </p:nvPr>
        </p:nvSpPr>
        <p:spPr/>
        <p:txBody>
          <a:bodyPr>
            <a:normAutofit/>
          </a:bodyPr>
          <a:lstStyle/>
          <a:p>
            <a:r>
              <a:rPr lang="de-DE" dirty="0" smtClean="0">
                <a:solidFill>
                  <a:schemeClr val="tx1"/>
                </a:solidFill>
                <a:effectLst/>
                <a:latin typeface="Times New Roman" pitchFamily="18" charset="0"/>
                <a:cs typeface="Times New Roman" pitchFamily="18" charset="0"/>
              </a:rPr>
              <a:t>Kognitive Psychologie</a:t>
            </a:r>
            <a:endParaRPr lang="de-DE" dirty="0">
              <a:solidFill>
                <a:schemeClr val="tx1"/>
              </a:solidFill>
              <a:effectLst/>
              <a:latin typeface="Times New Roman" pitchFamily="18" charset="0"/>
              <a:cs typeface="Times New Roman" pitchFamily="18" charset="0"/>
            </a:endParaRPr>
          </a:p>
        </p:txBody>
      </p:sp>
      <p:sp>
        <p:nvSpPr>
          <p:cNvPr id="1048602" name="Espace réservé du contenu 2"/>
          <p:cNvSpPr>
            <a:spLocks noGrp="1"/>
          </p:cNvSpPr>
          <p:nvPr>
            <p:ph idx="1"/>
          </p:nvPr>
        </p:nvSpPr>
        <p:spPr/>
        <p:txBody>
          <a:bodyPr>
            <a:normAutofit fontScale="71071" lnSpcReduction="20000"/>
          </a:bodyPr>
          <a:lstStyle/>
          <a:p>
            <a:pPr algn="just">
              <a:lnSpc>
                <a:spcPct val="160000"/>
              </a:lnSpc>
            </a:pPr>
            <a:r>
              <a:rPr lang="de-DE" b="1" dirty="0" smtClean="0">
                <a:latin typeface="Times New Roman" pitchFamily="18" charset="0"/>
                <a:cs typeface="Times New Roman" pitchFamily="18" charset="0"/>
              </a:rPr>
              <a:t>Kognition</a:t>
            </a:r>
            <a:r>
              <a:rPr lang="de-DE" dirty="0" smtClean="0">
                <a:latin typeface="Times New Roman" pitchFamily="18" charset="0"/>
                <a:cs typeface="Times New Roman" pitchFamily="18" charset="0"/>
              </a:rPr>
              <a:t> (lat.cognoscere, erfahren):Informationsgestaltung und Verarbeitung von einem verhaltenssteuernden System.</a:t>
            </a:r>
          </a:p>
          <a:p>
            <a:pPr algn="just">
              <a:lnSpc>
                <a:spcPct val="160000"/>
              </a:lnSpc>
            </a:pPr>
            <a:r>
              <a:rPr lang="de-DE" b="1" dirty="0" smtClean="0">
                <a:latin typeface="Times New Roman" pitchFamily="18" charset="0"/>
                <a:cs typeface="Times New Roman" pitchFamily="18" charset="0"/>
              </a:rPr>
              <a:t>Psychologie</a:t>
            </a:r>
            <a:r>
              <a:rPr lang="de-DE" dirty="0" smtClean="0">
                <a:latin typeface="Times New Roman" pitchFamily="18" charset="0"/>
                <a:cs typeface="Times New Roman" pitchFamily="18" charset="0"/>
              </a:rPr>
              <a:t> (altgr.psyche ‚Seele‘; logie ‚Lehre‘): Erklärung des Erlebens und Verhaltens.</a:t>
            </a:r>
          </a:p>
          <a:p>
            <a:pPr algn="just">
              <a:lnSpc>
                <a:spcPct val="160000"/>
              </a:lnSpc>
            </a:pPr>
            <a:r>
              <a:rPr lang="de-DE" b="1" dirty="0" smtClean="0">
                <a:latin typeface="Times New Roman" pitchFamily="18" charset="0"/>
                <a:cs typeface="Times New Roman" pitchFamily="18" charset="0"/>
              </a:rPr>
              <a:t>Kognitive Psychologie </a:t>
            </a:r>
            <a:r>
              <a:rPr lang="de-DE" dirty="0" smtClean="0">
                <a:latin typeface="Times New Roman" pitchFamily="18" charset="0"/>
                <a:cs typeface="Times New Roman" pitchFamily="18" charset="0"/>
              </a:rPr>
              <a:t>als Teilgebiet der Allgemeinen Psychologie beschäftigt sich mit Vorgängen, bei denen ein Individuum Gedächtnisinhalte erwirbt, gebraucht oder modifiziert. Solche Vorgänge hat man traditionell unter den Stichworten Wahrnehmung, Lernen, Gedächtnis, Denken, Aufmerksamkeit und Sprache behandelt.   </a:t>
            </a:r>
            <a:endParaRPr lang="de-DE"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Titre 1048668"/>
          <p:cNvSpPr>
            <a:spLocks noGrp="1"/>
          </p:cNvSpPr>
          <p:nvPr>
            <p:ph type="ctrTitle"/>
          </p:nvPr>
        </p:nvSpPr>
        <p:spPr>
          <a:xfrm>
            <a:off x="711110" y="427099"/>
            <a:ext cx="8229600" cy="1828800"/>
          </a:xfrm>
        </p:spPr>
        <p:txBody>
          <a:bodyPr/>
          <a:lstStyle/>
          <a:p>
            <a:r>
              <a:rPr lang="en-US"/>
              <a:t>Dans Gehirn</a:t>
            </a:r>
            <a:endParaRPr lang="fr-FR"/>
          </a:p>
        </p:txBody>
      </p:sp>
      <p:sp>
        <p:nvSpPr>
          <p:cNvPr id="1048670" name="Sous-titre 1048669"/>
          <p:cNvSpPr>
            <a:spLocks noGrp="1"/>
          </p:cNvSpPr>
          <p:nvPr>
            <p:ph type="subTitle" idx="1"/>
          </p:nvPr>
        </p:nvSpPr>
        <p:spPr/>
        <p:txBody>
          <a:bodyPr/>
          <a:lstStyle/>
          <a:p>
            <a:endParaRPr lang="fr-FR"/>
          </a:p>
        </p:txBody>
      </p:sp>
      <p:pic>
        <p:nvPicPr>
          <p:cNvPr id="2097159" name="Image 2097158"/>
          <p:cNvPicPr>
            <a:picLocks/>
          </p:cNvPicPr>
          <p:nvPr/>
        </p:nvPicPr>
        <p:blipFill>
          <a:blip r:embed="rId2"/>
          <a:stretch>
            <a:fillRect/>
          </a:stretch>
        </p:blipFill>
        <p:spPr>
          <a:xfrm>
            <a:off x="577995" y="200878"/>
            <a:ext cx="7988010" cy="6456243"/>
          </a:xfrm>
          <a:prstGeom prst="rect">
            <a:avLst/>
          </a:prstGeom>
        </p:spPr>
      </p:pic>
      <p:sp>
        <p:nvSpPr>
          <p:cNvPr id="1048671" name="ZoneTexte 1048670"/>
          <p:cNvSpPr txBox="1"/>
          <p:nvPr/>
        </p:nvSpPr>
        <p:spPr>
          <a:xfrm>
            <a:off x="1195891" y="7373530"/>
            <a:ext cx="4572000" cy="510540"/>
          </a:xfrm>
          <a:prstGeom prst="rect">
            <a:avLst/>
          </a:prstGeom>
        </p:spPr>
        <p:txBody>
          <a:bodyPr wrap="square" rtlCol="0">
            <a:spAutoFit/>
          </a:bodyPr>
          <a:lstStyle/>
          <a:p>
            <a:r>
              <a:rPr lang="fr-FR" sz="2800">
                <a:solidFill>
                  <a:srgbClr val="000000"/>
                </a:solidFill>
              </a:rPr>
              <a:t>Domänen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Sous-titre 1048673"/>
          <p:cNvSpPr>
            <a:spLocks noGrp="1"/>
          </p:cNvSpPr>
          <p:nvPr>
            <p:ph type="subTitle" idx="1"/>
          </p:nvPr>
        </p:nvSpPr>
        <p:spPr/>
        <p:txBody>
          <a:bodyPr/>
          <a:lstStyle/>
          <a:p>
            <a:endParaRPr lang="fr-FR"/>
          </a:p>
        </p:txBody>
      </p:sp>
      <p:pic>
        <p:nvPicPr>
          <p:cNvPr id="2097161" name="Image 2097160"/>
          <p:cNvPicPr>
            <a:picLocks/>
          </p:cNvPicPr>
          <p:nvPr/>
        </p:nvPicPr>
        <p:blipFill>
          <a:blip r:embed="rId2"/>
          <a:stretch>
            <a:fillRect/>
          </a:stretch>
        </p:blipFill>
        <p:spPr>
          <a:xfrm>
            <a:off x="577993" y="194409"/>
            <a:ext cx="7494443" cy="646918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ersonnalisé 1">
      <a:dk1>
        <a:sysClr val="windowText" lastClr="000000"/>
      </a:dk1>
      <a:lt1>
        <a:sysClr val="window" lastClr="FFFFFF"/>
      </a:lt1>
      <a:dk2>
        <a:srgbClr val="0000B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1076</Words>
  <Application>Microsoft Office PowerPoint</Application>
  <PresentationFormat>Affichage à l'écran (4:3)</PresentationFormat>
  <Paragraphs>102</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Apex</vt:lpstr>
      <vt:lpstr>Die kognitive Psychologie</vt:lpstr>
      <vt:lpstr>Gliederung</vt:lpstr>
      <vt:lpstr>Fragestellungen</vt:lpstr>
      <vt:lpstr>Diapositive 4</vt:lpstr>
      <vt:lpstr>Definition und Begriffserklärung </vt:lpstr>
      <vt:lpstr>Kognition</vt:lpstr>
      <vt:lpstr>Kognitive Psychologie</vt:lpstr>
      <vt:lpstr>Dans Gehirn</vt:lpstr>
      <vt:lpstr>Diapositive 9</vt:lpstr>
      <vt:lpstr>Diapositive 10</vt:lpstr>
      <vt:lpstr>Ziele</vt:lpstr>
      <vt:lpstr>Geschichte</vt:lpstr>
      <vt:lpstr>Geschichte</vt:lpstr>
      <vt:lpstr>Geschichte</vt:lpstr>
      <vt:lpstr>Sekundärdisziplinen</vt:lpstr>
      <vt:lpstr>Diapositive 16</vt:lpstr>
      <vt:lpstr>Diapositive 17</vt:lpstr>
      <vt:lpstr>Diapositive 18</vt:lpstr>
      <vt:lpstr>Diapositive 19</vt:lpstr>
      <vt:lpstr>Diapositive 20</vt:lpstr>
      <vt:lpstr>Diapositive 21</vt:lpstr>
      <vt:lpstr>Diapositive 22</vt:lpstr>
      <vt:lpstr>Kognitive Prozesse </vt:lpstr>
      <vt:lpstr>Denken</vt:lpstr>
      <vt:lpstr>Wahrnehmung</vt:lpstr>
      <vt:lpstr>Gedächtnis</vt:lpstr>
      <vt:lpstr>Diapositive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kognitive Psychologie</dc:title>
  <dc:creator>hp</dc:creator>
  <cp:lastModifiedBy>hp</cp:lastModifiedBy>
  <cp:revision>3</cp:revision>
  <dcterms:created xsi:type="dcterms:W3CDTF">2007-12-31T20:17:11Z</dcterms:created>
  <dcterms:modified xsi:type="dcterms:W3CDTF">2023-10-21T19:24:35Z</dcterms:modified>
</cp:coreProperties>
</file>