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3" autoAdjust="0"/>
    <p:restoredTop sz="94660"/>
  </p:normalViewPr>
  <p:slideViewPr>
    <p:cSldViewPr>
      <p:cViewPr varScale="1">
        <p:scale>
          <a:sx n="72" d="100"/>
          <a:sy n="72" d="100"/>
        </p:scale>
        <p:origin x="-104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BBCA-ACF2-4DFF-BA20-682BF216A581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EEC8-DA7F-44C3-B3C7-361EA644A33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BBCA-ACF2-4DFF-BA20-682BF216A581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EEC8-DA7F-44C3-B3C7-361EA644A3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BBCA-ACF2-4DFF-BA20-682BF216A581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EEC8-DA7F-44C3-B3C7-361EA644A3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BBCA-ACF2-4DFF-BA20-682BF216A581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EEC8-DA7F-44C3-B3C7-361EA644A3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BBCA-ACF2-4DFF-BA20-682BF216A581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5F5EEC8-DA7F-44C3-B3C7-361EA644A3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BBCA-ACF2-4DFF-BA20-682BF216A581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EEC8-DA7F-44C3-B3C7-361EA644A3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BBCA-ACF2-4DFF-BA20-682BF216A581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EEC8-DA7F-44C3-B3C7-361EA644A3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BBCA-ACF2-4DFF-BA20-682BF216A581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EEC8-DA7F-44C3-B3C7-361EA644A3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BBCA-ACF2-4DFF-BA20-682BF216A581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EEC8-DA7F-44C3-B3C7-361EA644A3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BBCA-ACF2-4DFF-BA20-682BF216A581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EEC8-DA7F-44C3-B3C7-361EA644A3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BBCA-ACF2-4DFF-BA20-682BF216A581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EEC8-DA7F-44C3-B3C7-361EA644A3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3F3BBCA-ACF2-4DFF-BA20-682BF216A581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5F5EEC8-DA7F-44C3-B3C7-361EA644A3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Argumentation et communication en situation de crise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fr-FR" sz="7600" dirty="0" smtClean="0"/>
              <a:t>Chapitre 2</a:t>
            </a:r>
          </a:p>
          <a:p>
            <a:r>
              <a:rPr lang="fr-FR" sz="4200" b="1" dirty="0" smtClean="0"/>
              <a:t>Pourquoi avons-nous besoin d’une communication des risques en cas d’urgence?</a:t>
            </a:r>
            <a:endParaRPr lang="fr-FR" sz="4200" dirty="0" smtClean="0"/>
          </a:p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 smtClean="0"/>
              <a:t> 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 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700" dirty="0" smtClean="0"/>
              <a:t>Le </a:t>
            </a:r>
            <a:r>
              <a:rPr lang="fr-FR" sz="2700" dirty="0" smtClean="0"/>
              <a:t>modèle de la Détection de confiance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61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fr-FR" dirty="0" smtClean="0"/>
              <a:t>  </a:t>
            </a:r>
          </a:p>
          <a:p>
            <a:pPr lvl="0"/>
            <a:r>
              <a:rPr lang="fr-FR" sz="3700" b="1" dirty="0" smtClean="0"/>
              <a:t>Les objectifs relatifs à la communication des risques ne peuvent être atteints que lorsque la confiance est établie.</a:t>
            </a:r>
            <a:endParaRPr lang="fr-FR" sz="3700" dirty="0" smtClean="0"/>
          </a:p>
          <a:p>
            <a:pPr>
              <a:buNone/>
            </a:pPr>
            <a:r>
              <a:rPr lang="fr-FR" sz="3700" b="1" dirty="0" smtClean="0"/>
              <a:t> </a:t>
            </a:r>
            <a:endParaRPr lang="fr-FR" sz="3700" dirty="0" smtClean="0"/>
          </a:p>
          <a:p>
            <a:pPr lvl="0"/>
            <a:r>
              <a:rPr lang="fr-FR" sz="3700" b="1" dirty="0" smtClean="0"/>
              <a:t>La confiance ouvre la voie à la communication et établit une entente entre l’équipe de communication des risques et la communauté.</a:t>
            </a:r>
            <a:endParaRPr lang="fr-FR" sz="3700" dirty="0" smtClean="0"/>
          </a:p>
          <a:p>
            <a:pPr>
              <a:buNone/>
            </a:pPr>
            <a:r>
              <a:rPr lang="fr-FR" sz="3700" b="1" dirty="0" smtClean="0"/>
              <a:t> </a:t>
            </a:r>
            <a:endParaRPr lang="fr-FR" sz="3700" dirty="0" smtClean="0"/>
          </a:p>
          <a:p>
            <a:pPr lvl="0"/>
            <a:r>
              <a:rPr lang="fr-FR" sz="3700" b="1" dirty="0" smtClean="0"/>
              <a:t>La confiance se crée lentement sur une période de temps, mais elle peut être détruite en un instant.</a:t>
            </a:r>
            <a:endParaRPr lang="fr-FR" sz="3700" dirty="0" smtClean="0"/>
          </a:p>
          <a:p>
            <a:pPr>
              <a:buNone/>
            </a:pPr>
            <a:r>
              <a:rPr lang="fr-FR" sz="3700" b="1" dirty="0" smtClean="0"/>
              <a:t> </a:t>
            </a:r>
            <a:endParaRPr lang="fr-FR" sz="3700" dirty="0" smtClean="0"/>
          </a:p>
          <a:p>
            <a:pPr lvl="0"/>
            <a:r>
              <a:rPr lang="fr-FR" sz="3700" b="1" dirty="0" smtClean="0"/>
              <a:t>Elle dépend largement de la crédibilité de l’information présentée et de l’expertise de la personne qui la présente</a:t>
            </a:r>
            <a:r>
              <a:rPr lang="fr-FR" sz="3700" b="1" dirty="0" smtClean="0"/>
              <a:t>.</a:t>
            </a:r>
            <a:endParaRPr lang="fr-FR" sz="3700" dirty="0" smtClean="0"/>
          </a:p>
          <a:p>
            <a:r>
              <a:rPr lang="fr-FR" sz="3700" b="1" dirty="0" smtClean="0"/>
              <a:t>Évalué dans les 9 </a:t>
            </a:r>
            <a:r>
              <a:rPr lang="fr-FR" sz="3700" dirty="0" smtClean="0"/>
              <a:t>à</a:t>
            </a:r>
            <a:r>
              <a:rPr lang="fr-FR" sz="3700" b="1" dirty="0" smtClean="0"/>
              <a:t> 30 premières</a:t>
            </a:r>
            <a:endParaRPr lang="fr-FR" sz="3700" dirty="0" smtClean="0"/>
          </a:p>
          <a:p>
            <a:r>
              <a:rPr lang="fr-FR" sz="3700" dirty="0" smtClean="0"/>
              <a:t>perception de la confiance et de la crédibilité</a:t>
            </a:r>
          </a:p>
          <a:p>
            <a:r>
              <a:rPr lang="fr-FR" sz="3700" b="1" dirty="0" smtClean="0"/>
              <a:t>secondes</a:t>
            </a:r>
            <a:r>
              <a:rPr lang="fr-FR" sz="3700" dirty="0" smtClean="0"/>
              <a:t> </a:t>
            </a:r>
          </a:p>
          <a:p>
            <a:r>
              <a:rPr lang="fr-FR" sz="3700" b="1" dirty="0" smtClean="0"/>
              <a:t>•Dévouement et engagement</a:t>
            </a:r>
            <a:endParaRPr lang="fr-FR" sz="3700" dirty="0" smtClean="0"/>
          </a:p>
          <a:p>
            <a:r>
              <a:rPr lang="fr-FR" sz="3700" b="1" dirty="0" smtClean="0"/>
              <a:t>•Compétence et expertise</a:t>
            </a:r>
            <a:endParaRPr lang="fr-FR" sz="3700" dirty="0" smtClean="0"/>
          </a:p>
          <a:p>
            <a:r>
              <a:rPr lang="fr-FR" sz="3700" b="1" dirty="0" smtClean="0"/>
              <a:t>•Honnêteté et </a:t>
            </a:r>
            <a:r>
              <a:rPr lang="fr-FR" sz="3700" b="1" dirty="0" smtClean="0"/>
              <a:t>franchise</a:t>
            </a:r>
            <a:r>
              <a:rPr lang="fr-FR" sz="3700" dirty="0" smtClean="0"/>
              <a:t> </a:t>
            </a:r>
            <a:endParaRPr lang="fr-FR" sz="3700" dirty="0" smtClean="0"/>
          </a:p>
          <a:p>
            <a:r>
              <a:rPr lang="fr-FR" sz="3700" b="1" i="1" dirty="0" smtClean="0"/>
              <a:t>Quand les gens sont stressés, ils veulent savoir que vous vous </a:t>
            </a:r>
            <a:r>
              <a:rPr lang="fr-FR" sz="3700" b="1" i="1" dirty="0" smtClean="0"/>
              <a:t>souciez</a:t>
            </a:r>
            <a:r>
              <a:rPr lang="fr-FR" sz="3700" b="1" i="1" dirty="0" smtClean="0"/>
              <a:t/>
            </a:r>
            <a:br>
              <a:rPr lang="fr-FR" sz="3700" b="1" i="1" dirty="0" smtClean="0"/>
            </a:br>
            <a:r>
              <a:rPr lang="fr-FR" sz="3700" b="1" i="1" dirty="0" smtClean="0"/>
              <a:t>d’eux avant de savoir ce que vous avez à leur apprendre</a:t>
            </a:r>
            <a:r>
              <a:rPr lang="fr-FR" sz="3700" b="1" i="1" dirty="0" smtClean="0"/>
              <a:t>.</a:t>
            </a:r>
          </a:p>
          <a:p>
            <a:endParaRPr lang="fr-FR" sz="3700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100" dirty="0" smtClean="0"/>
              <a:t>Le modèle de la Détection de confiance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76064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fr-FR" sz="4800" b="1" dirty="0" smtClean="0"/>
              <a:t> Les   décideurs en   phase de crise  peuvent  diminuer les perceptions de la confiance quand ils </a:t>
            </a:r>
            <a:endParaRPr lang="fr-FR" sz="4800" dirty="0" smtClean="0"/>
          </a:p>
          <a:p>
            <a:pPr lvl="1"/>
            <a:r>
              <a:rPr lang="fr-FR" sz="5600" dirty="0" smtClean="0"/>
              <a:t>Envoient  un message confus et ne parle pas d’une seule voix</a:t>
            </a:r>
            <a:r>
              <a:rPr lang="fr-FR" sz="5600" dirty="0" smtClean="0"/>
              <a:t>. </a:t>
            </a:r>
            <a:endParaRPr lang="fr-FR" sz="5600" dirty="0" smtClean="0"/>
          </a:p>
          <a:p>
            <a:pPr lvl="1"/>
            <a:r>
              <a:rPr lang="fr-FR" sz="5600" dirty="0" smtClean="0"/>
              <a:t>Ne reconnaissent pas le risque.</a:t>
            </a:r>
          </a:p>
          <a:p>
            <a:pPr lvl="1"/>
            <a:r>
              <a:rPr lang="fr-FR" sz="5600" dirty="0" smtClean="0"/>
              <a:t>Manquent  de partager les informations en temps </a:t>
            </a:r>
            <a:r>
              <a:rPr lang="fr-FR" sz="5600" dirty="0" smtClean="0"/>
              <a:t>opportun</a:t>
            </a:r>
            <a:endParaRPr lang="fr-FR" sz="5600" b="1" dirty="0" smtClean="0"/>
          </a:p>
          <a:p>
            <a:pPr lvl="0"/>
            <a:endParaRPr lang="fr-FR" sz="5600" b="1" dirty="0" smtClean="0"/>
          </a:p>
          <a:p>
            <a:pPr lvl="0"/>
            <a:r>
              <a:rPr lang="fr-FR" sz="5600" b="1" dirty="0" smtClean="0"/>
              <a:t>Les </a:t>
            </a:r>
            <a:r>
              <a:rPr lang="fr-FR" sz="5600" b="1" dirty="0" smtClean="0"/>
              <a:t>conséquences du manque de confiance comprennent</a:t>
            </a:r>
            <a:r>
              <a:rPr lang="fr-FR" sz="5600" b="1" dirty="0" smtClean="0"/>
              <a:t>:</a:t>
            </a:r>
          </a:p>
          <a:p>
            <a:pPr>
              <a:buNone/>
            </a:pPr>
            <a:r>
              <a:rPr lang="fr-FR" sz="5600" b="1" dirty="0" smtClean="0"/>
              <a:t> </a:t>
            </a:r>
            <a:endParaRPr lang="fr-FR" sz="5600" dirty="0" smtClean="0"/>
          </a:p>
          <a:p>
            <a:pPr lvl="1"/>
            <a:r>
              <a:rPr lang="fr-FR" sz="5600" dirty="0" smtClean="0"/>
              <a:t>Le non-respect des recommandations en matière de santé.</a:t>
            </a:r>
          </a:p>
          <a:p>
            <a:r>
              <a:rPr lang="fr-FR" sz="5600" dirty="0" smtClean="0"/>
              <a:t> </a:t>
            </a:r>
          </a:p>
          <a:p>
            <a:pPr lvl="1"/>
            <a:r>
              <a:rPr lang="fr-FR" sz="5600" dirty="0" smtClean="0"/>
              <a:t>Augmentation des demandes d’informations.</a:t>
            </a:r>
          </a:p>
          <a:p>
            <a:r>
              <a:rPr lang="fr-FR" sz="5600" dirty="0" smtClean="0"/>
              <a:t> </a:t>
            </a:r>
          </a:p>
          <a:p>
            <a:pPr lvl="1"/>
            <a:r>
              <a:rPr lang="fr-FR" sz="5600" dirty="0" smtClean="0"/>
              <a:t>Augmentation de la mauvaise répartition des ressources.</a:t>
            </a:r>
          </a:p>
          <a:p>
            <a:r>
              <a:rPr lang="fr-FR" sz="5600" dirty="0" smtClean="0"/>
              <a:t> </a:t>
            </a:r>
          </a:p>
          <a:p>
            <a:pPr lvl="1"/>
            <a:r>
              <a:rPr lang="fr-FR" sz="5600" dirty="0" smtClean="0"/>
              <a:t>Les stratégies en matière de santé publique sont déjouées.</a:t>
            </a:r>
          </a:p>
          <a:p>
            <a:r>
              <a:rPr lang="fr-FR" sz="5600" dirty="0" smtClean="0"/>
              <a:t> </a:t>
            </a:r>
          </a:p>
          <a:p>
            <a:pPr lvl="1"/>
            <a:r>
              <a:rPr lang="fr-FR" sz="5600" dirty="0" smtClean="0"/>
              <a:t>Les opportunistes prennent pour cible ceux qui cherchent quelqu’un à qui faire confiance</a:t>
            </a:r>
            <a:r>
              <a:rPr lang="fr-FR" sz="5600" dirty="0" smtClean="0"/>
              <a:t>.</a:t>
            </a:r>
          </a:p>
          <a:p>
            <a:endParaRPr lang="fr-FR" sz="5600" b="1" dirty="0" smtClean="0"/>
          </a:p>
          <a:p>
            <a:r>
              <a:rPr lang="fr-FR" sz="5600" b="1" dirty="0" smtClean="0"/>
              <a:t>Application </a:t>
            </a:r>
            <a:r>
              <a:rPr lang="fr-FR" sz="5600" b="1" dirty="0" smtClean="0"/>
              <a:t>du modèle de la Détection de confiance à la communication des risques en cas </a:t>
            </a:r>
            <a:r>
              <a:rPr lang="fr-FR" sz="5600" b="1" dirty="0" smtClean="0"/>
              <a:t>d’urgence</a:t>
            </a:r>
            <a:r>
              <a:rPr lang="fr-FR" sz="5600" dirty="0" smtClean="0"/>
              <a:t> </a:t>
            </a:r>
          </a:p>
          <a:p>
            <a:pPr lvl="0"/>
            <a:r>
              <a:rPr lang="fr-FR" sz="5600" b="1" dirty="0" smtClean="0"/>
              <a:t>Montrez-vous </a:t>
            </a:r>
            <a:r>
              <a:rPr lang="fr-FR" sz="5600" b="1" dirty="0" smtClean="0"/>
              <a:t>attentif</a:t>
            </a:r>
            <a:r>
              <a:rPr lang="fr-FR" sz="5600" b="1" dirty="0" smtClean="0"/>
              <a:t> </a:t>
            </a:r>
            <a:endParaRPr lang="fr-FR" sz="5600" dirty="0" smtClean="0"/>
          </a:p>
          <a:p>
            <a:pPr lvl="0"/>
            <a:r>
              <a:rPr lang="fr-FR" sz="5600" dirty="0" smtClean="0"/>
              <a:t>Écouter </a:t>
            </a:r>
            <a:r>
              <a:rPr lang="fr-FR" sz="5600" dirty="0" smtClean="0"/>
              <a:t>et montrer sa préoccupation.</a:t>
            </a:r>
          </a:p>
          <a:p>
            <a:r>
              <a:rPr lang="fr-FR" sz="5600" dirty="0" smtClean="0"/>
              <a:t> </a:t>
            </a:r>
          </a:p>
          <a:p>
            <a:pPr lvl="0"/>
            <a:r>
              <a:rPr lang="fr-FR" sz="5600" b="1" dirty="0" smtClean="0"/>
              <a:t>Fournir des conseils par </a:t>
            </a:r>
            <a:r>
              <a:rPr lang="fr-FR" sz="5600" b="1" dirty="0" smtClean="0"/>
              <a:t>anticipation </a:t>
            </a:r>
          </a:p>
          <a:p>
            <a:pPr lvl="0"/>
            <a:r>
              <a:rPr lang="fr-FR" sz="5600" dirty="0" smtClean="0"/>
              <a:t>Dire </a:t>
            </a:r>
            <a:r>
              <a:rPr lang="fr-FR" sz="5600" dirty="0" smtClean="0"/>
              <a:t>au public à quoi il doit s’attendre.</a:t>
            </a:r>
          </a:p>
          <a:p>
            <a:r>
              <a:rPr lang="fr-FR" sz="5600" dirty="0" smtClean="0"/>
              <a:t> </a:t>
            </a:r>
          </a:p>
          <a:p>
            <a:pPr lvl="0"/>
            <a:r>
              <a:rPr lang="fr-FR" sz="5600" b="1" dirty="0" smtClean="0"/>
              <a:t>Partager les informations sur le </a:t>
            </a:r>
            <a:r>
              <a:rPr lang="fr-FR" sz="5600" b="1" dirty="0" smtClean="0"/>
              <a:t>processus</a:t>
            </a:r>
            <a:r>
              <a:rPr lang="fr-FR" sz="5600" b="1" dirty="0" smtClean="0"/>
              <a:t> </a:t>
            </a:r>
            <a:endParaRPr lang="fr-FR" sz="5600" dirty="0" smtClean="0"/>
          </a:p>
          <a:p>
            <a:pPr lvl="1"/>
            <a:r>
              <a:rPr lang="fr-FR" sz="5600" dirty="0" smtClean="0"/>
              <a:t>Parler de ce que fait l’agence et </a:t>
            </a:r>
            <a:r>
              <a:rPr lang="fr-FR" sz="5600" dirty="0" smtClean="0"/>
              <a:t>pourquoi </a:t>
            </a:r>
            <a:r>
              <a:rPr lang="fr-FR" sz="5600" dirty="0" smtClean="0"/>
              <a:t/>
            </a:r>
            <a:br>
              <a:rPr lang="fr-FR" sz="5600" dirty="0" smtClean="0"/>
            </a:br>
            <a:r>
              <a:rPr lang="fr-FR" sz="5600" dirty="0" smtClean="0"/>
              <a:t> </a:t>
            </a:r>
          </a:p>
          <a:p>
            <a:r>
              <a:rPr lang="fr-FR" sz="5600" dirty="0" smtClean="0"/>
              <a:t> </a:t>
            </a:r>
          </a:p>
          <a:p>
            <a:pPr lvl="1"/>
            <a:endParaRPr lang="fr-FR" sz="5600" dirty="0" smtClean="0"/>
          </a:p>
          <a:p>
            <a:pPr lvl="1"/>
            <a:endParaRPr lang="fr-FR" sz="3700" dirty="0" smtClean="0"/>
          </a:p>
          <a:p>
            <a:pPr lvl="1"/>
            <a:endParaRPr lang="fr-FR" sz="3700" dirty="0" smtClean="0"/>
          </a:p>
          <a:p>
            <a:endParaRPr lang="fr-FR" sz="3700" dirty="0" smtClean="0"/>
          </a:p>
          <a:p>
            <a:pPr>
              <a:buNone/>
            </a:pP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 smtClean="0"/>
              <a:t> 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r-FR" sz="2800" dirty="0" smtClean="0"/>
              <a:t>La Théorie de la Perception du risque</a:t>
            </a:r>
            <a:br>
              <a:rPr lang="fr-FR" sz="2800" dirty="0" smtClean="0"/>
            </a:b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7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fr-FR" b="1" dirty="0" smtClean="0"/>
              <a:t>L’objectif en matière de risque est basé sur des calculs statistiques et des possibilités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Une évaluation subjective du risque est la façon dont une personne comprend et vit une situation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Les gens ont tendance à sous-estimer leurs risques personnels</a:t>
            </a:r>
            <a:r>
              <a:rPr lang="fr-FR" b="1" dirty="0" smtClean="0"/>
              <a:t>.</a:t>
            </a:r>
          </a:p>
          <a:p>
            <a:r>
              <a:rPr lang="fr-FR" b="1" dirty="0" smtClean="0"/>
              <a:t>Plusieurs facteurs influencent les perceptions du risque </a:t>
            </a:r>
            <a:r>
              <a:rPr lang="fr-FR" b="1" dirty="0" smtClean="0"/>
              <a:t>:</a:t>
            </a:r>
            <a:r>
              <a:rPr lang="fr-FR" dirty="0" smtClean="0"/>
              <a:t> </a:t>
            </a:r>
          </a:p>
          <a:p>
            <a:pPr lvl="0"/>
            <a:r>
              <a:rPr lang="fr-FR" b="1" dirty="0" smtClean="0"/>
              <a:t>La familiarité avec la source du danger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Le contrôle de la situation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Le caractère dramatique des incidents: les incidents rares et soudains ont tendance à être surestimés, tandis que les incidents dont la fréquence est régulière ont tendance à être sous-estimés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L’efficacité de la réponse: la mesure dans laquelle les gens croient que la l’action recommandée sera efficace pour résoudre le problème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L’efficacité personnelle: la mesure dans laquelle les gens croient qu’ils peuvent appliquer l’action recommandée avec succès</a:t>
            </a:r>
            <a:r>
              <a:rPr lang="fr-FR" b="1" dirty="0" smtClean="0"/>
              <a:t>.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 smtClean="0"/>
              <a:t>   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 smtClean="0"/>
              <a:t>  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>Application </a:t>
            </a:r>
            <a:r>
              <a:rPr lang="fr-FR" sz="1800" dirty="0" smtClean="0"/>
              <a:t>de la Théorie de la Perception du risque à la communication des risques en cas d'urgence</a:t>
            </a:r>
            <a:br>
              <a:rPr lang="fr-FR" sz="1800" dirty="0" smtClean="0"/>
            </a:br>
            <a:r>
              <a:rPr lang="fr-FR" sz="1800" dirty="0" smtClean="0"/>
              <a:t> </a:t>
            </a:r>
            <a:br>
              <a:rPr lang="fr-FR" sz="1800" dirty="0" smtClean="0"/>
            </a:b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b="1" dirty="0" smtClean="0"/>
              <a:t>Établir </a:t>
            </a:r>
            <a:r>
              <a:rPr lang="fr-FR" b="1" dirty="0" smtClean="0"/>
              <a:t>la mesure à </a:t>
            </a:r>
            <a:r>
              <a:rPr lang="fr-FR" b="1" dirty="0" smtClean="0"/>
              <a:t>prendre</a:t>
            </a:r>
            <a:r>
              <a:rPr lang="fr-FR" b="1" dirty="0" smtClean="0"/>
              <a:t> </a:t>
            </a:r>
            <a:endParaRPr lang="fr-FR" sz="1200" dirty="0" smtClean="0"/>
          </a:p>
          <a:p>
            <a:pPr lvl="1"/>
            <a:r>
              <a:rPr lang="fr-FR" dirty="0" smtClean="0"/>
              <a:t>Décrire comment, à quelle fréquence, et sur quelle période la mesure doit être prise</a:t>
            </a:r>
            <a:r>
              <a:rPr lang="fr-FR" dirty="0" smtClean="0"/>
              <a:t>.</a:t>
            </a:r>
            <a:r>
              <a:rPr lang="fr-FR" dirty="0" smtClean="0"/>
              <a:t> </a:t>
            </a:r>
            <a:endParaRPr lang="fr-FR" sz="1100" dirty="0" smtClean="0"/>
          </a:p>
          <a:p>
            <a:pPr lvl="1"/>
            <a:r>
              <a:rPr lang="fr-FR" dirty="0" smtClean="0"/>
              <a:t>Identifier les bienfaits escomptés de la mesure</a:t>
            </a:r>
            <a:r>
              <a:rPr lang="fr-FR" dirty="0" smtClean="0"/>
              <a:t>.</a:t>
            </a:r>
            <a:r>
              <a:rPr lang="fr-FR" dirty="0" smtClean="0"/>
              <a:t> </a:t>
            </a:r>
            <a:endParaRPr lang="fr-FR" sz="1100" dirty="0" smtClean="0"/>
          </a:p>
          <a:p>
            <a:pPr lvl="0"/>
            <a:r>
              <a:rPr lang="fr-FR" b="1" dirty="0" smtClean="0"/>
              <a:t>Identifier les éléments qui indiquent quand la mesure doit être prise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sz="1200" dirty="0" smtClean="0"/>
          </a:p>
          <a:p>
            <a:pPr lvl="0"/>
            <a:r>
              <a:rPr lang="fr-FR" b="1" dirty="0" smtClean="0"/>
              <a:t>Communiquer sur la façon dont la réponse surmonte les obstacles qui freinent la mesure</a:t>
            </a:r>
            <a:r>
              <a:rPr lang="fr-FR" b="1" dirty="0" smtClean="0"/>
              <a:t>.</a:t>
            </a:r>
            <a:r>
              <a:rPr lang="fr-FR" sz="5400" b="1" dirty="0" smtClean="0"/>
              <a:t/>
            </a:r>
            <a:br>
              <a:rPr lang="fr-FR" sz="5400" b="1" dirty="0" smtClean="0"/>
            </a:br>
            <a:r>
              <a:rPr lang="fr-FR" dirty="0" smtClean="0"/>
              <a:t> 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80"/>
          </a:xfrm>
        </p:spPr>
        <p:txBody>
          <a:bodyPr>
            <a:noAutofit/>
          </a:bodyPr>
          <a:lstStyle/>
          <a:p>
            <a:endParaRPr lang="fr-FR" sz="1200" b="1" dirty="0" smtClean="0"/>
          </a:p>
          <a:p>
            <a:pPr>
              <a:buNone/>
            </a:pPr>
            <a:r>
              <a:rPr lang="fr-FR" sz="1800" b="1" dirty="0" smtClean="0"/>
              <a:t>Auparavant</a:t>
            </a:r>
            <a:r>
              <a:rPr lang="fr-FR" sz="1800" b="1" dirty="0" smtClean="0"/>
              <a:t>, nous pensions suivant cet ordre</a:t>
            </a:r>
            <a:r>
              <a:rPr lang="fr-FR" sz="1800" b="1" dirty="0" smtClean="0"/>
              <a:t>:</a:t>
            </a:r>
            <a:r>
              <a:rPr lang="fr-FR" sz="1800" dirty="0" smtClean="0"/>
              <a:t> </a:t>
            </a:r>
          </a:p>
          <a:p>
            <a:pPr lvl="0"/>
            <a:r>
              <a:rPr lang="fr-FR" sz="1800" b="1" dirty="0" smtClean="0"/>
              <a:t>S’assurer que les chiffres sont </a:t>
            </a:r>
            <a:r>
              <a:rPr lang="fr-FR" sz="1800" b="1" dirty="0" smtClean="0"/>
              <a:t>correctes</a:t>
            </a:r>
            <a:r>
              <a:rPr lang="fr-FR" sz="1800" b="1" dirty="0" smtClean="0"/>
              <a:t> </a:t>
            </a:r>
            <a:endParaRPr lang="fr-FR" sz="1800" dirty="0" smtClean="0"/>
          </a:p>
          <a:p>
            <a:pPr lvl="0"/>
            <a:r>
              <a:rPr lang="fr-FR" sz="1800" b="1" dirty="0" smtClean="0"/>
              <a:t>Leur communiquer les </a:t>
            </a:r>
            <a:r>
              <a:rPr lang="fr-FR" sz="1800" b="1" dirty="0" smtClean="0"/>
              <a:t>chiffres</a:t>
            </a:r>
            <a:r>
              <a:rPr lang="fr-FR" sz="1800" b="1" dirty="0" smtClean="0"/>
              <a:t> </a:t>
            </a:r>
            <a:endParaRPr lang="fr-FR" sz="1800" dirty="0" smtClean="0"/>
          </a:p>
          <a:p>
            <a:pPr lvl="0"/>
            <a:r>
              <a:rPr lang="fr-FR" sz="1800" b="1" dirty="0" smtClean="0"/>
              <a:t>Expliquer la signification des </a:t>
            </a:r>
            <a:r>
              <a:rPr lang="fr-FR" sz="1800" b="1" dirty="0" smtClean="0"/>
              <a:t>chiffres</a:t>
            </a:r>
            <a:r>
              <a:rPr lang="fr-FR" sz="1800" b="1" dirty="0" smtClean="0"/>
              <a:t> </a:t>
            </a:r>
            <a:endParaRPr lang="fr-FR" sz="1800" dirty="0" smtClean="0"/>
          </a:p>
          <a:p>
            <a:pPr lvl="0"/>
            <a:r>
              <a:rPr lang="fr-FR" sz="1800" b="1" dirty="0" smtClean="0"/>
              <a:t>Montrer qu’ils ont accepté des risques similaires par le </a:t>
            </a:r>
            <a:r>
              <a:rPr lang="fr-FR" sz="1800" b="1" dirty="0" smtClean="0"/>
              <a:t>passé</a:t>
            </a:r>
            <a:r>
              <a:rPr lang="fr-FR" sz="1800" b="1" dirty="0" smtClean="0"/>
              <a:t> </a:t>
            </a:r>
            <a:endParaRPr lang="fr-FR" sz="1800" dirty="0" smtClean="0"/>
          </a:p>
          <a:p>
            <a:pPr lvl="0"/>
            <a:r>
              <a:rPr lang="fr-FR" sz="1800" b="1" dirty="0" smtClean="0"/>
              <a:t>Montrer que c’est à leur </a:t>
            </a:r>
            <a:r>
              <a:rPr lang="fr-FR" sz="1800" b="1" dirty="0" smtClean="0"/>
              <a:t>avantage</a:t>
            </a:r>
            <a:r>
              <a:rPr lang="fr-FR" sz="1800" b="1" dirty="0" smtClean="0"/>
              <a:t> </a:t>
            </a:r>
            <a:endParaRPr lang="fr-FR" sz="1800" dirty="0" smtClean="0"/>
          </a:p>
          <a:p>
            <a:pPr lvl="0"/>
            <a:r>
              <a:rPr lang="fr-FR" sz="1800" b="1" dirty="0" smtClean="0"/>
              <a:t>Bien les </a:t>
            </a:r>
            <a:r>
              <a:rPr lang="fr-FR" sz="1800" b="1" dirty="0" smtClean="0"/>
              <a:t>traiter</a:t>
            </a:r>
            <a:r>
              <a:rPr lang="fr-FR" sz="1800" b="1" dirty="0" smtClean="0"/>
              <a:t> </a:t>
            </a:r>
            <a:endParaRPr lang="fr-FR" sz="1800" dirty="0" smtClean="0"/>
          </a:p>
          <a:p>
            <a:pPr lvl="0"/>
            <a:r>
              <a:rPr lang="fr-FR" sz="1800" b="1" dirty="0" smtClean="0"/>
              <a:t>En faire des </a:t>
            </a:r>
            <a:r>
              <a:rPr lang="fr-FR" sz="1800" b="1" dirty="0" smtClean="0"/>
              <a:t>partenaires</a:t>
            </a:r>
            <a:r>
              <a:rPr lang="fr-FR" sz="1800" dirty="0" smtClean="0"/>
              <a:t> </a:t>
            </a:r>
            <a:endParaRPr lang="fr-FR" sz="1800" dirty="0" smtClean="0"/>
          </a:p>
          <a:p>
            <a:pPr lvl="0">
              <a:buNone/>
            </a:pPr>
            <a:r>
              <a:rPr lang="fr-FR" sz="1800" b="1" dirty="0" smtClean="0"/>
              <a:t>A </a:t>
            </a:r>
            <a:r>
              <a:rPr lang="fr-FR" sz="1800" b="1" dirty="0" smtClean="0"/>
              <a:t>présent, nous pensons suivant cet ordre </a:t>
            </a:r>
            <a:r>
              <a:rPr lang="fr-FR" sz="1800" b="1" dirty="0" smtClean="0"/>
              <a:t>:</a:t>
            </a:r>
            <a:r>
              <a:rPr lang="fr-FR" sz="1800" dirty="0" smtClean="0"/>
              <a:t> </a:t>
            </a:r>
          </a:p>
          <a:p>
            <a:pPr lvl="0"/>
            <a:r>
              <a:rPr lang="fr-FR" sz="1800" b="1" dirty="0" smtClean="0"/>
              <a:t>En faire des </a:t>
            </a:r>
            <a:r>
              <a:rPr lang="fr-FR" sz="1800" b="1" dirty="0" smtClean="0"/>
              <a:t>partenaires</a:t>
            </a:r>
            <a:r>
              <a:rPr lang="fr-FR" sz="1800" b="1" dirty="0" smtClean="0"/>
              <a:t> </a:t>
            </a:r>
            <a:endParaRPr lang="fr-FR" sz="1800" dirty="0" smtClean="0"/>
          </a:p>
          <a:p>
            <a:pPr lvl="0"/>
            <a:r>
              <a:rPr lang="fr-FR" sz="1800" b="1" dirty="0" smtClean="0"/>
              <a:t>Bien les </a:t>
            </a:r>
            <a:r>
              <a:rPr lang="fr-FR" sz="1800" b="1" dirty="0" smtClean="0"/>
              <a:t>traiter</a:t>
            </a:r>
            <a:r>
              <a:rPr lang="fr-FR" sz="1800" b="1" dirty="0" smtClean="0"/>
              <a:t> </a:t>
            </a:r>
            <a:endParaRPr lang="fr-FR" sz="1800" dirty="0" smtClean="0"/>
          </a:p>
          <a:p>
            <a:pPr lvl="0"/>
            <a:r>
              <a:rPr lang="fr-FR" sz="1800" b="1" dirty="0" smtClean="0"/>
              <a:t>Montrer que c’est à leur </a:t>
            </a:r>
            <a:r>
              <a:rPr lang="fr-FR" sz="1800" b="1" dirty="0" smtClean="0"/>
              <a:t>avantage</a:t>
            </a:r>
            <a:r>
              <a:rPr lang="fr-FR" sz="1800" b="1" dirty="0" smtClean="0"/>
              <a:t> </a:t>
            </a:r>
            <a:endParaRPr lang="fr-FR" sz="1800" dirty="0" smtClean="0"/>
          </a:p>
          <a:p>
            <a:pPr lvl="0"/>
            <a:r>
              <a:rPr lang="fr-FR" sz="1800" b="1" dirty="0" smtClean="0"/>
              <a:t>Montrer qu’ils ont accepté des risques similaires par le passé</a:t>
            </a:r>
            <a:endParaRPr lang="fr-FR" sz="1800" dirty="0" smtClean="0"/>
          </a:p>
          <a:p>
            <a:pPr lvl="0">
              <a:buNone/>
            </a:pPr>
            <a:r>
              <a:rPr lang="fr-FR" sz="1800" b="1" dirty="0" smtClean="0"/>
              <a:t>          Expliquer </a:t>
            </a:r>
            <a:r>
              <a:rPr lang="fr-FR" sz="1800" b="1" dirty="0" smtClean="0"/>
              <a:t>la signification des </a:t>
            </a:r>
            <a:r>
              <a:rPr lang="fr-FR" sz="1800" b="1" dirty="0" smtClean="0"/>
              <a:t>chiffres</a:t>
            </a:r>
            <a:r>
              <a:rPr lang="fr-FR" sz="1800" b="1" dirty="0" smtClean="0"/>
              <a:t> </a:t>
            </a:r>
            <a:endParaRPr lang="fr-FR" sz="1800" dirty="0" smtClean="0"/>
          </a:p>
          <a:p>
            <a:pPr lvl="0"/>
            <a:r>
              <a:rPr lang="fr-FR" sz="1800" b="1" dirty="0" smtClean="0"/>
              <a:t>Leur communiquer les </a:t>
            </a:r>
            <a:r>
              <a:rPr lang="fr-FR" sz="1800" b="1" dirty="0" smtClean="0"/>
              <a:t>chiffres</a:t>
            </a:r>
            <a:r>
              <a:rPr lang="fr-FR" sz="1800" b="1" dirty="0" smtClean="0"/>
              <a:t> </a:t>
            </a:r>
            <a:endParaRPr lang="fr-FR" sz="1800" dirty="0" smtClean="0"/>
          </a:p>
          <a:p>
            <a:pPr lvl="0"/>
            <a:r>
              <a:rPr lang="fr-FR" sz="1800" b="1" dirty="0" smtClean="0"/>
              <a:t>S’assurer que les chiffres sont </a:t>
            </a:r>
            <a:r>
              <a:rPr lang="fr-FR" sz="1800" b="1" dirty="0" smtClean="0"/>
              <a:t>corrects </a:t>
            </a:r>
            <a:r>
              <a:rPr lang="fr-FR" sz="1800" dirty="0" smtClean="0"/>
              <a:t> </a:t>
            </a:r>
          </a:p>
          <a:p>
            <a:r>
              <a:rPr lang="fr-FR" sz="1800" dirty="0" smtClean="0"/>
              <a:t> </a:t>
            </a:r>
          </a:p>
          <a:p>
            <a:endParaRPr lang="fr-FR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six principes de la </a:t>
            </a:r>
            <a:r>
              <a:rPr lang="fr-FR" dirty="0" err="1" smtClean="0"/>
              <a:t>cerc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SOYEZ LE PREMIER</a:t>
            </a:r>
            <a:r>
              <a:rPr lang="fr-FR" b="1" dirty="0" smtClean="0"/>
              <a:t>:</a:t>
            </a:r>
            <a:endParaRPr lang="fr-FR" sz="800" dirty="0" smtClean="0"/>
          </a:p>
          <a:p>
            <a:pPr lvl="0"/>
            <a:r>
              <a:rPr lang="fr-FR" b="1" dirty="0" smtClean="0"/>
              <a:t>Les crises ont une durée limitée par le</a:t>
            </a:r>
            <a:endParaRPr lang="fr-FR" sz="1050" dirty="0" smtClean="0"/>
          </a:p>
          <a:p>
            <a:r>
              <a:rPr lang="fr-FR" b="1" dirty="0" smtClean="0"/>
              <a:t> </a:t>
            </a:r>
            <a:endParaRPr lang="fr-FR" sz="1200" dirty="0" smtClean="0"/>
          </a:p>
          <a:p>
            <a:pPr lvl="1"/>
            <a:r>
              <a:rPr lang="fr-FR" dirty="0" smtClean="0"/>
              <a:t>Si votre organisation possède des informations et que vous avez la responsabilité de les fournir, faites-le au plus vite.</a:t>
            </a:r>
            <a:endParaRPr lang="fr-FR" sz="1050" dirty="0" smtClean="0"/>
          </a:p>
          <a:p>
            <a:r>
              <a:rPr lang="fr-FR" dirty="0" smtClean="0"/>
              <a:t> </a:t>
            </a:r>
            <a:endParaRPr lang="fr-FR" sz="1100" dirty="0" smtClean="0"/>
          </a:p>
          <a:p>
            <a:pPr lvl="1"/>
            <a:r>
              <a:rPr lang="fr-FR" dirty="0" smtClean="0"/>
              <a:t>Si vous ne pouvez pas fournir des informations, expliquez ce que vous faites pour vous en procurer.</a:t>
            </a:r>
            <a:endParaRPr lang="fr-FR" sz="1050" dirty="0" smtClean="0"/>
          </a:p>
          <a:p>
            <a:endParaRPr lang="fr-FR" dirty="0"/>
          </a:p>
        </p:txBody>
      </p:sp>
      <p:sp>
        <p:nvSpPr>
          <p:cNvPr id="4" name="Organigramme : Préparation 3"/>
          <p:cNvSpPr/>
          <p:nvPr/>
        </p:nvSpPr>
        <p:spPr>
          <a:xfrm>
            <a:off x="7020272" y="1628800"/>
            <a:ext cx="1584176" cy="648072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1</a:t>
            </a:r>
            <a:endParaRPr lang="fr-FR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pPr>
              <a:buNone/>
            </a:pPr>
            <a:endParaRPr lang="fr-FR" b="1" dirty="0" smtClean="0"/>
          </a:p>
          <a:p>
            <a:r>
              <a:rPr lang="fr-FR" b="1" dirty="0" smtClean="0"/>
              <a:t>SOYEZ </a:t>
            </a:r>
            <a:r>
              <a:rPr lang="fr-FR" b="1" dirty="0" smtClean="0"/>
              <a:t>DANS LE VRAI</a:t>
            </a:r>
            <a:r>
              <a:rPr lang="fr-FR" b="1" dirty="0" smtClean="0"/>
              <a:t>:</a:t>
            </a:r>
            <a:r>
              <a:rPr lang="fr-FR" dirty="0" smtClean="0"/>
              <a:t> </a:t>
            </a:r>
          </a:p>
          <a:p>
            <a:pPr lvl="0"/>
            <a:r>
              <a:rPr lang="fr-FR" b="1" dirty="0" smtClean="0"/>
              <a:t>La précision crée la crédibilité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sz="1200" dirty="0" smtClean="0"/>
          </a:p>
          <a:p>
            <a:pPr lvl="1"/>
            <a:r>
              <a:rPr lang="fr-FR" dirty="0" smtClean="0"/>
              <a:t>Donnez des faits dans des messages brefs</a:t>
            </a:r>
            <a:r>
              <a:rPr lang="fr-FR" dirty="0" smtClean="0"/>
              <a:t>.</a:t>
            </a:r>
            <a:r>
              <a:rPr lang="fr-FR" dirty="0" smtClean="0"/>
              <a:t> </a:t>
            </a:r>
            <a:endParaRPr lang="fr-FR" sz="1100" dirty="0" smtClean="0"/>
          </a:p>
          <a:p>
            <a:pPr lvl="1"/>
            <a:r>
              <a:rPr lang="fr-FR" dirty="0" smtClean="0"/>
              <a:t>Dites au gens</a:t>
            </a:r>
            <a:r>
              <a:rPr lang="fr-FR" dirty="0" smtClean="0"/>
              <a:t>:</a:t>
            </a:r>
            <a:r>
              <a:rPr lang="fr-FR" dirty="0" smtClean="0"/>
              <a:t> </a:t>
            </a:r>
            <a:endParaRPr lang="fr-FR" sz="1100" dirty="0" smtClean="0"/>
          </a:p>
          <a:p>
            <a:pPr lvl="2">
              <a:buNone/>
            </a:pPr>
            <a:r>
              <a:rPr lang="fr-FR" sz="2400" dirty="0" smtClean="0"/>
              <a:t>  ce </a:t>
            </a:r>
            <a:r>
              <a:rPr lang="fr-FR" sz="2400" dirty="0" smtClean="0"/>
              <a:t>que vous </a:t>
            </a:r>
            <a:r>
              <a:rPr lang="fr-FR" sz="2400" dirty="0" smtClean="0"/>
              <a:t>savez</a:t>
            </a:r>
            <a:r>
              <a:rPr lang="fr-FR" dirty="0" smtClean="0"/>
              <a:t> </a:t>
            </a:r>
            <a:endParaRPr lang="fr-FR" sz="1200" dirty="0" smtClean="0"/>
          </a:p>
          <a:p>
            <a:pPr lvl="2"/>
            <a:r>
              <a:rPr lang="fr-FR" sz="2400" dirty="0" smtClean="0"/>
              <a:t>quand vous l’avez </a:t>
            </a:r>
            <a:r>
              <a:rPr lang="fr-FR" sz="2400" dirty="0" smtClean="0"/>
              <a:t>appris</a:t>
            </a:r>
            <a:r>
              <a:rPr lang="fr-FR" dirty="0" smtClean="0"/>
              <a:t> </a:t>
            </a:r>
            <a:endParaRPr lang="fr-FR" sz="1200" dirty="0" smtClean="0"/>
          </a:p>
          <a:p>
            <a:pPr lvl="2"/>
            <a:r>
              <a:rPr lang="fr-FR" sz="2400" dirty="0" smtClean="0"/>
              <a:t>ce que vous ne savez </a:t>
            </a:r>
            <a:r>
              <a:rPr lang="fr-FR" sz="2400" dirty="0" smtClean="0"/>
              <a:t>pas</a:t>
            </a:r>
            <a:r>
              <a:rPr lang="fr-FR" dirty="0" smtClean="0"/>
              <a:t> </a:t>
            </a:r>
            <a:endParaRPr lang="fr-FR" sz="1200" dirty="0" smtClean="0"/>
          </a:p>
          <a:p>
            <a:pPr lvl="2"/>
            <a:r>
              <a:rPr lang="fr-FR" sz="2400" dirty="0" smtClean="0"/>
              <a:t>ce qui est fait pour avoir plus </a:t>
            </a:r>
            <a:r>
              <a:rPr lang="fr-FR" sz="2400" dirty="0" smtClean="0"/>
              <a:t>d’information </a:t>
            </a:r>
            <a:r>
              <a:rPr lang="fr-FR" dirty="0" smtClean="0"/>
              <a:t>  </a:t>
            </a:r>
          </a:p>
          <a:p>
            <a:endParaRPr lang="fr-FR" dirty="0"/>
          </a:p>
        </p:txBody>
      </p:sp>
      <p:sp>
        <p:nvSpPr>
          <p:cNvPr id="4" name="Hexagone 3"/>
          <p:cNvSpPr/>
          <p:nvPr/>
        </p:nvSpPr>
        <p:spPr>
          <a:xfrm>
            <a:off x="7524328" y="764704"/>
            <a:ext cx="1080120" cy="122413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2</a:t>
            </a:r>
            <a:endParaRPr lang="fr-FR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556792"/>
            <a:ext cx="8229600" cy="5112608"/>
          </a:xfrm>
        </p:spPr>
        <p:txBody>
          <a:bodyPr>
            <a:normAutofit fontScale="85000" lnSpcReduction="20000"/>
          </a:bodyPr>
          <a:lstStyle/>
          <a:p>
            <a:r>
              <a:rPr lang="fr-FR" b="1" dirty="0" smtClean="0"/>
              <a:t>SOYEZ CREDIBLE</a:t>
            </a:r>
            <a:r>
              <a:rPr lang="fr-FR" b="1" dirty="0" smtClean="0"/>
              <a:t>:</a:t>
            </a:r>
            <a:r>
              <a:rPr lang="fr-FR" dirty="0" smtClean="0"/>
              <a:t> </a:t>
            </a:r>
          </a:p>
          <a:p>
            <a:pPr lvl="0"/>
            <a:r>
              <a:rPr lang="fr-FR" b="1" dirty="0" smtClean="0"/>
              <a:t>L’honnêteté ne doit pas être compromise --- dites la vérité.</a:t>
            </a:r>
            <a:endParaRPr lang="fr-FR" sz="1050" dirty="0" smtClean="0"/>
          </a:p>
          <a:p>
            <a:pPr>
              <a:buNone/>
            </a:pPr>
            <a:endParaRPr lang="fr-FR" sz="1200" dirty="0" smtClean="0"/>
          </a:p>
          <a:p>
            <a:pPr lvl="1"/>
            <a:r>
              <a:rPr lang="fr-FR" dirty="0" smtClean="0"/>
              <a:t>L’incertitude est pire que le fait de ne pas savoir</a:t>
            </a:r>
            <a:r>
              <a:rPr lang="fr-FR" dirty="0" smtClean="0"/>
              <a:t>.</a:t>
            </a:r>
            <a:r>
              <a:rPr lang="fr-FR" dirty="0" smtClean="0"/>
              <a:t> </a:t>
            </a:r>
            <a:endParaRPr lang="fr-FR" sz="1100" dirty="0" smtClean="0"/>
          </a:p>
          <a:p>
            <a:r>
              <a:rPr lang="fr-FR" dirty="0" smtClean="0"/>
              <a:t>Les rumeurs sont plus préjudiciables que les dures </a:t>
            </a:r>
            <a:r>
              <a:rPr lang="fr-FR" dirty="0" smtClean="0"/>
              <a:t>vérités </a:t>
            </a:r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r>
              <a:rPr lang="fr-FR" b="1" dirty="0" smtClean="0"/>
              <a:t>TEMOIGNEZ </a:t>
            </a:r>
            <a:r>
              <a:rPr lang="fr-FR" b="1" dirty="0" smtClean="0"/>
              <a:t>DE L’EMPATHIE</a:t>
            </a:r>
            <a:r>
              <a:rPr lang="fr-FR" b="1" dirty="0" smtClean="0"/>
              <a:t>:</a:t>
            </a:r>
            <a:r>
              <a:rPr lang="fr-FR" dirty="0" smtClean="0"/>
              <a:t> </a:t>
            </a:r>
          </a:p>
          <a:p>
            <a:pPr lvl="0"/>
            <a:r>
              <a:rPr lang="fr-FR" b="1" dirty="0" smtClean="0"/>
              <a:t>La souffrance doit être reconnue par les mots.</a:t>
            </a:r>
            <a:endParaRPr lang="fr-FR" dirty="0" smtClean="0"/>
          </a:p>
          <a:p>
            <a:pPr>
              <a:buNone/>
            </a:pP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L’empathie peut permettre de bâtir la confiance</a:t>
            </a:r>
            <a:r>
              <a:rPr lang="fr-FR" b="1" dirty="0" smtClean="0"/>
              <a:t>.</a:t>
            </a:r>
            <a:r>
              <a:rPr lang="fr-FR" dirty="0" smtClean="0"/>
              <a:t>  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smtClean="0"/>
              <a:t>                                                                            </a:t>
            </a:r>
            <a:endParaRPr lang="fr-FR" dirty="0"/>
          </a:p>
        </p:txBody>
      </p:sp>
      <p:sp>
        <p:nvSpPr>
          <p:cNvPr id="4" name="Hexagone 3"/>
          <p:cNvSpPr/>
          <p:nvPr/>
        </p:nvSpPr>
        <p:spPr>
          <a:xfrm>
            <a:off x="7452320" y="332656"/>
            <a:ext cx="1512168" cy="93610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3</a:t>
            </a:r>
            <a:endParaRPr lang="fr-FR" sz="2800" dirty="0"/>
          </a:p>
        </p:txBody>
      </p:sp>
      <p:sp>
        <p:nvSpPr>
          <p:cNvPr id="5" name="Étiquette 4"/>
          <p:cNvSpPr/>
          <p:nvPr/>
        </p:nvSpPr>
        <p:spPr>
          <a:xfrm>
            <a:off x="7740352" y="3501008"/>
            <a:ext cx="1403648" cy="1080120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4</a:t>
            </a:r>
            <a:endParaRPr lang="fr-FR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867328" cy="5544656"/>
          </a:xfrm>
        </p:spPr>
        <p:txBody>
          <a:bodyPr>
            <a:normAutofit fontScale="85000" lnSpcReduction="20000"/>
          </a:bodyPr>
          <a:lstStyle/>
          <a:p>
            <a:r>
              <a:rPr lang="fr-FR" b="1" dirty="0" smtClean="0"/>
              <a:t>FAVORISEZ L’ACTION</a:t>
            </a:r>
            <a:r>
              <a:rPr lang="fr-FR" b="1" dirty="0" smtClean="0"/>
              <a:t>:</a:t>
            </a:r>
            <a:r>
              <a:rPr lang="fr-FR" dirty="0" smtClean="0"/>
              <a:t> </a:t>
            </a:r>
          </a:p>
          <a:p>
            <a:pPr lvl="0"/>
            <a:r>
              <a:rPr lang="fr-FR" b="1" dirty="0" smtClean="0"/>
              <a:t>Donner quoi faire aux gens aide à calmer l’anxiété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Favoriser l’action peut permettre de restaurer un certain degré de contrôle.</a:t>
            </a:r>
            <a:endParaRPr lang="fr-FR" dirty="0" smtClean="0"/>
          </a:p>
          <a:p>
            <a:r>
              <a:rPr lang="fr-FR" b="1" dirty="0" smtClean="0"/>
              <a:t>FAITES PREUVE DE RESPECT</a:t>
            </a:r>
            <a:r>
              <a:rPr lang="fr-FR" b="1" dirty="0" smtClean="0"/>
              <a:t>: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 smtClean="0"/>
              <a:t> </a:t>
            </a:r>
          </a:p>
          <a:p>
            <a:pPr lvl="0">
              <a:buNone/>
            </a:pPr>
            <a:endParaRPr lang="fr-FR" b="1" dirty="0" smtClean="0"/>
          </a:p>
          <a:p>
            <a:pPr lvl="0"/>
            <a:endParaRPr lang="fr-FR" b="1" dirty="0" smtClean="0"/>
          </a:p>
          <a:p>
            <a:pPr lvl="0"/>
            <a:r>
              <a:rPr lang="fr-FR" b="1" dirty="0" smtClean="0"/>
              <a:t>Traitez </a:t>
            </a:r>
            <a:r>
              <a:rPr lang="fr-FR" b="1" dirty="0" smtClean="0"/>
              <a:t>les gens comme vous aimeriez être traité – comme vous aimeriez que soient traités vos êtres chers – même lorsqu’il faut communiquer des décisions difficiles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Témoignez du respect aux gens est important lorsqu’ils se sentent vulnérables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Reconnaître la valeur des gens peut aider à favoriser leur coopération et les relations.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 </a:t>
            </a:r>
          </a:p>
          <a:p>
            <a:endParaRPr lang="fr-FR" dirty="0"/>
          </a:p>
        </p:txBody>
      </p:sp>
      <p:sp>
        <p:nvSpPr>
          <p:cNvPr id="4" name="Hexagone 3"/>
          <p:cNvSpPr/>
          <p:nvPr/>
        </p:nvSpPr>
        <p:spPr>
          <a:xfrm>
            <a:off x="7956376" y="0"/>
            <a:ext cx="1368152" cy="93610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5</a:t>
            </a:r>
            <a:endParaRPr lang="fr-FR" sz="2800" dirty="0"/>
          </a:p>
        </p:txBody>
      </p:sp>
      <p:sp>
        <p:nvSpPr>
          <p:cNvPr id="5" name="Hexagone 4"/>
          <p:cNvSpPr/>
          <p:nvPr/>
        </p:nvSpPr>
        <p:spPr>
          <a:xfrm>
            <a:off x="8028384" y="2204864"/>
            <a:ext cx="1368152" cy="122413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6</a:t>
            </a:r>
            <a:endParaRPr lang="fr-FR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porte parole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608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/>
              <a:t>Quelles sont les caractéristiques d’un bon et d’un mauvais porte-parole ?</a:t>
            </a:r>
          </a:p>
          <a:p>
            <a:r>
              <a:rPr lang="fr-FR" b="1" dirty="0" smtClean="0"/>
              <a:t>Un porte-parole </a:t>
            </a:r>
            <a:r>
              <a:rPr lang="fr-FR" b="1" dirty="0" smtClean="0"/>
              <a:t>doit</a:t>
            </a:r>
            <a:r>
              <a:rPr lang="fr-FR" dirty="0" smtClean="0"/>
              <a:t>  </a:t>
            </a:r>
            <a:r>
              <a:rPr lang="fr-FR" dirty="0" smtClean="0"/>
              <a:t>: </a:t>
            </a:r>
            <a:endParaRPr lang="fr-FR" dirty="0" smtClean="0"/>
          </a:p>
          <a:p>
            <a:pPr lvl="0"/>
            <a:r>
              <a:rPr lang="fr-FR" dirty="0" smtClean="0"/>
              <a:t>Faire preuve d’empathie, témoigner de l’intérêt pour les autres</a:t>
            </a:r>
          </a:p>
          <a:p>
            <a:pPr lvl="0"/>
            <a:r>
              <a:rPr lang="fr-FR" dirty="0" smtClean="0"/>
              <a:t>Être engagé et </a:t>
            </a:r>
            <a:r>
              <a:rPr lang="fr-FR" dirty="0" smtClean="0"/>
              <a:t>dévoué</a:t>
            </a:r>
            <a:r>
              <a:rPr lang="fr-FR" dirty="0" smtClean="0"/>
              <a:t> </a:t>
            </a:r>
          </a:p>
          <a:p>
            <a:pPr lvl="0"/>
            <a:r>
              <a:rPr lang="fr-FR" dirty="0" smtClean="0"/>
              <a:t>Être compétent et </a:t>
            </a:r>
            <a:r>
              <a:rPr lang="fr-FR" dirty="0" smtClean="0"/>
              <a:t>expert</a:t>
            </a:r>
            <a:r>
              <a:rPr lang="fr-FR" dirty="0" smtClean="0"/>
              <a:t> </a:t>
            </a:r>
          </a:p>
          <a:p>
            <a:pPr lvl="0"/>
            <a:r>
              <a:rPr lang="fr-FR" dirty="0" smtClean="0"/>
              <a:t>Être honnête et </a:t>
            </a:r>
            <a:r>
              <a:rPr lang="fr-FR" dirty="0" smtClean="0"/>
              <a:t>ouvert</a:t>
            </a:r>
            <a:r>
              <a:rPr lang="fr-FR" dirty="0" smtClean="0"/>
              <a:t> </a:t>
            </a:r>
          </a:p>
          <a:p>
            <a:pPr lvl="0"/>
            <a:r>
              <a:rPr lang="fr-FR" dirty="0" smtClean="0"/>
              <a:t>Être </a:t>
            </a:r>
            <a:r>
              <a:rPr lang="fr-FR" dirty="0" smtClean="0"/>
              <a:t>responsable</a:t>
            </a:r>
          </a:p>
          <a:p>
            <a:pPr lvl="0">
              <a:buNone/>
            </a:pPr>
            <a:endParaRPr lang="fr-FR" dirty="0" smtClean="0"/>
          </a:p>
          <a:p>
            <a:pPr lvl="0">
              <a:buNone/>
            </a:pPr>
            <a:r>
              <a:rPr lang="fr-FR" dirty="0" smtClean="0"/>
              <a:t>Un </a:t>
            </a:r>
            <a:r>
              <a:rPr lang="fr-FR" dirty="0" smtClean="0"/>
              <a:t>porte-parole devrait être prêt à répondre à une variété de questions du type qui, quoi, où, quand, pourquoi et comment, telles que :</a:t>
            </a:r>
          </a:p>
          <a:p>
            <a:pPr>
              <a:buNone/>
            </a:pPr>
            <a:r>
              <a:rPr lang="fr-FR" dirty="0" smtClean="0"/>
              <a:t> </a:t>
            </a:r>
          </a:p>
          <a:p>
            <a:pPr lvl="0"/>
            <a:r>
              <a:rPr lang="fr-FR" dirty="0" smtClean="0"/>
              <a:t>Quel type d’incident est-ce </a:t>
            </a:r>
            <a:r>
              <a:rPr lang="fr-FR" dirty="0" smtClean="0"/>
              <a:t>?</a:t>
            </a:r>
            <a:r>
              <a:rPr lang="fr-FR" dirty="0" smtClean="0"/>
              <a:t> </a:t>
            </a:r>
          </a:p>
          <a:p>
            <a:pPr lvl="0"/>
            <a:r>
              <a:rPr lang="fr-FR" dirty="0" smtClean="0"/>
              <a:t>Quelle est sa gravité </a:t>
            </a:r>
            <a:r>
              <a:rPr lang="fr-FR" dirty="0" smtClean="0"/>
              <a:t>?</a:t>
            </a:r>
            <a:r>
              <a:rPr lang="fr-FR" dirty="0" smtClean="0"/>
              <a:t> </a:t>
            </a:r>
          </a:p>
          <a:p>
            <a:pPr lvl="0"/>
            <a:r>
              <a:rPr lang="fr-FR" dirty="0" smtClean="0"/>
              <a:t>Quels sont les risques pour la santé et la sécurité des personnes et des Communautés </a:t>
            </a:r>
            <a:r>
              <a:rPr lang="fr-FR" dirty="0" smtClean="0"/>
              <a:t>?</a:t>
            </a:r>
            <a:r>
              <a:rPr lang="fr-FR" dirty="0" smtClean="0"/>
              <a:t> </a:t>
            </a:r>
          </a:p>
          <a:p>
            <a:pPr lvl="0"/>
            <a:r>
              <a:rPr lang="fr-FR" dirty="0" smtClean="0"/>
              <a:t>Qui est le responsable de l’incident </a:t>
            </a:r>
            <a:r>
              <a:rPr lang="fr-FR" dirty="0" smtClean="0"/>
              <a:t>?</a:t>
            </a:r>
            <a:r>
              <a:rPr lang="fr-FR" dirty="0" smtClean="0"/>
              <a:t> </a:t>
            </a:r>
          </a:p>
          <a:p>
            <a:pPr lvl="0"/>
            <a:r>
              <a:rPr lang="fr-FR" dirty="0" smtClean="0"/>
              <a:t>Quels sont les étapes et les processus mis en place afin de réagir à l’incident </a:t>
            </a:r>
            <a:r>
              <a:rPr lang="fr-FR" dirty="0" smtClean="0"/>
              <a:t>?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Programme du chapitre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600"/>
          </a:xfrm>
        </p:spPr>
        <p:txBody>
          <a:bodyPr>
            <a:normAutofit/>
          </a:bodyPr>
          <a:lstStyle/>
          <a:p>
            <a:r>
              <a:rPr lang="fr-FR" b="1" dirty="0" smtClean="0"/>
              <a:t>Leçons:</a:t>
            </a:r>
            <a:endParaRPr lang="fr-FR" dirty="0" smtClean="0"/>
          </a:p>
          <a:p>
            <a:pPr lvl="0"/>
            <a:r>
              <a:rPr lang="fr-FR" b="1" dirty="0" smtClean="0"/>
              <a:t>Importance de la communication des risques en cas d’urgence </a:t>
            </a:r>
            <a:endParaRPr lang="fr-FR" dirty="0" smtClean="0"/>
          </a:p>
          <a:p>
            <a:pPr lvl="0"/>
            <a:r>
              <a:rPr lang="fr-FR" b="1" dirty="0" smtClean="0"/>
              <a:t>Théories et Modèles </a:t>
            </a:r>
            <a:endParaRPr lang="fr-FR" dirty="0" smtClean="0"/>
          </a:p>
          <a:p>
            <a:r>
              <a:rPr lang="fr-FR" b="1" dirty="0" smtClean="0"/>
              <a:t>Six Principes du CERC</a:t>
            </a:r>
          </a:p>
          <a:p>
            <a:r>
              <a:rPr lang="fr-FR" b="1" dirty="0" smtClean="0"/>
              <a:t>Le rôle du porte parole </a:t>
            </a:r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Communication avec le public concerné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 smtClean="0"/>
              <a:t>Faire parler les faits dans votre </a:t>
            </a:r>
            <a:r>
              <a:rPr lang="fr-FR" b="1" dirty="0" smtClean="0"/>
              <a:t>message</a:t>
            </a:r>
            <a:r>
              <a:rPr lang="fr-FR" dirty="0" smtClean="0"/>
              <a:t>  </a:t>
            </a:r>
          </a:p>
          <a:p>
            <a:pPr lvl="0"/>
            <a:r>
              <a:rPr lang="fr-FR" b="1" dirty="0" smtClean="0"/>
              <a:t>Être précis et concis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N'inclure que des informations importantes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Utiliser des mesures d'action positive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Répéter le message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Faire usage des pronoms personnels lorsque vous parlez de l’organisation</a:t>
            </a:r>
            <a:r>
              <a:rPr lang="fr-FR" b="1" dirty="0" smtClean="0"/>
              <a:t>.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 smtClean="0"/>
              <a:t> </a:t>
            </a:r>
          </a:p>
          <a:p>
            <a:pPr lvl="0"/>
            <a:r>
              <a:rPr lang="fr-FR" b="1" dirty="0" smtClean="0"/>
              <a:t>Ne promettre que ce qui peut être donné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Éviter des spéculations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Éviter les humeurs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r>
              <a:rPr lang="fr-FR" b="1" dirty="0" smtClean="0"/>
              <a:t>Employer un langage </a:t>
            </a:r>
            <a:r>
              <a:rPr lang="fr-FR" b="1" dirty="0" smtClean="0"/>
              <a:t> simple </a:t>
            </a:r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sz="2700" dirty="0" smtClean="0"/>
              <a:t>Principes </a:t>
            </a:r>
            <a:r>
              <a:rPr lang="fr-FR" sz="2700" dirty="0" smtClean="0"/>
              <a:t>de base d'un simple langage </a:t>
            </a:r>
            <a:br>
              <a:rPr lang="fr-FR" sz="2700" dirty="0" smtClean="0"/>
            </a:br>
            <a:endParaRPr lang="fr-FR" sz="27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62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Écrire à la forme active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Écrire d'une façon amicale, mais avec un ton professionnel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Choisir les mots avec une définition ou une connotation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Utiliser des mesures qui sont familières à votre public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Choisir des termes familiers, et les utiliser de manière consistante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Utiliser les acronymes avec mesure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Utiliser les chiffres lorsqu'ils vous aident à faire valoir votre point de vue</a:t>
            </a:r>
            <a:r>
              <a:rPr lang="fr-FR" b="1" dirty="0" smtClean="0"/>
              <a:t>.</a:t>
            </a:r>
          </a:p>
          <a:p>
            <a:pPr lvl="0"/>
            <a:r>
              <a:rPr lang="fr-FR" b="1" dirty="0" smtClean="0"/>
              <a:t>Impliquez rapidement le lecteur, et dites-lui ce qu'il faut faire (sans confusion</a:t>
            </a:r>
            <a:r>
              <a:rPr lang="fr-FR" b="1" dirty="0" smtClean="0"/>
              <a:t>).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Faire d’abord passer l'information la plus importante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Dire quelles actions sont à entreprendre dans un langage clair et facile à comprendre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Expliquer pourquoi l’action est importante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Utiliser des noms concrets (choses que vous pouvez voir, entendre, sentir, goûter ou toucher</a:t>
            </a:r>
            <a:r>
              <a:rPr lang="fr-FR" b="1" dirty="0" smtClean="0"/>
              <a:t>).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Envisager d’utiliser des alternatives aux mots exprimant des concepts mathématiques, tels que le risque, la normale et la portée; si ces mots n'ont pas de signification pour votre public.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 lvl="0"/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2200" dirty="0" smtClean="0"/>
              <a:t>Faire </a:t>
            </a:r>
            <a:r>
              <a:rPr lang="fr-FR" sz="2200" dirty="0" smtClean="0"/>
              <a:t>parler les faits dans les messages</a:t>
            </a: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> </a:t>
            </a:r>
            <a:br>
              <a:rPr lang="fr-FR" sz="1800" dirty="0" smtClean="0"/>
            </a:br>
            <a:r>
              <a:rPr lang="fr-FR" sz="1800" dirty="0" smtClean="0"/>
              <a:t> </a:t>
            </a:r>
            <a:br>
              <a:rPr lang="fr-FR" sz="1800" dirty="0" smtClean="0"/>
            </a:b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40"/>
          </a:xfrm>
        </p:spPr>
        <p:txBody>
          <a:bodyPr>
            <a:noAutofit/>
          </a:bodyPr>
          <a:lstStyle/>
          <a:p>
            <a:r>
              <a:rPr lang="fr-FR" sz="1200" b="1" dirty="0" smtClean="0"/>
              <a:t>Répéter le </a:t>
            </a:r>
            <a:r>
              <a:rPr lang="fr-FR" sz="1200" b="1" dirty="0" smtClean="0"/>
              <a:t>message</a:t>
            </a:r>
            <a:r>
              <a:rPr lang="fr-FR" sz="1200" dirty="0" smtClean="0"/>
              <a:t> </a:t>
            </a:r>
          </a:p>
          <a:p>
            <a:pPr lvl="0"/>
            <a:r>
              <a:rPr lang="fr-FR" sz="1200" b="1" dirty="0" smtClean="0"/>
              <a:t>Les messages sont plus susceptibles d'être reçus et traités lorsque le nombre de personnes qui y sont exposées (ou atteintes) et le nombre de fois où chaque personne entend le message (fréquemment) augmentent</a:t>
            </a:r>
            <a:r>
              <a:rPr lang="fr-FR" sz="1200" b="1" dirty="0" smtClean="0"/>
              <a:t>.</a:t>
            </a:r>
            <a:r>
              <a:rPr lang="fr-FR" sz="1200" b="1" dirty="0" smtClean="0"/>
              <a:t> </a:t>
            </a:r>
            <a:endParaRPr lang="fr-FR" sz="1200" dirty="0" smtClean="0"/>
          </a:p>
          <a:p>
            <a:pPr lvl="0"/>
            <a:r>
              <a:rPr lang="fr-FR" sz="1200" b="1" dirty="0" smtClean="0"/>
              <a:t>La répétition sert également de rappel, surtout en temps de crise. Éviter les phrases présentant un </a:t>
            </a:r>
            <a:r>
              <a:rPr lang="fr-FR" sz="1200" b="1" dirty="0" smtClean="0"/>
              <a:t>jugement</a:t>
            </a:r>
            <a:r>
              <a:rPr lang="fr-FR" sz="1200" b="1" dirty="0" smtClean="0"/>
              <a:t> </a:t>
            </a:r>
            <a:endParaRPr lang="fr-FR" sz="1200" dirty="0" smtClean="0"/>
          </a:p>
          <a:p>
            <a:pPr lvl="0"/>
            <a:r>
              <a:rPr lang="fr-FR" sz="1200" b="1" dirty="0" smtClean="0"/>
              <a:t>Les résultats positifs ne proviennent pas des insultes et des tons négatifs</a:t>
            </a:r>
            <a:r>
              <a:rPr lang="fr-FR" sz="1200" b="1" dirty="0" smtClean="0"/>
              <a:t>.</a:t>
            </a:r>
            <a:r>
              <a:rPr lang="fr-FR" sz="1200" b="1" dirty="0" smtClean="0"/>
              <a:t> </a:t>
            </a:r>
            <a:endParaRPr lang="fr-FR" sz="1200" dirty="0" smtClean="0"/>
          </a:p>
          <a:p>
            <a:r>
              <a:rPr lang="fr-FR" sz="1200" b="1" dirty="0" smtClean="0"/>
              <a:t>Proposez des solutions alternatives et les raisons pour lesquelles elles sont meilleures</a:t>
            </a:r>
            <a:r>
              <a:rPr lang="fr-FR" sz="1200" b="1" dirty="0" smtClean="0"/>
              <a:t>.</a:t>
            </a:r>
            <a:r>
              <a:rPr lang="fr-FR" sz="1200" b="1" dirty="0" smtClean="0"/>
              <a:t/>
            </a:r>
            <a:br>
              <a:rPr lang="fr-FR" sz="1200" b="1" dirty="0" smtClean="0"/>
            </a:br>
            <a:r>
              <a:rPr lang="fr-FR" sz="1200" b="1" dirty="0" smtClean="0"/>
              <a:t>Activité: </a:t>
            </a:r>
          </a:p>
          <a:p>
            <a:pPr>
              <a:buNone/>
            </a:pPr>
            <a:r>
              <a:rPr lang="fr-FR" sz="1400" b="1" dirty="0" smtClean="0"/>
              <a:t>Faits </a:t>
            </a:r>
            <a:r>
              <a:rPr lang="fr-FR" sz="1400" b="1" dirty="0" smtClean="0"/>
              <a:t>et </a:t>
            </a:r>
            <a:r>
              <a:rPr lang="fr-FR" sz="1400" b="1" dirty="0" smtClean="0"/>
              <a:t>messages</a:t>
            </a:r>
            <a:r>
              <a:rPr lang="fr-FR" sz="1200" dirty="0" smtClean="0"/>
              <a:t> </a:t>
            </a:r>
          </a:p>
          <a:p>
            <a:r>
              <a:rPr lang="fr-FR" sz="1200" b="1" dirty="0" smtClean="0"/>
              <a:t>Instructions:</a:t>
            </a:r>
            <a:endParaRPr lang="fr-FR" sz="1200" dirty="0" smtClean="0"/>
          </a:p>
          <a:p>
            <a:r>
              <a:rPr lang="fr-FR" sz="1200" dirty="0" smtClean="0"/>
              <a:t> </a:t>
            </a:r>
            <a:r>
              <a:rPr lang="fr-FR" sz="1200" b="1" dirty="0" smtClean="0"/>
              <a:t>Travailler </a:t>
            </a:r>
            <a:r>
              <a:rPr lang="fr-FR" sz="1200" b="1" dirty="0" smtClean="0"/>
              <a:t>en groupe. Passez-en revue le message suivant</a:t>
            </a:r>
            <a:r>
              <a:rPr lang="fr-FR" sz="1200" b="1" dirty="0" smtClean="0"/>
              <a:t>.</a:t>
            </a:r>
            <a:r>
              <a:rPr lang="fr-FR" sz="1200" b="1" dirty="0" smtClean="0"/>
              <a:t> </a:t>
            </a:r>
            <a:endParaRPr lang="fr-FR" sz="1200" dirty="0" smtClean="0"/>
          </a:p>
          <a:p>
            <a:pPr lvl="1"/>
            <a:r>
              <a:rPr lang="fr-FR" sz="1200" dirty="0" smtClean="0"/>
              <a:t>Expliquez en quoi les faits rendent le message plus convaincant et utile</a:t>
            </a:r>
            <a:r>
              <a:rPr lang="fr-FR" sz="1200" dirty="0" smtClean="0"/>
              <a:t>.</a:t>
            </a:r>
            <a:r>
              <a:rPr lang="fr-FR" sz="1200" dirty="0" smtClean="0"/>
              <a:t> </a:t>
            </a:r>
          </a:p>
          <a:p>
            <a:pPr lvl="0"/>
            <a:r>
              <a:rPr lang="fr-FR" sz="1200" b="1" dirty="0" smtClean="0"/>
              <a:t>Choisir un porte-parole et faire un compte-rendu sur les questions suivantes à un public plus large </a:t>
            </a:r>
            <a:r>
              <a:rPr lang="fr-FR" sz="1200" b="1" dirty="0" smtClean="0"/>
              <a:t>:</a:t>
            </a:r>
            <a:r>
              <a:rPr lang="fr-FR" sz="1200" b="1" dirty="0" smtClean="0"/>
              <a:t> </a:t>
            </a:r>
            <a:endParaRPr lang="fr-FR" sz="1200" dirty="0" smtClean="0"/>
          </a:p>
          <a:p>
            <a:pPr lvl="1"/>
            <a:r>
              <a:rPr lang="fr-FR" sz="1200" dirty="0" smtClean="0"/>
              <a:t>Quels étaient les faits clés dans le message</a:t>
            </a:r>
            <a:r>
              <a:rPr lang="fr-FR" sz="1200" dirty="0" smtClean="0"/>
              <a:t>?</a:t>
            </a:r>
            <a:r>
              <a:rPr lang="fr-FR" sz="1200" dirty="0" smtClean="0"/>
              <a:t> </a:t>
            </a:r>
          </a:p>
          <a:p>
            <a:pPr lvl="1"/>
            <a:r>
              <a:rPr lang="fr-FR" sz="1200" dirty="0" smtClean="0"/>
              <a:t>Comment est-ce que ces faits rendent le message plus convaincant et </a:t>
            </a:r>
            <a:r>
              <a:rPr lang="fr-FR" sz="1200" dirty="0" smtClean="0"/>
              <a:t>utile?</a:t>
            </a:r>
            <a:endParaRPr lang="fr-FR" sz="1200" b="1" dirty="0" smtClean="0"/>
          </a:p>
          <a:p>
            <a:pPr lvl="1">
              <a:buNone/>
            </a:pPr>
            <a:endParaRPr lang="fr-FR" sz="1200" b="1" dirty="0" smtClean="0"/>
          </a:p>
          <a:p>
            <a:pPr lvl="1">
              <a:buNone/>
            </a:pPr>
            <a:r>
              <a:rPr lang="fr-FR" sz="1600" b="1" dirty="0" smtClean="0"/>
              <a:t>Activité</a:t>
            </a:r>
            <a:r>
              <a:rPr lang="fr-FR" sz="1600" b="1" dirty="0" smtClean="0"/>
              <a:t>: Élaborer un </a:t>
            </a:r>
            <a:r>
              <a:rPr lang="fr-FR" sz="1600" b="1" dirty="0" smtClean="0"/>
              <a:t>message</a:t>
            </a:r>
            <a:r>
              <a:rPr lang="fr-FR" sz="1600" dirty="0" smtClean="0"/>
              <a:t> </a:t>
            </a:r>
          </a:p>
          <a:p>
            <a:pPr lvl="0"/>
            <a:r>
              <a:rPr lang="fr-FR" sz="1200" b="1" dirty="0" smtClean="0"/>
              <a:t>Travailler en groupe, développer un message d'urgence basé sur un incident récent dans votre région</a:t>
            </a:r>
            <a:r>
              <a:rPr lang="fr-FR" sz="1200" b="1" dirty="0" smtClean="0"/>
              <a:t>.</a:t>
            </a:r>
            <a:r>
              <a:rPr lang="fr-FR" sz="1200" b="1" dirty="0" smtClean="0"/>
              <a:t> </a:t>
            </a:r>
            <a:endParaRPr lang="fr-FR" sz="1200" dirty="0" smtClean="0"/>
          </a:p>
          <a:p>
            <a:pPr lvl="1"/>
            <a:r>
              <a:rPr lang="fr-FR" sz="1200" dirty="0" smtClean="0"/>
              <a:t>Utilisez les six éléments du message d'urgence dans l'instruction</a:t>
            </a:r>
            <a:r>
              <a:rPr lang="fr-FR" sz="1200" dirty="0" smtClean="0"/>
              <a:t>.</a:t>
            </a:r>
            <a:r>
              <a:rPr lang="fr-FR" sz="1200" dirty="0" smtClean="0"/>
              <a:t> </a:t>
            </a:r>
          </a:p>
          <a:p>
            <a:r>
              <a:rPr lang="fr-FR" sz="1200" dirty="0" smtClean="0"/>
              <a:t>N'oubliez pas d'inclure des composants supplémentaires applicables à l'incident</a:t>
            </a:r>
            <a:r>
              <a:rPr lang="fr-FR" sz="1200" dirty="0" smtClean="0"/>
              <a:t>.</a:t>
            </a:r>
            <a:r>
              <a:rPr lang="fr-FR" sz="1200" dirty="0" smtClean="0"/>
              <a:t> </a:t>
            </a:r>
          </a:p>
          <a:p>
            <a:pPr lvl="0"/>
            <a:r>
              <a:rPr lang="fr-FR" sz="1200" b="1" dirty="0" smtClean="0"/>
              <a:t>Choisir un porte-parole et débriefer le public sur ces questions </a:t>
            </a:r>
            <a:r>
              <a:rPr lang="fr-FR" sz="1200" b="1" dirty="0" smtClean="0"/>
              <a:t>:</a:t>
            </a:r>
            <a:r>
              <a:rPr lang="fr-FR" sz="1200" b="1" dirty="0" smtClean="0"/>
              <a:t> </a:t>
            </a:r>
            <a:endParaRPr lang="fr-FR" sz="1200" dirty="0" smtClean="0"/>
          </a:p>
          <a:p>
            <a:pPr lvl="1"/>
            <a:r>
              <a:rPr lang="fr-FR" sz="1200" dirty="0" smtClean="0"/>
              <a:t>Comment ont été utilisés les six éléments</a:t>
            </a:r>
            <a:r>
              <a:rPr lang="fr-FR" sz="1200" dirty="0" smtClean="0"/>
              <a:t>?</a:t>
            </a:r>
            <a:r>
              <a:rPr lang="fr-FR" sz="1200" dirty="0" smtClean="0"/>
              <a:t> </a:t>
            </a:r>
          </a:p>
          <a:p>
            <a:r>
              <a:rPr lang="fr-FR" sz="1200" dirty="0" smtClean="0"/>
              <a:t>Quels éléments supplémentaires ont été utilisés, le cas échéant</a:t>
            </a:r>
            <a:r>
              <a:rPr lang="fr-FR" sz="1200" dirty="0" smtClean="0"/>
              <a:t>?</a:t>
            </a:r>
            <a:r>
              <a:rPr lang="fr-FR" sz="1200" dirty="0" smtClean="0"/>
              <a:t> </a:t>
            </a:r>
          </a:p>
          <a:p>
            <a:endParaRPr lang="fr-FR" sz="1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fr-FR" b="1" dirty="0" smtClean="0"/>
              <a:t>But </a:t>
            </a:r>
            <a:r>
              <a:rPr lang="fr-FR" b="1" dirty="0" smtClean="0"/>
              <a:t>du cours : </a:t>
            </a:r>
            <a:r>
              <a:rPr lang="fr-FR" dirty="0" smtClean="0"/>
              <a:t>Fournir un aperçu de ce qu’est la communication des risques en cas d’urgence</a:t>
            </a:r>
            <a:r>
              <a:rPr lang="fr-FR" b="1" dirty="0" smtClean="0"/>
              <a:t> </a:t>
            </a:r>
            <a:r>
              <a:rPr lang="fr-FR" dirty="0" smtClean="0"/>
              <a:t>et comment appliquer les principes de la communication des risques en cas d’urgence et de crise (CERC).</a:t>
            </a:r>
          </a:p>
          <a:p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Objectifs du module :</a:t>
            </a:r>
            <a:endParaRPr lang="fr-FR" dirty="0" smtClean="0"/>
          </a:p>
          <a:p>
            <a:r>
              <a:rPr lang="fr-FR" dirty="0" smtClean="0"/>
              <a:t> </a:t>
            </a:r>
          </a:p>
          <a:p>
            <a:pPr lvl="0"/>
            <a:r>
              <a:rPr lang="fr-FR" dirty="0" smtClean="0"/>
              <a:t>la fin de ce cours, les participants seront en mesure:</a:t>
            </a:r>
          </a:p>
          <a:p>
            <a:r>
              <a:rPr lang="fr-FR" dirty="0" smtClean="0"/>
              <a:t> </a:t>
            </a:r>
          </a:p>
          <a:p>
            <a:pPr lvl="0"/>
            <a:r>
              <a:rPr lang="fr-FR" dirty="0" smtClean="0"/>
              <a:t>D’expliquer l’importance de la communication des risques lors d’une urgence de santé publique.</a:t>
            </a:r>
          </a:p>
          <a:p>
            <a:r>
              <a:rPr lang="fr-FR" dirty="0" smtClean="0"/>
              <a:t> </a:t>
            </a:r>
          </a:p>
          <a:p>
            <a:pPr lvl="0"/>
            <a:r>
              <a:rPr lang="fr-FR" dirty="0" smtClean="0"/>
              <a:t>D’expliquer les théories et les modèles de communication des risques en cas d’urgence.</a:t>
            </a:r>
          </a:p>
          <a:p>
            <a:r>
              <a:rPr lang="fr-FR" dirty="0" smtClean="0"/>
              <a:t> </a:t>
            </a:r>
          </a:p>
          <a:p>
            <a:pPr lvl="0"/>
            <a:r>
              <a:rPr lang="fr-FR" dirty="0" smtClean="0"/>
              <a:t>De décrire la psychologie d’une crise.</a:t>
            </a:r>
          </a:p>
          <a:p>
            <a:r>
              <a:rPr lang="fr-FR" dirty="0" smtClean="0"/>
              <a:t> </a:t>
            </a:r>
          </a:p>
          <a:p>
            <a:pPr lvl="0"/>
            <a:r>
              <a:rPr lang="fr-FR" dirty="0" smtClean="0"/>
              <a:t>D’expliquer les six principes du CERC.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44656"/>
          </a:xfrm>
        </p:spPr>
        <p:txBody>
          <a:bodyPr>
            <a:normAutofit fontScale="55000" lnSpcReduction="20000"/>
          </a:bodyPr>
          <a:lstStyle/>
          <a:p>
            <a:r>
              <a:rPr lang="fr-FR" b="1" dirty="0" smtClean="0"/>
              <a:t>La communication pendant une urgence est </a:t>
            </a:r>
            <a:r>
              <a:rPr lang="fr-FR" b="1" dirty="0" smtClean="0"/>
              <a:t>différente</a:t>
            </a:r>
            <a:r>
              <a:rPr lang="fr-FR" dirty="0" smtClean="0"/>
              <a:t> </a:t>
            </a:r>
          </a:p>
          <a:p>
            <a:pPr lvl="0"/>
            <a:r>
              <a:rPr lang="fr-FR" b="1" dirty="0" smtClean="0"/>
              <a:t>En fonction des informations reçues et traitées et dans les situations stressantes, les gens agissent différemment.</a:t>
            </a:r>
            <a:endParaRPr lang="fr-FR" sz="1050" dirty="0" smtClean="0"/>
          </a:p>
          <a:p>
            <a:pPr>
              <a:buNone/>
            </a:pPr>
            <a:r>
              <a:rPr lang="fr-FR" b="1" dirty="0" smtClean="0"/>
              <a:t> </a:t>
            </a:r>
            <a:endParaRPr lang="fr-FR" sz="1200" dirty="0" smtClean="0"/>
          </a:p>
          <a:p>
            <a:pPr lvl="0">
              <a:buNone/>
            </a:pPr>
            <a:r>
              <a:rPr lang="fr-FR" b="1" dirty="0" smtClean="0"/>
              <a:t>Les gens ont tendance à :</a:t>
            </a:r>
            <a:endParaRPr lang="fr-FR" sz="1050" dirty="0" smtClean="0"/>
          </a:p>
          <a:p>
            <a:pPr>
              <a:buNone/>
            </a:pPr>
            <a:r>
              <a:rPr lang="fr-FR" b="1" dirty="0" smtClean="0"/>
              <a:t> </a:t>
            </a:r>
            <a:endParaRPr lang="fr-FR" sz="1200" dirty="0" smtClean="0"/>
          </a:p>
          <a:p>
            <a:pPr lvl="1"/>
            <a:r>
              <a:rPr lang="fr-FR" dirty="0" smtClean="0"/>
              <a:t>Simplifier les messages.</a:t>
            </a:r>
            <a:endParaRPr lang="fr-FR" sz="1050" dirty="0" smtClean="0"/>
          </a:p>
          <a:p>
            <a:pPr>
              <a:buNone/>
            </a:pPr>
            <a:r>
              <a:rPr lang="fr-FR" dirty="0" smtClean="0"/>
              <a:t> </a:t>
            </a:r>
            <a:endParaRPr lang="fr-FR" sz="1100" dirty="0" smtClean="0"/>
          </a:p>
          <a:p>
            <a:pPr lvl="1"/>
            <a:r>
              <a:rPr lang="fr-FR" dirty="0" smtClean="0"/>
              <a:t>S’en tenir aux croyances répandues.</a:t>
            </a:r>
            <a:endParaRPr lang="fr-FR" sz="1050" dirty="0" smtClean="0"/>
          </a:p>
          <a:p>
            <a:pPr>
              <a:buNone/>
            </a:pPr>
            <a:r>
              <a:rPr lang="fr-FR" dirty="0" smtClean="0"/>
              <a:t> </a:t>
            </a:r>
            <a:endParaRPr lang="fr-FR" sz="1100" dirty="0" smtClean="0"/>
          </a:p>
          <a:p>
            <a:pPr lvl="1"/>
            <a:r>
              <a:rPr lang="fr-FR" dirty="0" smtClean="0"/>
              <a:t>Rechercher des informations et opinions supplémentaires</a:t>
            </a:r>
            <a:r>
              <a:rPr lang="fr-FR" dirty="0" smtClean="0"/>
              <a:t>.</a:t>
            </a:r>
            <a:r>
              <a:rPr lang="fr-FR" dirty="0" smtClean="0"/>
              <a:t> </a:t>
            </a:r>
            <a:endParaRPr lang="fr-FR" sz="1100" dirty="0" smtClean="0"/>
          </a:p>
          <a:p>
            <a:r>
              <a:rPr lang="fr-FR" dirty="0" smtClean="0"/>
              <a:t>      Croire </a:t>
            </a:r>
            <a:r>
              <a:rPr lang="fr-FR" dirty="0" smtClean="0"/>
              <a:t>au premier message</a:t>
            </a:r>
            <a:r>
              <a:rPr lang="fr-FR" dirty="0" smtClean="0"/>
              <a:t>.</a:t>
            </a:r>
            <a:r>
              <a:rPr lang="fr-FR" b="1" dirty="0" smtClean="0"/>
              <a:t> </a:t>
            </a:r>
            <a:endParaRPr lang="fr-FR" b="1" dirty="0" smtClean="0"/>
          </a:p>
          <a:p>
            <a:endParaRPr lang="fr-FR" b="1" dirty="0" smtClean="0"/>
          </a:p>
          <a:p>
            <a:r>
              <a:rPr lang="fr-FR" b="1" dirty="0" smtClean="0">
                <a:solidFill>
                  <a:srgbClr val="FF0000"/>
                </a:solidFill>
              </a:rPr>
              <a:t>La </a:t>
            </a:r>
            <a:r>
              <a:rPr lang="fr-FR" b="1" dirty="0" smtClean="0">
                <a:solidFill>
                  <a:srgbClr val="FF0000"/>
                </a:solidFill>
              </a:rPr>
              <a:t>communication des risques en cas d’urgence est importante parce que...</a:t>
            </a:r>
            <a:endParaRPr lang="fr-FR" sz="1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 </a:t>
            </a:r>
          </a:p>
          <a:p>
            <a:pPr lvl="0"/>
            <a:r>
              <a:rPr lang="fr-FR" b="1" dirty="0" smtClean="0"/>
              <a:t>Elle peut influencer la perception des risques et les types de réaction qu’ont les gens face à une </a:t>
            </a:r>
            <a:r>
              <a:rPr lang="fr-FR" b="1" dirty="0" smtClean="0"/>
              <a:t>menace  </a:t>
            </a:r>
            <a:r>
              <a:rPr lang="fr-FR" b="1" dirty="0" smtClean="0"/>
              <a:t>publique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sz="1200" dirty="0" smtClean="0"/>
          </a:p>
          <a:p>
            <a:pPr>
              <a:buNone/>
            </a:pPr>
            <a:r>
              <a:rPr lang="fr-FR" b="1" dirty="0" smtClean="0"/>
              <a:t> </a:t>
            </a:r>
            <a:endParaRPr lang="fr-FR" sz="1200" dirty="0" smtClean="0"/>
          </a:p>
          <a:p>
            <a:pPr lvl="0"/>
            <a:r>
              <a:rPr lang="fr-FR" b="1" dirty="0" smtClean="0"/>
              <a:t>Les publics réagissent différemment en fonction de la manière dont ils reçoivent les informations, et la communication des risques en cas d’urgence peut servir à motiver les gens à prendre des mesures en vue de protéger leur </a:t>
            </a:r>
            <a:r>
              <a:rPr lang="fr-FR" b="1" dirty="0" smtClean="0"/>
              <a:t>vie et leur santé .</a:t>
            </a:r>
            <a:endParaRPr lang="fr-FR" sz="1050" dirty="0" smtClean="0"/>
          </a:p>
          <a:p>
            <a:pPr>
              <a:buNone/>
            </a:pPr>
            <a:r>
              <a:rPr lang="fr-FR" dirty="0" smtClean="0"/>
              <a:t> </a:t>
            </a:r>
          </a:p>
          <a:p>
            <a:r>
              <a:rPr lang="fr-FR" b="1" i="1" dirty="0" smtClean="0"/>
              <a:t>Un message n’est efficace que si les gens l’entendent</a:t>
            </a:r>
            <a:endParaRPr lang="fr-FR" sz="1100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Communication  de crise   </a:t>
            </a:r>
            <a:r>
              <a:rPr lang="fr-FR" dirty="0" smtClean="0"/>
              <a:t>en cas d’urgence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Autofit/>
          </a:bodyPr>
          <a:lstStyle/>
          <a:p>
            <a:pPr lvl="0"/>
            <a:r>
              <a:rPr lang="fr-FR" sz="1400" b="1" dirty="0" smtClean="0"/>
              <a:t>La communication des risques en cas d’urgence est l’échange des informations en temps réel entre les experts, les responsables, et le public qui fait face à une crise qui menace sa sécurité et sa sûreté</a:t>
            </a:r>
            <a:r>
              <a:rPr lang="fr-FR" sz="1400" b="1" dirty="0" smtClean="0"/>
              <a:t>.</a:t>
            </a:r>
            <a:endParaRPr lang="fr-FR" sz="1400" dirty="0" smtClean="0"/>
          </a:p>
          <a:p>
            <a:pPr lvl="0"/>
            <a:r>
              <a:rPr lang="fr-FR" sz="1400" b="1" dirty="0" smtClean="0"/>
              <a:t>Elle permet au public de prendre rapidement des décisions en connaissance de cause, sur la santé, le bien-être, la communauté et les biens, quand un incident se produit de façon inattendue et échappe à son contrôle</a:t>
            </a:r>
            <a:r>
              <a:rPr lang="fr-FR" sz="1400" b="1" dirty="0" smtClean="0"/>
              <a:t>.</a:t>
            </a:r>
            <a:r>
              <a:rPr lang="fr-FR" sz="1400" b="1" dirty="0" smtClean="0"/>
              <a:t> </a:t>
            </a:r>
            <a:endParaRPr lang="fr-FR" sz="1400" dirty="0" smtClean="0"/>
          </a:p>
          <a:p>
            <a:r>
              <a:rPr lang="fr-FR" sz="1400" b="1" dirty="0" smtClean="0"/>
              <a:t>Une communication efficace entre les agences gouvernementales et le public réduit l’anxiété, augmente la confiance, et aide les partenaires et les parties prenantes à prendre de meilleures décisions</a:t>
            </a:r>
            <a:r>
              <a:rPr lang="fr-FR" sz="1400" b="1" dirty="0" smtClean="0"/>
              <a:t>.</a:t>
            </a:r>
          </a:p>
          <a:p>
            <a:r>
              <a:rPr lang="fr-FR" sz="1400" b="1" dirty="0" smtClean="0"/>
              <a:t>Lorsqu’on </a:t>
            </a:r>
            <a:r>
              <a:rPr lang="fr-FR" sz="1400" b="1" dirty="0" smtClean="0"/>
              <a:t>applique la communication des risques en cas d'urgence, on </a:t>
            </a:r>
            <a:r>
              <a:rPr lang="fr-FR" sz="1400" b="1" dirty="0" smtClean="0"/>
              <a:t>…</a:t>
            </a:r>
            <a:r>
              <a:rPr lang="fr-FR" sz="1400" dirty="0" smtClean="0"/>
              <a:t>:</a:t>
            </a:r>
            <a:r>
              <a:rPr lang="fr-FR" sz="1400" dirty="0" smtClean="0"/>
              <a:t> </a:t>
            </a:r>
          </a:p>
          <a:p>
            <a:pPr lvl="0"/>
            <a:r>
              <a:rPr lang="fr-FR" sz="1400" b="1" dirty="0" smtClean="0"/>
              <a:t>Crée une occasion de communiquer sur les </a:t>
            </a:r>
            <a:r>
              <a:rPr lang="fr-FR" sz="1400" b="1" dirty="0" smtClean="0"/>
              <a:t>risques survenus   en toute transparence   suivant </a:t>
            </a:r>
            <a:r>
              <a:rPr lang="fr-FR" sz="1400" b="1" dirty="0" smtClean="0"/>
              <a:t>un plan qui s’adapte aux besoins de la communauté</a:t>
            </a:r>
            <a:r>
              <a:rPr lang="fr-FR" sz="1400" b="1" dirty="0" smtClean="0"/>
              <a:t>.</a:t>
            </a:r>
            <a:r>
              <a:rPr lang="fr-FR" sz="1400" b="1" dirty="0" smtClean="0"/>
              <a:t> </a:t>
            </a:r>
            <a:endParaRPr lang="fr-FR" sz="1400" dirty="0" smtClean="0"/>
          </a:p>
          <a:p>
            <a:pPr lvl="0"/>
            <a:r>
              <a:rPr lang="fr-FR" sz="1400" b="1" dirty="0" smtClean="0"/>
              <a:t>Intègre la communauté au processus de gestion des risques</a:t>
            </a:r>
            <a:r>
              <a:rPr lang="fr-FR" sz="1400" b="1" dirty="0" smtClean="0"/>
              <a:t>.</a:t>
            </a:r>
            <a:r>
              <a:rPr lang="fr-FR" sz="1400" b="1" dirty="0" smtClean="0"/>
              <a:t> </a:t>
            </a:r>
            <a:endParaRPr lang="fr-FR" sz="1400" dirty="0" smtClean="0"/>
          </a:p>
          <a:p>
            <a:pPr lvl="0"/>
            <a:r>
              <a:rPr lang="fr-FR" sz="1400" b="1" dirty="0" smtClean="0"/>
              <a:t>Aide à établir la confiance et à réduire la peur, la colère et l’agressivité</a:t>
            </a:r>
            <a:r>
              <a:rPr lang="fr-FR" sz="1400" b="1" dirty="0" smtClean="0"/>
              <a:t>.</a:t>
            </a:r>
          </a:p>
          <a:p>
            <a:pPr algn="ctr"/>
            <a:r>
              <a:rPr lang="fr-FR" sz="1400" b="1" dirty="0" smtClean="0">
                <a:solidFill>
                  <a:srgbClr val="FF0000"/>
                </a:solidFill>
                <a:latin typeface="Antique Olive Compact" pitchFamily="34" charset="0"/>
              </a:rPr>
              <a:t>Communiquer lors d’une </a:t>
            </a:r>
            <a:r>
              <a:rPr lang="fr-FR" sz="1400" b="1" dirty="0" smtClean="0">
                <a:solidFill>
                  <a:srgbClr val="FF0000"/>
                </a:solidFill>
                <a:latin typeface="Antique Olive Compact" pitchFamily="34" charset="0"/>
              </a:rPr>
              <a:t>urgence</a:t>
            </a:r>
            <a:endParaRPr lang="fr-FR" sz="1400" dirty="0" smtClean="0">
              <a:solidFill>
                <a:srgbClr val="FF0000"/>
              </a:solidFill>
              <a:latin typeface="Antique Olive Compact" pitchFamily="34" charset="0"/>
            </a:endParaRPr>
          </a:p>
          <a:p>
            <a:pPr lvl="0"/>
            <a:r>
              <a:rPr lang="fr-FR" sz="1400" b="1" dirty="0" smtClean="0"/>
              <a:t>La communication doit être claire, concise et basée sur les besoins du public</a:t>
            </a:r>
            <a:r>
              <a:rPr lang="fr-FR" sz="1400" b="1" dirty="0" smtClean="0"/>
              <a:t>.</a:t>
            </a:r>
            <a:endParaRPr lang="fr-FR" sz="1400" dirty="0" smtClean="0"/>
          </a:p>
          <a:p>
            <a:pPr lvl="0"/>
            <a:r>
              <a:rPr lang="fr-FR" sz="1400" b="1" dirty="0" smtClean="0"/>
              <a:t>Une communication efficace des risques en cas d’urgence est cruciale pour la réponse et permet aux gens de</a:t>
            </a:r>
            <a:r>
              <a:rPr lang="fr-FR" sz="1400" b="1" dirty="0" smtClean="0"/>
              <a:t>:</a:t>
            </a:r>
            <a:r>
              <a:rPr lang="fr-FR" sz="1400" b="1" dirty="0" smtClean="0"/>
              <a:t> </a:t>
            </a:r>
            <a:endParaRPr lang="fr-FR" sz="1400" dirty="0" smtClean="0"/>
          </a:p>
          <a:p>
            <a:pPr lvl="1"/>
            <a:r>
              <a:rPr lang="fr-FR" sz="1400" dirty="0" smtClean="0"/>
              <a:t>Faire face à la situation</a:t>
            </a:r>
            <a:r>
              <a:rPr lang="fr-FR" sz="1400" dirty="0" smtClean="0"/>
              <a:t>.</a:t>
            </a:r>
            <a:r>
              <a:rPr lang="fr-FR" sz="1400" dirty="0" smtClean="0"/>
              <a:t> </a:t>
            </a:r>
          </a:p>
          <a:p>
            <a:pPr lvl="1"/>
            <a:r>
              <a:rPr lang="fr-FR" sz="1400" dirty="0" smtClean="0"/>
              <a:t>Restaurer de l’ordre dans leurs vies</a:t>
            </a:r>
            <a:r>
              <a:rPr lang="fr-FR" sz="1400" dirty="0" smtClean="0"/>
              <a:t>.</a:t>
            </a:r>
            <a:r>
              <a:rPr lang="fr-FR" sz="1400" dirty="0" smtClean="0"/>
              <a:t> </a:t>
            </a:r>
          </a:p>
          <a:p>
            <a:pPr lvl="1"/>
            <a:r>
              <a:rPr lang="fr-FR" sz="1400" dirty="0" smtClean="0"/>
              <a:t>Lutter contre les comportements nocifs qui ont tendance à apparaître pendant une </a:t>
            </a:r>
            <a:r>
              <a:rPr lang="fr-FR" sz="1400" dirty="0" smtClean="0"/>
              <a:t>crise </a:t>
            </a:r>
            <a:r>
              <a:rPr lang="fr-FR" sz="1400" dirty="0" smtClean="0"/>
              <a:t> </a:t>
            </a:r>
            <a:r>
              <a:rPr lang="fr-FR" sz="1400" b="1" dirty="0" smtClean="0"/>
              <a:t/>
            </a:r>
            <a:br>
              <a:rPr lang="fr-FR" sz="1400" b="1" dirty="0" smtClean="0"/>
            </a:br>
            <a:r>
              <a:rPr lang="fr-FR" sz="1400" dirty="0" smtClean="0"/>
              <a:t>  </a:t>
            </a:r>
          </a:p>
          <a:p>
            <a:pPr lvl="0"/>
            <a:endParaRPr lang="fr-FR" sz="1400" dirty="0" smtClean="0"/>
          </a:p>
          <a:p>
            <a:endParaRPr lang="fr-FR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sz="2200" dirty="0" smtClean="0"/>
              <a:t>Approches </a:t>
            </a:r>
            <a:r>
              <a:rPr lang="fr-FR" sz="2200" dirty="0" smtClean="0"/>
              <a:t>à la communication </a:t>
            </a:r>
            <a:r>
              <a:rPr lang="fr-FR" sz="2200" dirty="0" smtClean="0"/>
              <a:t>de crise  </a:t>
            </a:r>
            <a:r>
              <a:rPr lang="fr-FR" sz="2200" dirty="0" smtClean="0"/>
              <a:t>en cas d’urgence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72648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smtClean="0"/>
              <a:t>Outils</a:t>
            </a:r>
            <a:endParaRPr lang="fr-FR" dirty="0" smtClean="0"/>
          </a:p>
          <a:p>
            <a:pPr lvl="0"/>
            <a:r>
              <a:rPr lang="fr-FR" b="1" dirty="0" smtClean="0"/>
              <a:t>Les 7 C: Capter l’attention; Clarifier le message; Communiquer un bienfait; la Cohérence est importante; Calmer le cœur et l’esprit; Créer la confiance; Appel à l’action:</a:t>
            </a:r>
            <a:endParaRPr lang="fr-FR" dirty="0" smtClean="0"/>
          </a:p>
          <a:p>
            <a:r>
              <a:rPr lang="fr-FR" b="1" dirty="0" smtClean="0"/>
              <a:t>Contexte d’une communication des risques en cas </a:t>
            </a:r>
            <a:r>
              <a:rPr lang="fr-FR" b="1" dirty="0" smtClean="0"/>
              <a:t>d’urgence CERC ( </a:t>
            </a:r>
            <a:r>
              <a:rPr lang="fr-FR" b="1" dirty="0" err="1" smtClean="0"/>
              <a:t>crisis</a:t>
            </a:r>
            <a:r>
              <a:rPr lang="fr-FR" b="1" dirty="0" smtClean="0"/>
              <a:t> emergency  </a:t>
            </a:r>
            <a:r>
              <a:rPr lang="fr-FR" b="1" dirty="0" err="1" smtClean="0"/>
              <a:t>risk</a:t>
            </a:r>
            <a:r>
              <a:rPr lang="fr-FR" b="1" dirty="0" smtClean="0"/>
              <a:t> communication)</a:t>
            </a:r>
          </a:p>
          <a:p>
            <a:pPr lvl="0"/>
            <a:r>
              <a:rPr lang="fr-FR" b="1" dirty="0" smtClean="0"/>
              <a:t>Les principes d’une CERC</a:t>
            </a:r>
            <a:r>
              <a:rPr lang="fr-FR" b="1" dirty="0" smtClean="0"/>
              <a:t>:</a:t>
            </a:r>
            <a:r>
              <a:rPr lang="fr-FR" b="1" dirty="0" smtClean="0"/>
              <a:t> </a:t>
            </a:r>
            <a:endParaRPr lang="fr-FR" sz="1200" dirty="0" smtClean="0"/>
          </a:p>
          <a:p>
            <a:pPr lvl="1"/>
            <a:r>
              <a:rPr lang="fr-FR" dirty="0" smtClean="0"/>
              <a:t>Fournissent au public les informations qui lui permettront de prendre les meilleures décisions face aux contraintes incroyables de temps</a:t>
            </a:r>
            <a:r>
              <a:rPr lang="fr-FR" dirty="0" smtClean="0"/>
              <a:t>.</a:t>
            </a:r>
            <a:r>
              <a:rPr lang="fr-FR" dirty="0" smtClean="0"/>
              <a:t> </a:t>
            </a:r>
            <a:endParaRPr lang="fr-FR" sz="1100" dirty="0" smtClean="0"/>
          </a:p>
          <a:p>
            <a:pPr lvl="1"/>
            <a:r>
              <a:rPr lang="fr-FR" dirty="0" smtClean="0"/>
              <a:t>Aident les gens à mieux accepter la nature imparfaite des </a:t>
            </a:r>
            <a:r>
              <a:rPr lang="fr-FR" dirty="0" smtClean="0"/>
              <a:t>choix</a:t>
            </a:r>
            <a:r>
              <a:rPr lang="fr-FR" sz="6000" dirty="0" smtClean="0"/>
              <a:t/>
            </a:r>
            <a:br>
              <a:rPr lang="fr-FR" sz="6000" dirty="0" smtClean="0"/>
            </a:br>
            <a:r>
              <a:rPr lang="fr-FR" dirty="0" smtClean="0"/>
              <a:t> </a:t>
            </a:r>
          </a:p>
          <a:p>
            <a:r>
              <a:rPr lang="fr-FR" b="1" dirty="0" smtClean="0"/>
              <a:t>  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Théories </a:t>
            </a:r>
            <a:r>
              <a:rPr lang="fr-FR" dirty="0" smtClean="0"/>
              <a:t>et modèles en matière de communication des risques</a:t>
            </a:r>
            <a:br>
              <a:rPr lang="fr-FR" dirty="0" smtClean="0"/>
            </a:br>
            <a:r>
              <a:rPr lang="fr-FR" dirty="0" smtClean="0"/>
              <a:t> </a:t>
            </a:r>
            <a:br>
              <a:rPr lang="fr-FR" dirty="0" smtClean="0"/>
            </a:br>
            <a:r>
              <a:rPr lang="fr-FR" dirty="0" smtClean="0"/>
              <a:t> 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/>
              <a:t> </a:t>
            </a:r>
          </a:p>
          <a:p>
            <a:r>
              <a:rPr lang="fr-FR" b="1" dirty="0" smtClean="0"/>
              <a:t>La CERC est une approche à la communication des risques en cas d’urgence basée sur des preuves. Elle s’inspire d’autres comportements liés aux risques et d’autres théories et modèles de communication</a:t>
            </a:r>
            <a:r>
              <a:rPr lang="fr-FR" b="1" dirty="0" smtClean="0"/>
              <a:t>.</a:t>
            </a:r>
            <a:r>
              <a:rPr lang="fr-FR" dirty="0" smtClean="0"/>
              <a:t> </a:t>
            </a:r>
          </a:p>
          <a:p>
            <a:pPr lvl="0"/>
            <a:r>
              <a:rPr lang="fr-FR" b="1" dirty="0" smtClean="0"/>
              <a:t>Le modèle du Vacarme </a:t>
            </a:r>
            <a:r>
              <a:rPr lang="fr-FR" b="1" dirty="0" smtClean="0"/>
              <a:t>mental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Le modèle de la Domination du </a:t>
            </a:r>
            <a:r>
              <a:rPr lang="fr-FR" b="1" dirty="0" smtClean="0"/>
              <a:t>négatif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La théorie de la Détection de </a:t>
            </a:r>
            <a:r>
              <a:rPr lang="fr-FR" b="1" dirty="0" smtClean="0"/>
              <a:t>confiance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La théorie de la perception du </a:t>
            </a:r>
            <a:r>
              <a:rPr lang="fr-FR" b="1" dirty="0" smtClean="0"/>
              <a:t>risque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 smtClean="0"/>
              <a:t>  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Modèle </a:t>
            </a:r>
            <a:r>
              <a:rPr lang="fr-FR" dirty="0" smtClean="0"/>
              <a:t>du Vacarme mental</a:t>
            </a:r>
            <a:br>
              <a:rPr lang="fr-FR" dirty="0" smtClean="0"/>
            </a:br>
            <a:r>
              <a:rPr lang="fr-FR" dirty="0" smtClean="0"/>
              <a:t> </a:t>
            </a:r>
            <a:br>
              <a:rPr lang="fr-FR" dirty="0" smtClean="0"/>
            </a:br>
            <a:r>
              <a:rPr lang="fr-FR" dirty="0" smtClean="0"/>
              <a:t> 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fr-FR" b="1" dirty="0" smtClean="0"/>
              <a:t>Lorsque les gens sont inquiets ou en colère, il leur est difficile d’entendre, de comprendre et de se souvenir d’une information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Des situations stressantes provoquent une charge émotionnelle et mentale qui résulte en un « vacarme mental. </a:t>
            </a:r>
            <a:r>
              <a:rPr lang="fr-FR" b="1" dirty="0" smtClean="0"/>
              <a:t>»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Le vacarme mental entrave la capacité d’une personne à faire les bons choix</a:t>
            </a:r>
            <a:r>
              <a:rPr lang="fr-FR" b="1" dirty="0" smtClean="0"/>
              <a:t>.</a:t>
            </a:r>
          </a:p>
          <a:p>
            <a:pPr lvl="0"/>
            <a:r>
              <a:rPr lang="fr-FR" sz="3600" b="1" dirty="0" smtClean="0"/>
              <a:t>Impact du stress sur </a:t>
            </a:r>
            <a:r>
              <a:rPr lang="fr-FR" sz="3600" b="1" dirty="0" smtClean="0"/>
              <a:t>l’attention</a:t>
            </a:r>
            <a:r>
              <a:rPr lang="fr-FR" sz="3600" b="1" dirty="0" smtClean="0"/>
              <a:t> </a:t>
            </a:r>
            <a:endParaRPr lang="fr-FR" sz="3600" dirty="0" smtClean="0"/>
          </a:p>
          <a:p>
            <a:pPr lvl="1"/>
            <a:r>
              <a:rPr lang="fr-FR" sz="3600" dirty="0" smtClean="0"/>
              <a:t>Dans des conditions de stress élevé, les gens ne se souviennent que de 10 à 20% de ce qu’ils entendent</a:t>
            </a:r>
            <a:r>
              <a:rPr lang="fr-FR" sz="3600" dirty="0" smtClean="0"/>
              <a:t>.</a:t>
            </a:r>
            <a:r>
              <a:rPr lang="fr-FR" sz="3600" dirty="0" smtClean="0"/>
              <a:t> </a:t>
            </a:r>
          </a:p>
          <a:p>
            <a:pPr lvl="1"/>
            <a:r>
              <a:rPr lang="fr-FR" sz="3600" dirty="0" smtClean="0"/>
              <a:t>Les faits scientifiques représentent moins de 5% de ce dont les gens peuvent se souvenir</a:t>
            </a:r>
            <a:r>
              <a:rPr lang="fr-FR" sz="3600" dirty="0" smtClean="0"/>
              <a:t>.</a:t>
            </a:r>
            <a:r>
              <a:rPr lang="fr-FR" sz="3600" dirty="0" smtClean="0"/>
              <a:t> </a:t>
            </a:r>
          </a:p>
          <a:p>
            <a:pPr lvl="0"/>
            <a:r>
              <a:rPr lang="fr-FR" sz="3600" b="1" dirty="0" smtClean="0"/>
              <a:t>Effet de l’émotion sur la recherche de </a:t>
            </a:r>
            <a:r>
              <a:rPr lang="fr-FR" sz="3600" b="1" dirty="0" smtClean="0"/>
              <a:t>l’information</a:t>
            </a:r>
          </a:p>
          <a:p>
            <a:pPr>
              <a:buNone/>
            </a:pPr>
            <a:endParaRPr lang="fr-FR" sz="3600" dirty="0" smtClean="0"/>
          </a:p>
          <a:p>
            <a:pPr lvl="1"/>
            <a:r>
              <a:rPr lang="fr-FR" sz="3600" dirty="0" smtClean="0"/>
              <a:t>Une charge émotionnelle élevée augmente la recherche de l’information</a:t>
            </a:r>
            <a:r>
              <a:rPr lang="fr-FR" sz="3600" dirty="0" smtClean="0"/>
              <a:t>.</a:t>
            </a:r>
            <a:r>
              <a:rPr lang="fr-FR" sz="3600" dirty="0" smtClean="0"/>
              <a:t> </a:t>
            </a:r>
          </a:p>
          <a:p>
            <a:pPr lvl="1"/>
            <a:r>
              <a:rPr lang="fr-FR" sz="3600" dirty="0" smtClean="0"/>
              <a:t>Une charge émotionnelle élevée diminue la probabilité de rétention des informations</a:t>
            </a:r>
            <a:r>
              <a:rPr lang="fr-FR" sz="3600" dirty="0" smtClean="0"/>
              <a:t>.</a:t>
            </a:r>
            <a:r>
              <a:rPr lang="fr-FR" sz="3600" b="1" dirty="0" smtClean="0"/>
              <a:t/>
            </a:r>
            <a:br>
              <a:rPr lang="fr-FR" sz="3600" b="1" dirty="0" smtClean="0"/>
            </a:br>
            <a:endParaRPr lang="fr-FR" sz="3600" dirty="0" smtClean="0"/>
          </a:p>
          <a:p>
            <a:endParaRPr lang="fr-FR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Modèle de la Domination du négatif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8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fr-FR" b="1" dirty="0" smtClean="0"/>
              <a:t>Dans des conditions de stress élevé, les gens traitent différemment les informations négatives et positives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Les gens sont plus préoccupés par ce qu’ils pourraient perdre (résultats négatifs) que par ce qu’ils ont à gagner (résultats positifs</a:t>
            </a:r>
            <a:r>
              <a:rPr lang="fr-FR" b="1" dirty="0" smtClean="0"/>
              <a:t>).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Lorsqu’ils entendent des messages formulés négativement, les gens leur accordent plus d’attention et les retiennent plus longtemps; ce qui a un impact plus grand sur la perception des risques</a:t>
            </a:r>
            <a:r>
              <a:rPr lang="fr-FR" b="1" dirty="0" smtClean="0"/>
              <a:t>.</a:t>
            </a:r>
            <a:r>
              <a:rPr lang="fr-FR" b="1" dirty="0" smtClean="0"/>
              <a:t> </a:t>
            </a:r>
            <a:endParaRPr lang="fr-FR" dirty="0" smtClean="0"/>
          </a:p>
          <a:p>
            <a:pPr lvl="0"/>
            <a:r>
              <a:rPr lang="fr-FR" b="1" dirty="0" smtClean="0"/>
              <a:t>Multiplier les messages positifs (au moins 3) est essentiel pour faire l’ équilibre avec un message négatif</a:t>
            </a:r>
            <a:r>
              <a:rPr lang="fr-FR" b="1" dirty="0" smtClean="0"/>
              <a:t>.</a:t>
            </a:r>
            <a:r>
              <a:rPr lang="fr-FR" dirty="0" smtClean="0"/>
              <a:t> </a:t>
            </a:r>
          </a:p>
          <a:p>
            <a:r>
              <a:rPr lang="fr-FR" b="1" baseline="30000" dirty="0" smtClean="0"/>
              <a:t>NON</a:t>
            </a:r>
            <a:r>
              <a:rPr lang="fr-FR" dirty="0" smtClean="0"/>
              <a:t>	</a:t>
            </a:r>
            <a:r>
              <a:rPr lang="fr-FR" b="1" dirty="0" smtClean="0"/>
              <a:t>NE </a:t>
            </a:r>
            <a:r>
              <a:rPr lang="fr-FR" b="1" dirty="0" smtClean="0"/>
              <a:t>PAS   </a:t>
            </a:r>
            <a:r>
              <a:rPr lang="fr-FR" dirty="0" smtClean="0"/>
              <a:t>	</a:t>
            </a:r>
            <a:r>
              <a:rPr lang="fr-FR" b="1" dirty="0" smtClean="0"/>
              <a:t>AUCUN</a:t>
            </a:r>
            <a:r>
              <a:rPr lang="fr-FR" dirty="0" smtClean="0"/>
              <a:t>	</a:t>
            </a:r>
            <a:r>
              <a:rPr lang="fr-FR" dirty="0" smtClean="0"/>
              <a:t>    </a:t>
            </a:r>
            <a:r>
              <a:rPr lang="fr-FR" b="1" baseline="-25000" dirty="0" smtClean="0"/>
              <a:t> </a:t>
            </a:r>
            <a:r>
              <a:rPr lang="fr-FR" b="1" dirty="0" smtClean="0"/>
              <a:t>   jamais </a:t>
            </a:r>
            <a:endParaRPr lang="fr-FR" dirty="0" smtClean="0"/>
          </a:p>
          <a:p>
            <a:pPr>
              <a:buNone/>
            </a:pPr>
            <a:r>
              <a:rPr lang="fr-FR" b="1" baseline="-25000" dirty="0" smtClean="0"/>
              <a:t/>
            </a:r>
            <a:br>
              <a:rPr lang="fr-FR" b="1" baseline="-25000" dirty="0" smtClean="0"/>
            </a:br>
            <a:r>
              <a:rPr lang="fr-FR" dirty="0" smtClean="0"/>
              <a:t> 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310</TotalTime>
  <Words>417</Words>
  <Application>Microsoft Office PowerPoint</Application>
  <PresentationFormat>Affichage à l'écran (4:3)</PresentationFormat>
  <Paragraphs>285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Apex</vt:lpstr>
      <vt:lpstr>Argumentation et communication en situation de crise </vt:lpstr>
      <vt:lpstr>Programme du chapitre </vt:lpstr>
      <vt:lpstr>Diapositive 3</vt:lpstr>
      <vt:lpstr>Diapositive 4</vt:lpstr>
      <vt:lpstr> Communication  de crise   en cas d’urgence </vt:lpstr>
      <vt:lpstr> Approches à la communication de crise  en cas d’urgence </vt:lpstr>
      <vt:lpstr>  Théories et modèles en matière de communication des risques    </vt:lpstr>
      <vt:lpstr>   Modèle du Vacarme mental     </vt:lpstr>
      <vt:lpstr>Modèle de la Domination du négatif</vt:lpstr>
      <vt:lpstr>  Le modèle de la Détection de confiance </vt:lpstr>
      <vt:lpstr>Le modèle de la Détection de confiance </vt:lpstr>
      <vt:lpstr>La Théorie de la Perception du risque </vt:lpstr>
      <vt:lpstr> Application de la Théorie de la Perception du risque à la communication des risques en cas d'urgence   </vt:lpstr>
      <vt:lpstr>Diapositive 14</vt:lpstr>
      <vt:lpstr>Les six principes de la cerc</vt:lpstr>
      <vt:lpstr>Diapositive 16</vt:lpstr>
      <vt:lpstr>Diapositive 17</vt:lpstr>
      <vt:lpstr>Diapositive 18</vt:lpstr>
      <vt:lpstr>Le porte parole </vt:lpstr>
      <vt:lpstr>Communication avec le public concerné </vt:lpstr>
      <vt:lpstr> Principes de base d'un simple langage  </vt:lpstr>
      <vt:lpstr>  Faire parler les faits dans les messages     </vt:lpstr>
      <vt:lpstr>Diapositive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Argumentation et communication en situation de crise </dc:title>
  <dc:creator>H</dc:creator>
  <cp:lastModifiedBy>H</cp:lastModifiedBy>
  <cp:revision>3</cp:revision>
  <dcterms:created xsi:type="dcterms:W3CDTF">2021-01-23T18:22:57Z</dcterms:created>
  <dcterms:modified xsi:type="dcterms:W3CDTF">2021-01-26T21:04:28Z</dcterms:modified>
</cp:coreProperties>
</file>