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0"/>
  </p:notesMasterIdLst>
  <p:sldIdLst>
    <p:sldId id="256" r:id="rId2"/>
    <p:sldId id="257" r:id="rId3"/>
    <p:sldId id="258" r:id="rId4"/>
    <p:sldId id="267" r:id="rId5"/>
    <p:sldId id="260" r:id="rId6"/>
    <p:sldId id="265" r:id="rId7"/>
    <p:sldId id="261" r:id="rId8"/>
    <p:sldId id="262" r:id="rId9"/>
    <p:sldId id="263" r:id="rId10"/>
    <p:sldId id="268" r:id="rId11"/>
    <p:sldId id="269" r:id="rId12"/>
    <p:sldId id="276" r:id="rId13"/>
    <p:sldId id="270" r:id="rId14"/>
    <p:sldId id="271" r:id="rId15"/>
    <p:sldId id="272" r:id="rId16"/>
    <p:sldId id="273" r:id="rId17"/>
    <p:sldId id="274" r:id="rId18"/>
    <p:sldId id="275"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4588" autoAdjust="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D24BFB5-879E-4492-8A16-7193A5A36B7B}" type="datetimeFigureOut">
              <a:rPr lang="ar-DZ" smtClean="0"/>
              <a:pPr/>
              <a:t>29-05-1442</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6EDC0BA-7322-44E9-ACB0-7AAA5029296F}" type="slidenum">
              <a:rPr lang="ar-DZ" smtClean="0"/>
              <a:pPr/>
              <a:t>‹N°›</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16EDC0BA-7322-44E9-ACB0-7AAA5029296F}" type="slidenum">
              <a:rPr lang="ar-DZ" smtClean="0"/>
              <a:pPr/>
              <a:t>1</a:t>
            </a:fld>
            <a:endParaRPr lang="ar-D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baseline="0" dirty="0" smtClean="0"/>
              <a:t> </a:t>
            </a:r>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baseline="0" dirty="0" smtClean="0"/>
          </a:p>
          <a:p>
            <a:endParaRPr lang="ar-DZ" dirty="0"/>
          </a:p>
        </p:txBody>
      </p:sp>
      <p:sp>
        <p:nvSpPr>
          <p:cNvPr id="4" name="Espace réservé du numéro de diapositive 3"/>
          <p:cNvSpPr>
            <a:spLocks noGrp="1"/>
          </p:cNvSpPr>
          <p:nvPr>
            <p:ph type="sldNum" sz="quarter" idx="10"/>
          </p:nvPr>
        </p:nvSpPr>
        <p:spPr/>
        <p:txBody>
          <a:bodyPr/>
          <a:lstStyle/>
          <a:p>
            <a:fld id="{16EDC0BA-7322-44E9-ACB0-7AAA5029296F}" type="slidenum">
              <a:rPr lang="ar-DZ" smtClean="0"/>
              <a:pPr/>
              <a:t>11</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2" name="Espace réservé du pied de page 1"/>
          <p:cNvSpPr>
            <a:spLocks noGrp="1"/>
          </p:cNvSpPr>
          <p:nvPr>
            <p:ph type="ftr" sz="quarter" idx="11"/>
          </p:nvPr>
        </p:nvSpPr>
        <p:spPr/>
        <p:txBody>
          <a:bodyPr/>
          <a:lstStyle/>
          <a:p>
            <a:endParaRPr lang="fr-BE"/>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19" name="Espace réservé du pied de page 18"/>
          <p:cNvSpPr>
            <a:spLocks noGrp="1"/>
          </p:cNvSpPr>
          <p:nvPr>
            <p:ph type="ftr" sz="quarter" idx="11"/>
          </p:nvPr>
        </p:nvSpPr>
        <p:spPr>
          <a:xfrm>
            <a:off x="3581400" y="76200"/>
            <a:ext cx="2895600" cy="288925"/>
          </a:xfrm>
        </p:spPr>
        <p:txBody>
          <a:bodyPr/>
          <a:lstStyle/>
          <a:p>
            <a:endParaRPr lang="fr-BE"/>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11" name="Espace réservé du pied de page 10"/>
          <p:cNvSpPr>
            <a:spLocks noGrp="1"/>
          </p:cNvSpPr>
          <p:nvPr>
            <p:ph type="ftr" sz="quarter" idx="11"/>
          </p:nvPr>
        </p:nvSpPr>
        <p:spPr/>
        <p:txBody>
          <a:bodyPr/>
          <a:lstStyle/>
          <a:p>
            <a:endParaRPr lang="fr-BE"/>
          </a:p>
        </p:txBody>
      </p:sp>
      <p:sp>
        <p:nvSpPr>
          <p:cNvPr id="16" name="Espace réservé du numéro de diapositive 15"/>
          <p:cNvSpPr>
            <a:spLocks noGrp="1"/>
          </p:cNvSpPr>
          <p:nvPr>
            <p:ph type="sldNum" sz="quarter" idx="12"/>
          </p:nvPr>
        </p:nvSpPr>
        <p:spPr/>
        <p:txBody>
          <a:bodyPr/>
          <a:lstStyle/>
          <a:p>
            <a:fld id="{CF4668DC-857F-487D-BFFA-8C0CA5037977}" type="slidenum">
              <a:rPr lang="fr-BE" smtClean="0"/>
              <a:pPr/>
              <a:t>‹N°›</a:t>
            </a:fld>
            <a:endParaRPr lang="fr-BE"/>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10" name="Espace réservé du pied de page 9"/>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229600" y="6477000"/>
            <a:ext cx="762000" cy="246888"/>
          </a:xfrm>
        </p:spPr>
        <p:txBody>
          <a:bodyPr/>
          <a:lstStyle/>
          <a:p>
            <a:fld id="{CF4668DC-857F-487D-BFFA-8C0CA5037977}" type="slidenum">
              <a:rPr lang="fr-BE" smtClean="0"/>
              <a:pPr/>
              <a:t>‹N°›</a:t>
            </a:fld>
            <a:endParaRPr lang="fr-BE"/>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21" name="Espace réservé du pied de page 20"/>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24" name="Espace réservé du pied de page 23"/>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29" name="Espace réservé du pied de page 28"/>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A309A6D-C09C-4548-B29A-6CF363A7E532}" type="datetimeFigureOut">
              <a:rPr lang="fr-FR" smtClean="0"/>
              <a:pPr/>
              <a:t>12/01/2021</a:t>
            </a:fld>
            <a:endParaRPr lang="fr-BE"/>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BE"/>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F4668DC-857F-487D-BFFA-8C0CA5037977}" type="slidenum">
              <a:rPr lang="fr-BE" smtClean="0"/>
              <a:pPr/>
              <a:t>‹N°›</a:t>
            </a:fld>
            <a:endParaRPr lang="fr-BE"/>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COURS 4</a:t>
            </a:r>
            <a:endParaRPr lang="ar-DZ" dirty="0"/>
          </a:p>
        </p:txBody>
      </p:sp>
      <p:sp>
        <p:nvSpPr>
          <p:cNvPr id="7" name="Rectangle 6"/>
          <p:cNvSpPr/>
          <p:nvPr/>
        </p:nvSpPr>
        <p:spPr>
          <a:xfrm>
            <a:off x="755576" y="2348880"/>
            <a:ext cx="7488832" cy="1754326"/>
          </a:xfrm>
          <a:prstGeom prst="rect">
            <a:avLst/>
          </a:prstGeom>
        </p:spPr>
        <p:txBody>
          <a:bodyPr wrap="square">
            <a:spAutoFit/>
          </a:bodyPr>
          <a:lstStyle/>
          <a:p>
            <a:pPr algn="ctr"/>
            <a:r>
              <a:rPr lang="fr-FR" sz="5400" dirty="0" smtClean="0"/>
              <a:t>LE  modèle hydrologique HEC-HMS</a:t>
            </a:r>
            <a:r>
              <a:rPr lang="fr-FR" dirty="0" smtClean="0"/>
              <a:t>.</a:t>
            </a:r>
            <a:endParaRPr lang="ar-D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4067944" cy="369332"/>
          </a:xfrm>
          <a:prstGeom prst="rect">
            <a:avLst/>
          </a:prstGeom>
        </p:spPr>
        <p:txBody>
          <a:bodyPr wrap="square">
            <a:spAutoFit/>
          </a:bodyPr>
          <a:lstStyle/>
          <a:p>
            <a:r>
              <a:rPr lang="fr-FR" b="1" dirty="0" smtClean="0"/>
              <a:t>Le module de la fonction de transfert </a:t>
            </a:r>
            <a:r>
              <a:rPr lang="fr-FR" dirty="0" smtClean="0"/>
              <a:t>:</a:t>
            </a:r>
            <a:endParaRPr lang="ar-DZ" dirty="0"/>
          </a:p>
        </p:txBody>
      </p:sp>
      <p:sp>
        <p:nvSpPr>
          <p:cNvPr id="3" name="Rectangle 2"/>
          <p:cNvSpPr/>
          <p:nvPr/>
        </p:nvSpPr>
        <p:spPr>
          <a:xfrm>
            <a:off x="323528" y="476672"/>
            <a:ext cx="8352928" cy="1286955"/>
          </a:xfrm>
          <a:prstGeom prst="rect">
            <a:avLst/>
          </a:prstGeom>
        </p:spPr>
        <p:txBody>
          <a:bodyPr wrap="square">
            <a:spAutoFit/>
          </a:bodyPr>
          <a:lstStyle/>
          <a:p>
            <a:pPr>
              <a:lnSpc>
                <a:spcPct val="150000"/>
              </a:lnSpc>
            </a:pPr>
            <a:r>
              <a:rPr lang="fr-FR" dirty="0" smtClean="0"/>
              <a:t>Une fois la pluie participante au ruissellement calculée, c’est le rôle de la fonction de transfert qui débute. Elle permet de déterminer l’</a:t>
            </a:r>
            <a:r>
              <a:rPr lang="fr-FR" dirty="0" err="1" smtClean="0"/>
              <a:t>hydrogramme</a:t>
            </a:r>
            <a:r>
              <a:rPr lang="fr-FR" dirty="0" smtClean="0"/>
              <a:t> résultant de la pluie nette.</a:t>
            </a:r>
            <a:endParaRPr lang="ar-DZ" dirty="0"/>
          </a:p>
        </p:txBody>
      </p:sp>
      <p:sp>
        <p:nvSpPr>
          <p:cNvPr id="4" name="Rectangle 3"/>
          <p:cNvSpPr/>
          <p:nvPr/>
        </p:nvSpPr>
        <p:spPr>
          <a:xfrm>
            <a:off x="467544" y="1700808"/>
            <a:ext cx="6390456" cy="3000821"/>
          </a:xfrm>
          <a:prstGeom prst="rect">
            <a:avLst/>
          </a:prstGeom>
        </p:spPr>
        <p:txBody>
          <a:bodyPr wrap="square">
            <a:spAutoFit/>
          </a:bodyPr>
          <a:lstStyle/>
          <a:p>
            <a:pPr>
              <a:lnSpc>
                <a:spcPct val="150000"/>
              </a:lnSpc>
            </a:pPr>
            <a:r>
              <a:rPr lang="fr-FR" dirty="0" smtClean="0"/>
              <a:t>Le modèle offre six formalismes pour y converger : </a:t>
            </a:r>
          </a:p>
          <a:p>
            <a:pPr>
              <a:lnSpc>
                <a:spcPct val="150000"/>
              </a:lnSpc>
              <a:buFont typeface="Wingdings" pitchFamily="2" charset="2"/>
              <a:buChar char="v"/>
            </a:pPr>
            <a:r>
              <a:rPr lang="fr-FR" dirty="0" smtClean="0"/>
              <a:t> « User-</a:t>
            </a:r>
            <a:r>
              <a:rPr lang="fr-FR" dirty="0" err="1" smtClean="0"/>
              <a:t>Specified</a:t>
            </a:r>
            <a:r>
              <a:rPr lang="fr-FR" dirty="0" smtClean="0"/>
              <a:t> Unit </a:t>
            </a:r>
            <a:r>
              <a:rPr lang="fr-FR" dirty="0" err="1" smtClean="0"/>
              <a:t>Hydrograph</a:t>
            </a:r>
            <a:r>
              <a:rPr lang="fr-FR" dirty="0" smtClean="0"/>
              <a:t> »</a:t>
            </a:r>
          </a:p>
          <a:p>
            <a:pPr>
              <a:lnSpc>
                <a:spcPct val="150000"/>
              </a:lnSpc>
              <a:buFont typeface="Wingdings" pitchFamily="2" charset="2"/>
              <a:buChar char="v"/>
            </a:pPr>
            <a:r>
              <a:rPr lang="fr-FR" dirty="0" smtClean="0"/>
              <a:t> « Snyder Unit </a:t>
            </a:r>
            <a:r>
              <a:rPr lang="fr-FR" dirty="0" err="1" smtClean="0"/>
              <a:t>Hydrograph</a:t>
            </a:r>
            <a:r>
              <a:rPr lang="fr-FR" dirty="0" smtClean="0"/>
              <a:t> </a:t>
            </a:r>
          </a:p>
          <a:p>
            <a:pPr>
              <a:lnSpc>
                <a:spcPct val="150000"/>
              </a:lnSpc>
              <a:buFont typeface="Wingdings" pitchFamily="2" charset="2"/>
              <a:buChar char="v"/>
            </a:pPr>
            <a:r>
              <a:rPr lang="fr-FR" dirty="0" smtClean="0"/>
              <a:t>  « </a:t>
            </a:r>
            <a:r>
              <a:rPr lang="fr-FR" dirty="0" err="1" smtClean="0"/>
              <a:t>Kinematic</a:t>
            </a:r>
            <a:r>
              <a:rPr lang="fr-FR" dirty="0" smtClean="0"/>
              <a:t> </a:t>
            </a:r>
            <a:r>
              <a:rPr lang="fr-FR" dirty="0" err="1" smtClean="0"/>
              <a:t>Wave</a:t>
            </a:r>
            <a:r>
              <a:rPr lang="fr-FR" dirty="0" smtClean="0"/>
              <a:t> » </a:t>
            </a:r>
          </a:p>
          <a:p>
            <a:pPr>
              <a:lnSpc>
                <a:spcPct val="150000"/>
              </a:lnSpc>
              <a:buFont typeface="Wingdings" pitchFamily="2" charset="2"/>
              <a:buChar char="v"/>
            </a:pPr>
            <a:r>
              <a:rPr lang="fr-FR" dirty="0" smtClean="0"/>
              <a:t>  « SCS Unit </a:t>
            </a:r>
            <a:r>
              <a:rPr lang="fr-FR" dirty="0" err="1" smtClean="0"/>
              <a:t>Hydrograph</a:t>
            </a:r>
            <a:r>
              <a:rPr lang="fr-FR" dirty="0" smtClean="0"/>
              <a:t> </a:t>
            </a:r>
          </a:p>
          <a:p>
            <a:pPr>
              <a:lnSpc>
                <a:spcPct val="150000"/>
              </a:lnSpc>
              <a:buFont typeface="Wingdings" pitchFamily="2" charset="2"/>
              <a:buChar char="v"/>
            </a:pPr>
            <a:r>
              <a:rPr lang="fr-FR" dirty="0" smtClean="0"/>
              <a:t>  « Clark Unit </a:t>
            </a:r>
            <a:r>
              <a:rPr lang="fr-FR" dirty="0" err="1" smtClean="0"/>
              <a:t>Hydrograph</a:t>
            </a:r>
            <a:r>
              <a:rPr lang="fr-FR" dirty="0" smtClean="0"/>
              <a:t> </a:t>
            </a:r>
          </a:p>
          <a:p>
            <a:pPr>
              <a:lnSpc>
                <a:spcPct val="150000"/>
              </a:lnSpc>
              <a:buFont typeface="Wingdings" pitchFamily="2" charset="2"/>
              <a:buChar char="v"/>
            </a:pPr>
            <a:r>
              <a:rPr lang="fr-FR" dirty="0" smtClean="0"/>
              <a:t>  « </a:t>
            </a:r>
            <a:r>
              <a:rPr lang="fr-FR" dirty="0" err="1" smtClean="0"/>
              <a:t>Mod</a:t>
            </a:r>
            <a:r>
              <a:rPr lang="fr-FR" dirty="0" smtClean="0"/>
              <a:t> Clark </a:t>
            </a:r>
            <a:endParaRPr lang="ar-DZ" dirty="0"/>
          </a:p>
        </p:txBody>
      </p:sp>
      <p:sp>
        <p:nvSpPr>
          <p:cNvPr id="5" name="Rectangle 4"/>
          <p:cNvSpPr/>
          <p:nvPr/>
        </p:nvSpPr>
        <p:spPr>
          <a:xfrm>
            <a:off x="323528" y="4869160"/>
            <a:ext cx="8136904" cy="1286955"/>
          </a:xfrm>
          <a:prstGeom prst="rect">
            <a:avLst/>
          </a:prstGeom>
        </p:spPr>
        <p:txBody>
          <a:bodyPr wrap="square">
            <a:spAutoFit/>
          </a:bodyPr>
          <a:lstStyle/>
          <a:p>
            <a:pPr>
              <a:lnSpc>
                <a:spcPct val="150000"/>
              </a:lnSpc>
            </a:pPr>
            <a:r>
              <a:rPr lang="fr-FR" dirty="0" smtClean="0"/>
              <a:t>l'une des difficultés de la modélisation hydrologique avec ce modèle est la préparation des données d'entrée. Cette étape nécessite l'utilisation du SIG (Système d'Information Géographique) </a:t>
            </a:r>
            <a:r>
              <a:rPr lang="fr-FR" dirty="0" err="1" smtClean="0"/>
              <a:t>afín</a:t>
            </a:r>
            <a:r>
              <a:rPr lang="fr-FR" dirty="0" smtClean="0"/>
              <a:t> de générer le modèle du bassin. </a:t>
            </a:r>
            <a:endParaRPr lang="ar-D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1615827"/>
          </a:xfrm>
          <a:prstGeom prst="rect">
            <a:avLst/>
          </a:prstGeom>
        </p:spPr>
        <p:txBody>
          <a:bodyPr wrap="square">
            <a:spAutoFit/>
          </a:bodyPr>
          <a:lstStyle/>
          <a:p>
            <a:r>
              <a:rPr lang="fr-FR" b="1" dirty="0" smtClean="0"/>
              <a:t>Modélisation Pluie-Débit par le modèle HEC-HMS</a:t>
            </a:r>
            <a:r>
              <a:rPr lang="fr-FR" dirty="0" smtClean="0"/>
              <a:t>:</a:t>
            </a:r>
          </a:p>
          <a:p>
            <a:pPr>
              <a:lnSpc>
                <a:spcPct val="150000"/>
              </a:lnSpc>
            </a:pPr>
            <a:r>
              <a:rPr lang="fr-FR" dirty="0" smtClean="0"/>
              <a:t> La modélisation de la réponse d'un bassin versant soumis à un phénomène pluvieux sous le logiciel HEC HMS est découpée en deux parties</a:t>
            </a:r>
          </a:p>
          <a:p>
            <a:pPr>
              <a:lnSpc>
                <a:spcPct val="150000"/>
              </a:lnSpc>
            </a:pPr>
            <a:r>
              <a:rPr lang="fr-FR" dirty="0" smtClean="0"/>
              <a:t>1)  La modélisation du bassin versant ;   2)  La modélisation des précipitations.</a:t>
            </a:r>
            <a:endParaRPr lang="ar-DZ" dirty="0"/>
          </a:p>
        </p:txBody>
      </p:sp>
      <p:sp>
        <p:nvSpPr>
          <p:cNvPr id="3" name="Rectangle 2"/>
          <p:cNvSpPr/>
          <p:nvPr/>
        </p:nvSpPr>
        <p:spPr>
          <a:xfrm>
            <a:off x="539552" y="1844824"/>
            <a:ext cx="8136904" cy="1754326"/>
          </a:xfrm>
          <a:prstGeom prst="rect">
            <a:avLst/>
          </a:prstGeom>
        </p:spPr>
        <p:txBody>
          <a:bodyPr wrap="square">
            <a:spAutoFit/>
          </a:bodyPr>
          <a:lstStyle/>
          <a:p>
            <a:pPr>
              <a:lnSpc>
                <a:spcPct val="150000"/>
              </a:lnSpc>
              <a:buFont typeface="Wingdings" pitchFamily="2" charset="2"/>
              <a:buChar char="Ø"/>
            </a:pPr>
            <a:r>
              <a:rPr lang="fr-FR" dirty="0" smtClean="0"/>
              <a:t> La modélisation d'un bassin versant consiste  , en premier lieu, en un découpage de celui- ci en plusieurs sous-bassins versants élémentaires, ensuite, spécifier les méthodes utilisées pour le calcul des pertes (fonction de production) et de ruissellement (fonction de transfert)</a:t>
            </a:r>
            <a:endParaRPr lang="ar-DZ" dirty="0"/>
          </a:p>
        </p:txBody>
      </p:sp>
      <p:sp>
        <p:nvSpPr>
          <p:cNvPr id="5" name="Rectangle 4"/>
          <p:cNvSpPr/>
          <p:nvPr/>
        </p:nvSpPr>
        <p:spPr>
          <a:xfrm>
            <a:off x="467544" y="3645024"/>
            <a:ext cx="8208912" cy="871457"/>
          </a:xfrm>
          <a:prstGeom prst="rect">
            <a:avLst/>
          </a:prstGeom>
        </p:spPr>
        <p:txBody>
          <a:bodyPr wrap="square">
            <a:spAutoFit/>
          </a:bodyPr>
          <a:lstStyle/>
          <a:p>
            <a:pPr>
              <a:lnSpc>
                <a:spcPct val="150000"/>
              </a:lnSpc>
            </a:pPr>
            <a:r>
              <a:rPr lang="fr-FR" dirty="0" smtClean="0"/>
              <a:t>  Le schéma du modèle de bassin est la représentation du modèle hydrologique du bassin et de ses éléments (biefs, jonctions, sous bassins....) et leurs connectivités</a:t>
            </a:r>
            <a:endParaRPr lang="ar-D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39"/>
            <a:ext cx="8568952" cy="5078313"/>
          </a:xfrm>
          <a:prstGeom prst="rect">
            <a:avLst/>
          </a:prstGeom>
        </p:spPr>
        <p:txBody>
          <a:bodyPr wrap="square">
            <a:spAutoFit/>
          </a:bodyPr>
          <a:lstStyle/>
          <a:p>
            <a:pPr>
              <a:lnSpc>
                <a:spcPct val="150000"/>
              </a:lnSpc>
            </a:pPr>
            <a:r>
              <a:rPr lang="fr-FR" b="1" dirty="0" smtClean="0"/>
              <a:t>2_Représentation </a:t>
            </a:r>
            <a:r>
              <a:rPr lang="fr-FR" b="1" dirty="0" smtClean="0"/>
              <a:t>du modèle de la pluie</a:t>
            </a:r>
            <a:r>
              <a:rPr lang="fr-FR" dirty="0" smtClean="0"/>
              <a:t> </a:t>
            </a:r>
            <a:r>
              <a:rPr lang="fr-FR" dirty="0" smtClean="0"/>
              <a:t>;</a:t>
            </a:r>
          </a:p>
          <a:p>
            <a:pPr>
              <a:lnSpc>
                <a:spcPct val="150000"/>
              </a:lnSpc>
            </a:pPr>
            <a:r>
              <a:rPr lang="fr-FR" dirty="0" smtClean="0"/>
              <a:t>Les </a:t>
            </a:r>
            <a:r>
              <a:rPr lang="fr-FR" dirty="0" smtClean="0"/>
              <a:t>données de précipitation existent sous plusieurs formes. Le modèle HEC-HMS prend en compte cette variété de présentation des données de précipitations. Pour cela, il propose sept types d’événements pluvieux, la plupart sont spécifiques aux réseaux américains de mesure des précipitations. On peut créer avec le logiciel HEC-HMS des évènements pluvieux hypothétiques, c'est-</a:t>
            </a:r>
            <a:r>
              <a:rPr lang="fr-FR" dirty="0" err="1" smtClean="0"/>
              <a:t>àdire</a:t>
            </a:r>
            <a:r>
              <a:rPr lang="fr-FR" dirty="0" smtClean="0"/>
              <a:t> réaliser une simulation à partir de données qui ne sont pas issues de relevés réels. </a:t>
            </a:r>
            <a:r>
              <a:rPr lang="fr-FR" dirty="0" smtClean="0"/>
              <a:t> Pour dimensionner </a:t>
            </a:r>
            <a:r>
              <a:rPr lang="fr-FR" dirty="0" smtClean="0"/>
              <a:t>des ouvrages d’art. On peut créer trois types d’évènements pluvieux standards: </a:t>
            </a:r>
            <a:endParaRPr lang="fr-FR" dirty="0" smtClean="0"/>
          </a:p>
          <a:p>
            <a:pPr>
              <a:lnSpc>
                <a:spcPct val="150000"/>
              </a:lnSpc>
            </a:pPr>
            <a:r>
              <a:rPr lang="fr-FR" dirty="0" smtClean="0"/>
              <a:t> </a:t>
            </a:r>
            <a:r>
              <a:rPr lang="fr-FR" dirty="0" smtClean="0"/>
              <a:t>Pluie hypothétique basée sur la fréquence</a:t>
            </a:r>
            <a:r>
              <a:rPr lang="fr-FR" dirty="0" smtClean="0"/>
              <a:t>;</a:t>
            </a:r>
          </a:p>
          <a:p>
            <a:pPr>
              <a:lnSpc>
                <a:spcPct val="150000"/>
              </a:lnSpc>
            </a:pPr>
            <a:r>
              <a:rPr lang="fr-FR" dirty="0" smtClean="0"/>
              <a:t> </a:t>
            </a:r>
            <a:r>
              <a:rPr lang="fr-FR" dirty="0" smtClean="0"/>
              <a:t> Pluie de projet standard : cette méthode fait intervenir des paramètres définis uniquement pour le territoire américain par certains organismes; </a:t>
            </a:r>
            <a:endParaRPr lang="fr-FR" dirty="0" smtClean="0"/>
          </a:p>
          <a:p>
            <a:pPr>
              <a:lnSpc>
                <a:spcPct val="150000"/>
              </a:lnSpc>
            </a:pPr>
            <a:r>
              <a:rPr lang="fr-FR" dirty="0" smtClean="0"/>
              <a:t> </a:t>
            </a:r>
            <a:r>
              <a:rPr lang="fr-FR" dirty="0" smtClean="0"/>
              <a:t>Pluie hypothétique dont la distribution est définie par l'utilisateur. </a:t>
            </a:r>
            <a:endParaRPr lang="ar-DZ" dirty="0"/>
          </a:p>
        </p:txBody>
      </p:sp>
      <p:sp>
        <p:nvSpPr>
          <p:cNvPr id="3" name="Rectangle 2"/>
          <p:cNvSpPr/>
          <p:nvPr/>
        </p:nvSpPr>
        <p:spPr>
          <a:xfrm>
            <a:off x="539552" y="5373216"/>
            <a:ext cx="8424936" cy="1338828"/>
          </a:xfrm>
          <a:prstGeom prst="rect">
            <a:avLst/>
          </a:prstGeom>
        </p:spPr>
        <p:txBody>
          <a:bodyPr wrap="square">
            <a:spAutoFit/>
          </a:bodyPr>
          <a:lstStyle/>
          <a:p>
            <a:pPr>
              <a:lnSpc>
                <a:spcPct val="150000"/>
              </a:lnSpc>
              <a:buFont typeface="Wingdings" pitchFamily="2" charset="2"/>
              <a:buChar char="Ø"/>
            </a:pPr>
            <a:r>
              <a:rPr lang="fr-FR" dirty="0" smtClean="0"/>
              <a:t>Les données d'entrée de pluie pour une pluie de projet basée sur la fréquence sont les hauteurs de pluies pour différentes durées de pluie avec une période de retour 50 ans qui peuvent être tirés de courbes </a:t>
            </a:r>
            <a:r>
              <a:rPr lang="fr-FR" dirty="0" smtClean="0"/>
              <a:t>IDF.</a:t>
            </a:r>
            <a:endParaRPr lang="ar-D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1"/>
            <a:ext cx="7776864" cy="400110"/>
          </a:xfrm>
          <a:prstGeom prst="rect">
            <a:avLst/>
          </a:prstGeom>
        </p:spPr>
        <p:txBody>
          <a:bodyPr wrap="square">
            <a:spAutoFit/>
          </a:bodyPr>
          <a:lstStyle/>
          <a:p>
            <a:r>
              <a:rPr lang="fr-FR" sz="2000" b="1" dirty="0" smtClean="0"/>
              <a:t>La fonction de production : utilisation du SCS – CN</a:t>
            </a:r>
            <a:endParaRPr lang="ar-DZ" sz="2000" b="1" dirty="0"/>
          </a:p>
        </p:txBody>
      </p:sp>
      <p:sp>
        <p:nvSpPr>
          <p:cNvPr id="3" name="Rectangle 2"/>
          <p:cNvSpPr/>
          <p:nvPr/>
        </p:nvSpPr>
        <p:spPr>
          <a:xfrm>
            <a:off x="323528" y="836712"/>
            <a:ext cx="8496944" cy="1702454"/>
          </a:xfrm>
          <a:prstGeom prst="rect">
            <a:avLst/>
          </a:prstGeom>
        </p:spPr>
        <p:txBody>
          <a:bodyPr wrap="square">
            <a:spAutoFit/>
          </a:bodyPr>
          <a:lstStyle/>
          <a:p>
            <a:pPr>
              <a:lnSpc>
                <a:spcPct val="150000"/>
              </a:lnSpc>
            </a:pPr>
            <a:r>
              <a:rPr lang="fr-FR" dirty="0" smtClean="0"/>
              <a:t>La fonction de production est un élément clé d’un modèle hydrologique car elle permet de reproduire l’évolution de la capacité d’infiltration des sols. L’utilisation d’une fonction de production permet donc de convertir la pluie brute en pluie efficace ruisselante.</a:t>
            </a:r>
            <a:endParaRPr lang="ar-DZ" dirty="0"/>
          </a:p>
        </p:txBody>
      </p:sp>
      <p:sp>
        <p:nvSpPr>
          <p:cNvPr id="4" name="Rectangle 3"/>
          <p:cNvSpPr/>
          <p:nvPr/>
        </p:nvSpPr>
        <p:spPr>
          <a:xfrm>
            <a:off x="395536" y="2551837"/>
            <a:ext cx="8496944" cy="4662815"/>
          </a:xfrm>
          <a:prstGeom prst="rect">
            <a:avLst/>
          </a:prstGeom>
        </p:spPr>
        <p:txBody>
          <a:bodyPr wrap="square">
            <a:spAutoFit/>
          </a:bodyPr>
          <a:lstStyle/>
          <a:p>
            <a:pPr>
              <a:lnSpc>
                <a:spcPct val="150000"/>
              </a:lnSpc>
            </a:pPr>
            <a:r>
              <a:rPr lang="fr-FR" dirty="0" smtClean="0"/>
              <a:t>Le modèle SCS </a:t>
            </a:r>
            <a:r>
              <a:rPr lang="fr-FR" dirty="0" err="1" smtClean="0"/>
              <a:t>Curve</a:t>
            </a:r>
            <a:r>
              <a:rPr lang="fr-FR" dirty="0" smtClean="0"/>
              <a:t> </a:t>
            </a:r>
            <a:r>
              <a:rPr lang="fr-FR" dirty="0" err="1" smtClean="0"/>
              <a:t>Number</a:t>
            </a:r>
            <a:r>
              <a:rPr lang="fr-FR" dirty="0" smtClean="0"/>
              <a:t> (CN) estime l'excès de précipitations comme une fonction des précipitations cumulées, de la couverture et de l'humidité initiale du sol à partir de l’équation principale du modèle SCS pour estimer le ruissellement est donnée :</a:t>
            </a:r>
          </a:p>
          <a:p>
            <a:pPr>
              <a:lnSpc>
                <a:spcPct val="150000"/>
              </a:lnSpc>
            </a:pPr>
            <a:r>
              <a:rPr lang="fr-FR" dirty="0" smtClean="0">
                <a:solidFill>
                  <a:srgbClr val="C00000"/>
                </a:solidFill>
              </a:rPr>
              <a:t>       Q =  ( p-</a:t>
            </a:r>
            <a:r>
              <a:rPr lang="fr-FR" dirty="0" err="1" smtClean="0">
                <a:solidFill>
                  <a:srgbClr val="C00000"/>
                </a:solidFill>
              </a:rPr>
              <a:t>I</a:t>
            </a:r>
            <a:r>
              <a:rPr lang="fr-FR" baseline="-25000" dirty="0" err="1" smtClean="0">
                <a:solidFill>
                  <a:srgbClr val="C00000"/>
                </a:solidFill>
              </a:rPr>
              <a:t>a</a:t>
            </a:r>
            <a:r>
              <a:rPr lang="fr-FR" dirty="0" smtClean="0">
                <a:solidFill>
                  <a:srgbClr val="C00000"/>
                </a:solidFill>
              </a:rPr>
              <a:t>)</a:t>
            </a:r>
            <a:r>
              <a:rPr lang="fr-FR" baseline="30000" dirty="0" smtClean="0">
                <a:solidFill>
                  <a:srgbClr val="C00000"/>
                </a:solidFill>
              </a:rPr>
              <a:t>2</a:t>
            </a:r>
            <a:r>
              <a:rPr lang="fr-FR" dirty="0" smtClean="0">
                <a:solidFill>
                  <a:srgbClr val="C00000"/>
                </a:solidFill>
              </a:rPr>
              <a:t> / (p-</a:t>
            </a:r>
            <a:r>
              <a:rPr lang="fr-FR" dirty="0" err="1" smtClean="0">
                <a:solidFill>
                  <a:srgbClr val="C00000"/>
                </a:solidFill>
              </a:rPr>
              <a:t>I</a:t>
            </a:r>
            <a:r>
              <a:rPr lang="fr-FR" baseline="-25000" dirty="0" err="1" smtClean="0">
                <a:solidFill>
                  <a:srgbClr val="C00000"/>
                </a:solidFill>
              </a:rPr>
              <a:t>a</a:t>
            </a:r>
            <a:r>
              <a:rPr lang="fr-FR" dirty="0" smtClean="0">
                <a:solidFill>
                  <a:srgbClr val="C00000"/>
                </a:solidFill>
              </a:rPr>
              <a:t>) – S                          </a:t>
            </a:r>
            <a:r>
              <a:rPr lang="fr-FR" dirty="0" smtClean="0"/>
              <a:t>Avec : </a:t>
            </a:r>
          </a:p>
          <a:p>
            <a:pPr>
              <a:lnSpc>
                <a:spcPct val="150000"/>
              </a:lnSpc>
            </a:pPr>
            <a:r>
              <a:rPr lang="fr-FR" dirty="0" smtClean="0"/>
              <a:t>-Q : Ruissellement cumulé ou pluie nette (en millimètres).</a:t>
            </a:r>
          </a:p>
          <a:p>
            <a:pPr>
              <a:lnSpc>
                <a:spcPct val="150000"/>
              </a:lnSpc>
            </a:pPr>
            <a:r>
              <a:rPr lang="fr-FR" dirty="0" smtClean="0"/>
              <a:t> -P : Précipitation cumulée ou pluie brute (en millimètres)</a:t>
            </a:r>
          </a:p>
          <a:p>
            <a:pPr>
              <a:lnSpc>
                <a:spcPct val="150000"/>
              </a:lnSpc>
            </a:pPr>
            <a:r>
              <a:rPr lang="fr-FR" dirty="0" smtClean="0"/>
              <a:t> -</a:t>
            </a:r>
            <a:r>
              <a:rPr lang="fr-FR" dirty="0" err="1" smtClean="0"/>
              <a:t>I</a:t>
            </a:r>
            <a:r>
              <a:rPr lang="fr-FR" baseline="-25000" dirty="0" err="1" smtClean="0"/>
              <a:t>a</a:t>
            </a:r>
            <a:r>
              <a:rPr lang="fr-FR" dirty="0" smtClean="0"/>
              <a:t> : Perte initiale (en millimètres). </a:t>
            </a:r>
          </a:p>
          <a:p>
            <a:pPr>
              <a:lnSpc>
                <a:spcPct val="150000"/>
              </a:lnSpc>
            </a:pPr>
            <a:r>
              <a:rPr lang="fr-FR" dirty="0" smtClean="0"/>
              <a:t>-S : Perte maximale potentielle (en millimètres). </a:t>
            </a:r>
          </a:p>
          <a:p>
            <a:pPr>
              <a:lnSpc>
                <a:spcPct val="150000"/>
              </a:lnSpc>
            </a:pPr>
            <a:endParaRPr lang="en-US" dirty="0" smtClean="0"/>
          </a:p>
          <a:p>
            <a:pPr>
              <a:lnSpc>
                <a:spcPct val="150000"/>
              </a:lnSpc>
            </a:pPr>
            <a:endParaRPr lang="ar-D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064896" cy="4375557"/>
          </a:xfrm>
          <a:prstGeom prst="rect">
            <a:avLst/>
          </a:prstGeom>
        </p:spPr>
        <p:txBody>
          <a:bodyPr wrap="square">
            <a:spAutoFit/>
          </a:bodyPr>
          <a:lstStyle/>
          <a:p>
            <a:pPr>
              <a:lnSpc>
                <a:spcPct val="150000"/>
              </a:lnSpc>
            </a:pPr>
            <a:r>
              <a:rPr lang="fr-FR" sz="2400" dirty="0" err="1" smtClean="0"/>
              <a:t>I</a:t>
            </a:r>
            <a:r>
              <a:rPr lang="fr-FR" sz="2400" baseline="-25000" dirty="0" err="1" smtClean="0"/>
              <a:t>a</a:t>
            </a:r>
            <a:r>
              <a:rPr lang="fr-FR" baseline="-25000" dirty="0" smtClean="0"/>
              <a:t>   :</a:t>
            </a:r>
            <a:r>
              <a:rPr lang="fr-FR" dirty="0" smtClean="0"/>
              <a:t> Représente les pertes avant le début du ruissellement. Elles incluent, la rétention par les dépressions du sol, l'interception par la végétation, l'évaporation et l'infiltration.  La valeur de </a:t>
            </a:r>
            <a:r>
              <a:rPr lang="fr-FR" dirty="0" err="1" smtClean="0"/>
              <a:t>I</a:t>
            </a:r>
            <a:r>
              <a:rPr lang="fr-FR" baseline="-25000" dirty="0" err="1" smtClean="0"/>
              <a:t>a</a:t>
            </a:r>
            <a:r>
              <a:rPr lang="fr-FR" dirty="0" smtClean="0"/>
              <a:t> est très variable, mais est généralement reliée avec le type de sol et le type de revêtement du sol;  la suite de nombreuses études expérimentales, le SCS a proposé la relation empirique suivante  :                        </a:t>
            </a:r>
            <a:r>
              <a:rPr lang="fr-FR" sz="2000" dirty="0" err="1" smtClean="0">
                <a:solidFill>
                  <a:srgbClr val="C00000"/>
                </a:solidFill>
              </a:rPr>
              <a:t>I</a:t>
            </a:r>
            <a:r>
              <a:rPr lang="fr-FR" sz="2000" baseline="-25000" dirty="0" err="1" smtClean="0">
                <a:solidFill>
                  <a:srgbClr val="C00000"/>
                </a:solidFill>
              </a:rPr>
              <a:t>a</a:t>
            </a:r>
            <a:r>
              <a:rPr lang="fr-FR" sz="2000" dirty="0" smtClean="0">
                <a:solidFill>
                  <a:srgbClr val="C00000"/>
                </a:solidFill>
              </a:rPr>
              <a:t>  </a:t>
            </a:r>
            <a:r>
              <a:rPr lang="fr-FR" dirty="0" smtClean="0">
                <a:solidFill>
                  <a:srgbClr val="C00000"/>
                </a:solidFill>
              </a:rPr>
              <a:t>= 0,2 S </a:t>
            </a:r>
          </a:p>
          <a:p>
            <a:pPr>
              <a:lnSpc>
                <a:spcPct val="150000"/>
              </a:lnSpc>
            </a:pPr>
            <a:endParaRPr lang="fr-FR" dirty="0" smtClean="0"/>
          </a:p>
          <a:p>
            <a:pPr>
              <a:lnSpc>
                <a:spcPct val="150000"/>
              </a:lnSpc>
            </a:pPr>
            <a:endParaRPr lang="fr-FR" dirty="0" smtClean="0"/>
          </a:p>
          <a:p>
            <a:pPr>
              <a:lnSpc>
                <a:spcPct val="150000"/>
              </a:lnSpc>
            </a:pPr>
            <a:endParaRPr lang="fr-FR" dirty="0" smtClean="0"/>
          </a:p>
          <a:p>
            <a:pPr>
              <a:lnSpc>
                <a:spcPct val="150000"/>
              </a:lnSpc>
            </a:pPr>
            <a:endParaRPr lang="ar-DZ" dirty="0"/>
          </a:p>
        </p:txBody>
      </p:sp>
      <p:sp>
        <p:nvSpPr>
          <p:cNvPr id="6" name="Rectangle 5"/>
          <p:cNvSpPr/>
          <p:nvPr/>
        </p:nvSpPr>
        <p:spPr>
          <a:xfrm>
            <a:off x="395536" y="2924943"/>
            <a:ext cx="7848872" cy="2533450"/>
          </a:xfrm>
          <a:prstGeom prst="rect">
            <a:avLst/>
          </a:prstGeom>
        </p:spPr>
        <p:txBody>
          <a:bodyPr wrap="square">
            <a:spAutoFit/>
          </a:bodyPr>
          <a:lstStyle/>
          <a:p>
            <a:pPr>
              <a:lnSpc>
                <a:spcPct val="150000"/>
              </a:lnSpc>
            </a:pPr>
            <a:r>
              <a:rPr lang="fr-FR" dirty="0" smtClean="0"/>
              <a:t>La rétention maximale potentielle S est reliée aux conditions de couverture du sol (revêtement pour les sols imperméables, et le couvert végétal et la pratique pour les sols perméables), ces dernières étant représentées par la CN. La relation entre S et CN est donnée en système métrique : </a:t>
            </a:r>
          </a:p>
          <a:p>
            <a:pPr>
              <a:lnSpc>
                <a:spcPct val="150000"/>
              </a:lnSpc>
            </a:pPr>
            <a:r>
              <a:rPr lang="fr-FR" dirty="0" smtClean="0">
                <a:solidFill>
                  <a:srgbClr val="C00000"/>
                </a:solidFill>
              </a:rPr>
              <a:t>CN = 25400/S + 254 </a:t>
            </a:r>
          </a:p>
          <a:p>
            <a:pPr>
              <a:lnSpc>
                <a:spcPct val="150000"/>
              </a:lnSpc>
            </a:pPr>
            <a:r>
              <a:rPr lang="fr-FR" dirty="0" smtClean="0">
                <a:solidFill>
                  <a:srgbClr val="C00000"/>
                </a:solidFill>
              </a:rPr>
              <a:t> </a:t>
            </a:r>
            <a:r>
              <a:rPr lang="fr-FR" dirty="0" smtClean="0"/>
              <a:t>Où CN = </a:t>
            </a:r>
            <a:r>
              <a:rPr lang="fr-FR" dirty="0" err="1" smtClean="0"/>
              <a:t>Curve</a:t>
            </a:r>
            <a:r>
              <a:rPr lang="fr-FR" dirty="0" smtClean="0"/>
              <a:t> </a:t>
            </a:r>
            <a:r>
              <a:rPr lang="fr-FR" dirty="0" err="1" smtClean="0"/>
              <a:t>Number</a:t>
            </a:r>
            <a:r>
              <a:rPr lang="fr-FR" dirty="0" smtClean="0"/>
              <a:t> (sans unité). Ce dernier varie entre 0 et 100.</a:t>
            </a:r>
            <a:endParaRPr lang="ar-D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1"/>
            <a:ext cx="7704856" cy="369332"/>
          </a:xfrm>
          <a:prstGeom prst="rect">
            <a:avLst/>
          </a:prstGeom>
        </p:spPr>
        <p:txBody>
          <a:bodyPr wrap="square">
            <a:spAutoFit/>
          </a:bodyPr>
          <a:lstStyle/>
          <a:p>
            <a:r>
              <a:rPr lang="fr-FR" b="1" dirty="0" smtClean="0"/>
              <a:t>Les valeurs usuelles  du coefficient </a:t>
            </a:r>
            <a:r>
              <a:rPr lang="fr-FR" dirty="0" smtClean="0">
                <a:solidFill>
                  <a:srgbClr val="002060"/>
                </a:solidFill>
              </a:rPr>
              <a:t>CN</a:t>
            </a:r>
            <a:endParaRPr lang="ar-DZ" dirty="0">
              <a:solidFill>
                <a:srgbClr val="002060"/>
              </a:solidFill>
            </a:endParaRPr>
          </a:p>
        </p:txBody>
      </p:sp>
      <p:graphicFrame>
        <p:nvGraphicFramePr>
          <p:cNvPr id="3" name="Tableau 2"/>
          <p:cNvGraphicFramePr>
            <a:graphicFrameLocks noGrp="1"/>
          </p:cNvGraphicFramePr>
          <p:nvPr/>
        </p:nvGraphicFramePr>
        <p:xfrm>
          <a:off x="1524000" y="1397000"/>
          <a:ext cx="6096000" cy="2225040"/>
        </p:xfrm>
        <a:graphic>
          <a:graphicData uri="http://schemas.openxmlformats.org/drawingml/2006/table">
            <a:tbl>
              <a:tblPr rtl="1" firstRow="1" bandRow="1">
                <a:tableStyleId>{5C22544A-7EE6-4342-B048-85BDC9FD1C3A}</a:tableStyleId>
              </a:tblPr>
              <a:tblGrid>
                <a:gridCol w="2032000"/>
                <a:gridCol w="2032000"/>
                <a:gridCol w="2032000"/>
              </a:tblGrid>
              <a:tr h="370840">
                <a:tc>
                  <a:txBody>
                    <a:bodyPr/>
                    <a:lstStyle/>
                    <a:p>
                      <a:pPr algn="ctr" rtl="1"/>
                      <a:r>
                        <a:rPr lang="fr-FR" dirty="0" smtClean="0">
                          <a:solidFill>
                            <a:srgbClr val="002060"/>
                          </a:solidFill>
                        </a:rPr>
                        <a:t>nature</a:t>
                      </a:r>
                      <a:endParaRPr lang="ar-DZ"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err="1" smtClean="0">
                          <a:solidFill>
                            <a:schemeClr val="tx1"/>
                          </a:solidFill>
                        </a:rPr>
                        <a:t>Ia</a:t>
                      </a:r>
                      <a:r>
                        <a:rPr lang="fr-FR" baseline="0" dirty="0" smtClean="0">
                          <a:solidFill>
                            <a:schemeClr val="tx1"/>
                          </a:solidFill>
                        </a:rPr>
                        <a:t> (mm)</a:t>
                      </a:r>
                      <a:endParaRPr lang="ar-DZ"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solidFill>
                            <a:schemeClr val="tx1"/>
                          </a:solidFill>
                        </a:rPr>
                        <a:t>CN normal</a:t>
                      </a:r>
                      <a:endParaRPr lang="ar-DZ"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fr-FR" dirty="0" smtClean="0"/>
                        <a:t>bois</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9</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75</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fr-FR" dirty="0" smtClean="0"/>
                        <a:t>Broussailles</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80</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fr-FR" dirty="0" smtClean="0"/>
                        <a:t>Verger</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5</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85</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fr-FR" dirty="0" smtClean="0"/>
                        <a:t>Labour</a:t>
                      </a:r>
                      <a:r>
                        <a:rPr lang="fr-FR" baseline="0" dirty="0" smtClean="0"/>
                        <a:t> ou nu</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85</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fr-FR" dirty="0" smtClean="0"/>
                        <a:t>urbain</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3</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89</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ectangle 5"/>
          <p:cNvSpPr/>
          <p:nvPr/>
        </p:nvSpPr>
        <p:spPr>
          <a:xfrm>
            <a:off x="251520" y="548680"/>
            <a:ext cx="8892480" cy="646331"/>
          </a:xfrm>
          <a:prstGeom prst="rect">
            <a:avLst/>
          </a:prstGeom>
        </p:spPr>
        <p:txBody>
          <a:bodyPr wrap="square">
            <a:spAutoFit/>
          </a:bodyPr>
          <a:lstStyle/>
          <a:p>
            <a:r>
              <a:rPr lang="fr-FR" dirty="0" smtClean="0"/>
              <a:t>CN: sa valeur varie entre 100 (surface d’eau) et 30 pour des sols très perméables à haut potentiel d’infiltration </a:t>
            </a:r>
            <a:endParaRPr lang="ar-DZ" dirty="0"/>
          </a:p>
        </p:txBody>
      </p:sp>
      <p:graphicFrame>
        <p:nvGraphicFramePr>
          <p:cNvPr id="7" name="Tableau 6"/>
          <p:cNvGraphicFramePr>
            <a:graphicFrameLocks noGrp="1"/>
          </p:cNvGraphicFramePr>
          <p:nvPr/>
        </p:nvGraphicFramePr>
        <p:xfrm>
          <a:off x="755575" y="1397000"/>
          <a:ext cx="6864425" cy="3134360"/>
        </p:xfrm>
        <a:graphic>
          <a:graphicData uri="http://schemas.openxmlformats.org/drawingml/2006/table">
            <a:tbl>
              <a:tblPr rtl="1" firstRow="1" bandRow="1">
                <a:tableStyleId>{5C22544A-7EE6-4342-B048-85BDC9FD1C3A}</a:tableStyleId>
              </a:tblPr>
              <a:tblGrid>
                <a:gridCol w="1372885"/>
                <a:gridCol w="1372885"/>
                <a:gridCol w="1372885"/>
                <a:gridCol w="1372885"/>
                <a:gridCol w="1372885"/>
              </a:tblGrid>
              <a:tr h="370840">
                <a:tc>
                  <a:txBody>
                    <a:bodyPr/>
                    <a:lstStyle/>
                    <a:p>
                      <a:pPr algn="ctr" rtl="1"/>
                      <a:r>
                        <a:rPr lang="fr-FR" dirty="0" smtClean="0">
                          <a:solidFill>
                            <a:schemeClr val="tx1"/>
                          </a:solidFill>
                        </a:rPr>
                        <a:t>D</a:t>
                      </a:r>
                      <a:endParaRPr lang="ar-DZ"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solidFill>
                            <a:schemeClr val="tx1"/>
                          </a:solidFill>
                        </a:rPr>
                        <a:t>C</a:t>
                      </a:r>
                      <a:endParaRPr lang="ar-DZ"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solidFill>
                            <a:schemeClr val="tx1"/>
                          </a:solidFill>
                        </a:rPr>
                        <a:t>B</a:t>
                      </a:r>
                      <a:endParaRPr lang="ar-DZ"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solidFill>
                            <a:schemeClr val="tx1"/>
                          </a:solidFill>
                        </a:rPr>
                        <a:t>A</a:t>
                      </a:r>
                      <a:endParaRPr lang="ar-DZ"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solidFill>
                            <a:schemeClr val="tx1"/>
                          </a:solidFill>
                        </a:rPr>
                        <a:t>Occupation du sol </a:t>
                      </a:r>
                      <a:endParaRPr lang="ar-DZ"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en-US" dirty="0" smtClean="0"/>
                        <a:t>92</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90</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85</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77</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battis</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en-US" dirty="0" smtClean="0"/>
                        <a:t>98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98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98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98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chaussées</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en-US" dirty="0" smtClean="0"/>
                        <a:t>98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98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98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98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trottoir</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en-US" dirty="0" smtClean="0"/>
                        <a:t>89</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85</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78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67</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Espace vert</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en-US" dirty="0" smtClean="0"/>
                        <a:t>89</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85</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78</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67</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Terre agricole</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en-US" dirty="0" smtClean="0"/>
                        <a:t>79</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73</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60</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dirty="0" smtClean="0"/>
                        <a:t>36</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r-FR" dirty="0" smtClean="0"/>
                        <a:t>Forêt </a:t>
                      </a:r>
                      <a:endParaRPr lang="ar-D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7"/>
          <p:cNvSpPr/>
          <p:nvPr/>
        </p:nvSpPr>
        <p:spPr>
          <a:xfrm>
            <a:off x="755576" y="4725145"/>
            <a:ext cx="6102424" cy="1200329"/>
          </a:xfrm>
          <a:prstGeom prst="rect">
            <a:avLst/>
          </a:prstGeom>
        </p:spPr>
        <p:txBody>
          <a:bodyPr wrap="square">
            <a:spAutoFit/>
          </a:bodyPr>
          <a:lstStyle/>
          <a:p>
            <a:r>
              <a:rPr lang="fr-FR" dirty="0" smtClean="0"/>
              <a:t>Sable, silt               groupe  </a:t>
            </a:r>
            <a:r>
              <a:rPr lang="fr-FR" b="1" dirty="0" smtClean="0"/>
              <a:t>A </a:t>
            </a:r>
          </a:p>
          <a:p>
            <a:r>
              <a:rPr lang="fr-FR" dirty="0" smtClean="0"/>
              <a:t>Limon sableux        groupe </a:t>
            </a:r>
            <a:r>
              <a:rPr lang="fr-FR" b="1" dirty="0" smtClean="0"/>
              <a:t>B</a:t>
            </a:r>
            <a:r>
              <a:rPr lang="fr-FR" dirty="0" smtClean="0"/>
              <a:t> </a:t>
            </a:r>
          </a:p>
          <a:p>
            <a:r>
              <a:rPr lang="fr-FR" dirty="0" smtClean="0"/>
              <a:t>Limon argileux        groupe </a:t>
            </a:r>
            <a:r>
              <a:rPr lang="fr-FR" b="1" dirty="0" smtClean="0"/>
              <a:t>C</a:t>
            </a:r>
          </a:p>
          <a:p>
            <a:r>
              <a:rPr lang="fr-FR" dirty="0" smtClean="0"/>
              <a:t> Argile, sols salins   groupe </a:t>
            </a:r>
            <a:r>
              <a:rPr lang="fr-FR" b="1" dirty="0" smtClean="0"/>
              <a:t>D</a:t>
            </a:r>
            <a:endParaRPr lang="ar-DZ"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88640"/>
            <a:ext cx="8208912" cy="3416320"/>
          </a:xfrm>
          <a:prstGeom prst="rect">
            <a:avLst/>
          </a:prstGeom>
        </p:spPr>
        <p:txBody>
          <a:bodyPr wrap="square">
            <a:spAutoFit/>
          </a:bodyPr>
          <a:lstStyle/>
          <a:p>
            <a:pPr>
              <a:lnSpc>
                <a:spcPct val="150000"/>
              </a:lnSpc>
            </a:pPr>
            <a:r>
              <a:rPr lang="fr-FR" dirty="0" smtClean="0"/>
              <a:t>Pour un bassin versant composé de plusieurs classes d’occupation du sol et de type de sols, un CN composite doit être calculé par la formule suivante : </a:t>
            </a:r>
          </a:p>
          <a:p>
            <a:pPr>
              <a:lnSpc>
                <a:spcPct val="150000"/>
              </a:lnSpc>
            </a:pPr>
            <a:r>
              <a:rPr lang="fr-FR" dirty="0" smtClean="0">
                <a:solidFill>
                  <a:srgbClr val="C00000"/>
                </a:solidFill>
              </a:rPr>
              <a:t>CN composite= ∑Ai *</a:t>
            </a:r>
            <a:r>
              <a:rPr lang="fr-FR" dirty="0" err="1" smtClean="0">
                <a:solidFill>
                  <a:srgbClr val="C00000"/>
                </a:solidFill>
              </a:rPr>
              <a:t>CNi</a:t>
            </a:r>
            <a:r>
              <a:rPr lang="fr-FR" dirty="0" smtClean="0">
                <a:solidFill>
                  <a:srgbClr val="C00000"/>
                </a:solidFill>
              </a:rPr>
              <a:t> / ∑Ai </a:t>
            </a:r>
          </a:p>
          <a:p>
            <a:pPr>
              <a:lnSpc>
                <a:spcPct val="150000"/>
              </a:lnSpc>
            </a:pPr>
            <a:r>
              <a:rPr lang="fr-FR" dirty="0" smtClean="0"/>
              <a:t> Où : CN composite : le CN utilisé pour l’ensemble du bassin par la fonction de production ; </a:t>
            </a:r>
          </a:p>
          <a:p>
            <a:pPr>
              <a:lnSpc>
                <a:spcPct val="150000"/>
              </a:lnSpc>
            </a:pPr>
            <a:r>
              <a:rPr lang="fr-FR" dirty="0" err="1" smtClean="0"/>
              <a:t>CNi</a:t>
            </a:r>
            <a:r>
              <a:rPr lang="fr-FR" dirty="0" smtClean="0"/>
              <a:t> : le CN d’un composé hydrologique du sol (classe d’occupation du sol +classe de sol) ;</a:t>
            </a:r>
          </a:p>
          <a:p>
            <a:pPr>
              <a:lnSpc>
                <a:spcPct val="150000"/>
              </a:lnSpc>
            </a:pPr>
            <a:r>
              <a:rPr lang="fr-FR" dirty="0" smtClean="0"/>
              <a:t> Ai : surface de drainage du composé hydrologique du sol. </a:t>
            </a:r>
            <a:endParaRPr lang="ar-DZ" dirty="0"/>
          </a:p>
        </p:txBody>
      </p:sp>
      <p:sp>
        <p:nvSpPr>
          <p:cNvPr id="3" name="Rectangle 2"/>
          <p:cNvSpPr/>
          <p:nvPr/>
        </p:nvSpPr>
        <p:spPr>
          <a:xfrm>
            <a:off x="755576" y="3429000"/>
            <a:ext cx="7632848" cy="2948949"/>
          </a:xfrm>
          <a:prstGeom prst="rect">
            <a:avLst/>
          </a:prstGeom>
        </p:spPr>
        <p:txBody>
          <a:bodyPr wrap="square">
            <a:spAutoFit/>
          </a:bodyPr>
          <a:lstStyle/>
          <a:p>
            <a:pPr>
              <a:lnSpc>
                <a:spcPct val="150000"/>
              </a:lnSpc>
            </a:pPr>
            <a:endParaRPr lang="fr-FR" dirty="0" smtClean="0"/>
          </a:p>
          <a:p>
            <a:pPr>
              <a:lnSpc>
                <a:spcPct val="150000"/>
              </a:lnSpc>
            </a:pPr>
            <a:r>
              <a:rPr lang="fr-FR" dirty="0" smtClean="0"/>
              <a:t>. Il est déterminé pour un composé hydrologique de sol à partir de tables NRCS  où on combine la nature de l’utilisation du sol, son traitement, les conditions hydrologiques avec le type de sol pour trouver la valeur de CN normal, qui va être utilisée directement dans les équations citées, ou après l’avoir convertie selon la hauteur de pluie tombée pendant les cinq jours avant l’événement.</a:t>
            </a:r>
            <a:endParaRPr lang="ar-D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704856" cy="3831818"/>
          </a:xfrm>
          <a:prstGeom prst="rect">
            <a:avLst/>
          </a:prstGeom>
        </p:spPr>
        <p:txBody>
          <a:bodyPr wrap="square">
            <a:spAutoFit/>
          </a:bodyPr>
          <a:lstStyle/>
          <a:p>
            <a:pPr>
              <a:lnSpc>
                <a:spcPct val="150000"/>
              </a:lnSpc>
            </a:pPr>
            <a:r>
              <a:rPr lang="fr-FR" b="1" dirty="0" smtClean="0"/>
              <a:t>3_ Modélisation de ruissèlement (fonction de transfert):</a:t>
            </a:r>
          </a:p>
          <a:p>
            <a:pPr>
              <a:lnSpc>
                <a:spcPct val="150000"/>
              </a:lnSpc>
            </a:pPr>
            <a:r>
              <a:rPr lang="fr-FR" dirty="0" smtClean="0"/>
              <a:t> La méthode de transformation choisie pour la simulation dans le logiciel HEC-HMS celle de l’hydro-gramme unitaire du SCS. </a:t>
            </a:r>
          </a:p>
          <a:p>
            <a:pPr>
              <a:lnSpc>
                <a:spcPct val="150000"/>
              </a:lnSpc>
            </a:pPr>
            <a:r>
              <a:rPr lang="fr-FR" dirty="0" smtClean="0"/>
              <a:t> l’</a:t>
            </a:r>
            <a:r>
              <a:rPr lang="fr-FR" dirty="0" err="1" smtClean="0"/>
              <a:t>hydrogramme</a:t>
            </a:r>
            <a:r>
              <a:rPr lang="fr-FR" dirty="0" smtClean="0"/>
              <a:t> unitaire est l'</a:t>
            </a:r>
            <a:r>
              <a:rPr lang="fr-FR" dirty="0" err="1" smtClean="0"/>
              <a:t>hydrogramme</a:t>
            </a:r>
            <a:r>
              <a:rPr lang="fr-FR" dirty="0" smtClean="0"/>
              <a:t> de ruissellement direct résultant d'une pluie nette, uniforme et constante, d'une durée de référence (D), suffisamment longue pour générer un écoulement sur l'ensemble du bassin </a:t>
            </a:r>
          </a:p>
          <a:p>
            <a:pPr>
              <a:lnSpc>
                <a:spcPct val="150000"/>
              </a:lnSpc>
            </a:pPr>
            <a:r>
              <a:rPr lang="fr-FR" dirty="0" smtClean="0"/>
              <a:t>-  De cet </a:t>
            </a:r>
            <a:r>
              <a:rPr lang="fr-FR" dirty="0" err="1" smtClean="0"/>
              <a:t>hydrogramme</a:t>
            </a:r>
            <a:r>
              <a:rPr lang="fr-FR" dirty="0" smtClean="0"/>
              <a:t> unitaire on peut facilement ressortir l’</a:t>
            </a:r>
            <a:r>
              <a:rPr lang="fr-FR" dirty="0" err="1" smtClean="0"/>
              <a:t>hydrogramme</a:t>
            </a:r>
            <a:r>
              <a:rPr lang="fr-FR" dirty="0" smtClean="0"/>
              <a:t> provoquée par n’importe quelle hauteur de pluie nette, en se référant à sa règle fondamentale : la relation pluie nette et ruissellement est linéaire</a:t>
            </a:r>
            <a:endParaRPr lang="ar-DZ" dirty="0"/>
          </a:p>
        </p:txBody>
      </p:sp>
      <p:sp>
        <p:nvSpPr>
          <p:cNvPr id="3" name="Rectangle 2"/>
          <p:cNvSpPr/>
          <p:nvPr/>
        </p:nvSpPr>
        <p:spPr>
          <a:xfrm>
            <a:off x="899592" y="4437111"/>
            <a:ext cx="7632848" cy="2117952"/>
          </a:xfrm>
          <a:prstGeom prst="rect">
            <a:avLst/>
          </a:prstGeom>
        </p:spPr>
        <p:txBody>
          <a:bodyPr wrap="square">
            <a:spAutoFit/>
          </a:bodyPr>
          <a:lstStyle/>
          <a:p>
            <a:pPr>
              <a:lnSpc>
                <a:spcPct val="150000"/>
              </a:lnSpc>
              <a:buFont typeface="Wingdings" pitchFamily="2" charset="2"/>
              <a:buChar char="Ø"/>
            </a:pPr>
            <a:r>
              <a:rPr lang="fr-FR" dirty="0" smtClean="0"/>
              <a:t> </a:t>
            </a:r>
            <a:r>
              <a:rPr lang="fr-FR" b="1" dirty="0" smtClean="0"/>
              <a:t>Les paramètres : </a:t>
            </a:r>
          </a:p>
          <a:p>
            <a:pPr>
              <a:lnSpc>
                <a:spcPct val="150000"/>
              </a:lnSpc>
              <a:buFont typeface="Wingdings" pitchFamily="2" charset="2"/>
              <a:buChar char="Ø"/>
            </a:pPr>
            <a:r>
              <a:rPr lang="fr-FR" b="1" dirty="0" smtClean="0"/>
              <a:t>  </a:t>
            </a:r>
            <a:r>
              <a:rPr lang="fr-FR" dirty="0" smtClean="0"/>
              <a:t>1. Le temps de concentration (en heure) a été calculé pour les sous bassins . </a:t>
            </a:r>
          </a:p>
          <a:p>
            <a:pPr>
              <a:lnSpc>
                <a:spcPct val="150000"/>
              </a:lnSpc>
              <a:buFont typeface="Wingdings" pitchFamily="2" charset="2"/>
              <a:buChar char="Ø"/>
            </a:pPr>
            <a:r>
              <a:rPr lang="fr-FR" dirty="0" smtClean="0"/>
              <a:t> 2. Le temps de réponse (</a:t>
            </a:r>
            <a:r>
              <a:rPr lang="fr-FR" dirty="0" err="1" smtClean="0"/>
              <a:t>lag</a:t>
            </a:r>
            <a:r>
              <a:rPr lang="fr-FR" dirty="0" smtClean="0"/>
              <a:t> time) a été approximé par une valeur est égale :                      </a:t>
            </a:r>
            <a:r>
              <a:rPr lang="fr-FR" dirty="0" err="1" smtClean="0">
                <a:solidFill>
                  <a:srgbClr val="C00000"/>
                </a:solidFill>
              </a:rPr>
              <a:t>Lag</a:t>
            </a:r>
            <a:r>
              <a:rPr lang="fr-FR" dirty="0" smtClean="0">
                <a:solidFill>
                  <a:srgbClr val="C00000"/>
                </a:solidFill>
              </a:rPr>
              <a:t>=0,6.Tc</a:t>
            </a:r>
            <a:endParaRPr lang="ar-DZ" dirty="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8847"/>
            <a:ext cx="8208912" cy="4524315"/>
          </a:xfrm>
          <a:prstGeom prst="rect">
            <a:avLst/>
          </a:prstGeom>
        </p:spPr>
        <p:txBody>
          <a:bodyPr wrap="square">
            <a:spAutoFit/>
          </a:bodyPr>
          <a:lstStyle/>
          <a:p>
            <a:pPr>
              <a:buFont typeface="Wingdings" pitchFamily="2" charset="2"/>
              <a:buChar char="Ø"/>
            </a:pPr>
            <a:r>
              <a:rPr lang="fr-FR" dirty="0" smtClean="0"/>
              <a:t> </a:t>
            </a:r>
            <a:r>
              <a:rPr lang="fr-FR" b="1" dirty="0" smtClean="0"/>
              <a:t>Simulation hydrologique et visualisation des résultats </a:t>
            </a:r>
          </a:p>
          <a:p>
            <a:pPr>
              <a:lnSpc>
                <a:spcPct val="150000"/>
              </a:lnSpc>
            </a:pPr>
            <a:r>
              <a:rPr lang="fr-FR" dirty="0" smtClean="0"/>
              <a:t> L'outil principal de cette partie est le gestionnaire d'exécution que l'on obtient à partir de l'écran «Basin Model ». L'exécution est lancée après avoir sélectionné un «</a:t>
            </a:r>
            <a:r>
              <a:rPr lang="fr-FR" dirty="0" err="1" smtClean="0"/>
              <a:t>Run</a:t>
            </a:r>
            <a:r>
              <a:rPr lang="fr-FR" dirty="0" smtClean="0"/>
              <a:t> ». Un </a:t>
            </a:r>
            <a:r>
              <a:rPr lang="fr-FR" dirty="0" err="1" smtClean="0"/>
              <a:t>Run</a:t>
            </a:r>
            <a:r>
              <a:rPr lang="fr-FR" dirty="0" smtClean="0"/>
              <a:t> est défini par le modèle de bassin et le modèle de précipitation. Les résultats peuvent être visualisés en utilisant l'écran du modèle de bassin en chaque élément de bassin (les jonctions et les sous-bassins) sous forme :</a:t>
            </a:r>
          </a:p>
          <a:p>
            <a:pPr>
              <a:lnSpc>
                <a:spcPct val="150000"/>
              </a:lnSpc>
            </a:pPr>
            <a:r>
              <a:rPr lang="fr-FR" dirty="0" smtClean="0"/>
              <a:t>  De graphe (graph); </a:t>
            </a:r>
          </a:p>
          <a:p>
            <a:pPr>
              <a:lnSpc>
                <a:spcPct val="150000"/>
              </a:lnSpc>
            </a:pPr>
            <a:r>
              <a:rPr lang="fr-FR" dirty="0" smtClean="0"/>
              <a:t> De tableau récapitulatif des résultats (</a:t>
            </a:r>
            <a:r>
              <a:rPr lang="fr-FR" dirty="0" err="1" smtClean="0"/>
              <a:t>Summary</a:t>
            </a:r>
            <a:r>
              <a:rPr lang="fr-FR" dirty="0" smtClean="0"/>
              <a:t> table); </a:t>
            </a:r>
          </a:p>
          <a:p>
            <a:pPr>
              <a:lnSpc>
                <a:spcPct val="150000"/>
              </a:lnSpc>
            </a:pPr>
            <a:r>
              <a:rPr lang="fr-FR" dirty="0" smtClean="0"/>
              <a:t> De tableau relatif aux résultats calculés à chaque pas de temps (Time Séries Table).</a:t>
            </a:r>
          </a:p>
          <a:p>
            <a:pPr>
              <a:lnSpc>
                <a:spcPct val="150000"/>
              </a:lnSpc>
            </a:pPr>
            <a:r>
              <a:rPr lang="fr-FR" dirty="0" smtClean="0"/>
              <a:t> </a:t>
            </a:r>
            <a:endParaRPr lang="ar-D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548680"/>
            <a:ext cx="7200800" cy="5632311"/>
          </a:xfrm>
          <a:prstGeom prst="rect">
            <a:avLst/>
          </a:prstGeom>
        </p:spPr>
        <p:txBody>
          <a:bodyPr wrap="square">
            <a:spAutoFit/>
          </a:bodyPr>
          <a:lstStyle/>
          <a:p>
            <a:pPr>
              <a:lnSpc>
                <a:spcPct val="150000"/>
              </a:lnSpc>
            </a:pPr>
            <a:r>
              <a:rPr lang="fr-FR" sz="2000" dirty="0" smtClean="0"/>
              <a:t>Le HEC-HMS (Hydrologie </a:t>
            </a:r>
            <a:r>
              <a:rPr lang="fr-FR" sz="2000" dirty="0" err="1" smtClean="0"/>
              <a:t>Modeling</a:t>
            </a:r>
            <a:r>
              <a:rPr lang="fr-FR" sz="2000" dirty="0" smtClean="0"/>
              <a:t> System) est un logiciel qui simule le comportement hydrologique d'un Bassin Versant suite à des événements pluvieux prédéterminés, développé par Hydrologie Engineering Center (HEC) du corps de l'armée américaine des ingénieurs</a:t>
            </a:r>
          </a:p>
          <a:p>
            <a:pPr>
              <a:lnSpc>
                <a:spcPct val="150000"/>
              </a:lnSpc>
            </a:pPr>
            <a:r>
              <a:rPr lang="fr-FR" sz="2000" dirty="0" smtClean="0"/>
              <a:t>. HEC-HMS est un modèle distribué qui permet de subdiviser un bassin versant en plusieurs sous- bassins, qui sont considérés comme ayant chacune des caractéristiques homogènes,</a:t>
            </a:r>
          </a:p>
          <a:p>
            <a:pPr>
              <a:lnSpc>
                <a:spcPct val="150000"/>
              </a:lnSpc>
            </a:pPr>
            <a:r>
              <a:rPr lang="fr-FR" sz="2000" dirty="0" smtClean="0"/>
              <a:t> Ce logiciel permet de calculer des </a:t>
            </a:r>
            <a:r>
              <a:rPr lang="fr-FR" sz="2000" dirty="0" err="1" smtClean="0"/>
              <a:t>hydrogrammes</a:t>
            </a:r>
            <a:r>
              <a:rPr lang="fr-FR" sz="2000" dirty="0" smtClean="0"/>
              <a:t> de crues pour plusieurs objectifs à savoir les études de drainage urbain, la prévision des crues et leur impact, la conception des réservoirs, la réduction des effets des inondations.</a:t>
            </a:r>
            <a:endParaRPr lang="ar-DZ"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992888" cy="5493812"/>
          </a:xfrm>
          <a:prstGeom prst="rect">
            <a:avLst/>
          </a:prstGeom>
        </p:spPr>
        <p:txBody>
          <a:bodyPr wrap="square">
            <a:spAutoFit/>
          </a:bodyPr>
          <a:lstStyle/>
          <a:p>
            <a:pPr>
              <a:lnSpc>
                <a:spcPct val="150000"/>
              </a:lnSpc>
            </a:pPr>
            <a:r>
              <a:rPr lang="fr-FR" dirty="0" smtClean="0"/>
              <a:t>Le logiciel HEC-HMS permet de traiter ou de simuler à la fois les différentes données suivantes :</a:t>
            </a:r>
          </a:p>
          <a:p>
            <a:pPr>
              <a:lnSpc>
                <a:spcPct val="150000"/>
              </a:lnSpc>
            </a:pPr>
            <a:endParaRPr lang="fr-FR" dirty="0" smtClean="0"/>
          </a:p>
          <a:p>
            <a:pPr>
              <a:lnSpc>
                <a:spcPct val="150000"/>
              </a:lnSpc>
              <a:buFont typeface="Wingdings" pitchFamily="2" charset="2"/>
              <a:buChar char="ü"/>
            </a:pPr>
            <a:r>
              <a:rPr lang="fr-FR" dirty="0" smtClean="0"/>
              <a:t>  Les précipitations : Ces données peuvent correspondre à des relevés pluviométriques réels d'événements pluvieux ordinaires ou exceptionnels mais aussi à des événements pluvieux théoriques basés sur une étude statistique .</a:t>
            </a:r>
          </a:p>
          <a:p>
            <a:pPr>
              <a:lnSpc>
                <a:spcPct val="150000"/>
              </a:lnSpc>
            </a:pPr>
            <a:endParaRPr lang="fr-FR" dirty="0" smtClean="0"/>
          </a:p>
          <a:p>
            <a:pPr>
              <a:lnSpc>
                <a:spcPct val="150000"/>
              </a:lnSpc>
              <a:buFont typeface="Wingdings" pitchFamily="2" charset="2"/>
              <a:buChar char="ü"/>
            </a:pPr>
            <a:r>
              <a:rPr lang="fr-FR" dirty="0" smtClean="0"/>
              <a:t>  les pertes (par infiltration, retenue ou évapotranspiration) qui permettent d'évaluer le ruissellement à partir des précipitations et des caractéristiques du bassin versant ; </a:t>
            </a:r>
          </a:p>
          <a:p>
            <a:pPr>
              <a:lnSpc>
                <a:spcPct val="150000"/>
              </a:lnSpc>
            </a:pPr>
            <a:endParaRPr lang="fr-FR" dirty="0" smtClean="0"/>
          </a:p>
          <a:p>
            <a:pPr>
              <a:lnSpc>
                <a:spcPct val="150000"/>
              </a:lnSpc>
              <a:buFont typeface="Wingdings" pitchFamily="2" charset="2"/>
              <a:buChar char="ü"/>
            </a:pPr>
            <a:r>
              <a:rPr lang="fr-FR" dirty="0" smtClean="0"/>
              <a:t> Les ruissellements directs qui prennent en compte les écoulements de surface, les stockages et les pertes de charge. </a:t>
            </a:r>
            <a:endParaRPr lang="ar-D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ODELISATION PLUIE-DEBIT PAR LE LOGICIEL &quot;HEC-HMS&quot; DE SOUS- BASSIN VERSANT  L'OUED SAHEL - PDF Free Download"/>
          <p:cNvPicPr>
            <a:picLocks noChangeAspect="1" noChangeArrowheads="1"/>
          </p:cNvPicPr>
          <p:nvPr/>
        </p:nvPicPr>
        <p:blipFill>
          <a:blip r:embed="rId2" cstate="print"/>
          <a:srcRect/>
          <a:stretch>
            <a:fillRect/>
          </a:stretch>
        </p:blipFill>
        <p:spPr bwMode="auto">
          <a:xfrm>
            <a:off x="251520" y="332656"/>
            <a:ext cx="8461448" cy="612068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5416381" cy="369332"/>
          </a:xfrm>
          <a:prstGeom prst="rect">
            <a:avLst/>
          </a:prstGeom>
        </p:spPr>
        <p:txBody>
          <a:bodyPr wrap="square">
            <a:spAutoFit/>
          </a:bodyPr>
          <a:lstStyle/>
          <a:p>
            <a:r>
              <a:rPr lang="fr-FR" b="1" dirty="0" smtClean="0"/>
              <a:t>Le module structural du bassin :</a:t>
            </a:r>
            <a:endParaRPr lang="ar-DZ" b="1" dirty="0"/>
          </a:p>
        </p:txBody>
      </p:sp>
      <p:sp>
        <p:nvSpPr>
          <p:cNvPr id="3" name="Rectangle 2"/>
          <p:cNvSpPr/>
          <p:nvPr/>
        </p:nvSpPr>
        <p:spPr>
          <a:xfrm>
            <a:off x="683568" y="1028343"/>
            <a:ext cx="7776864" cy="466281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ct val="150000"/>
              </a:lnSpc>
              <a:buFont typeface="Arial" pitchFamily="34" charset="0"/>
              <a:buChar char="•"/>
            </a:pPr>
            <a:r>
              <a:rPr lang="fr-FR" dirty="0" smtClean="0"/>
              <a:t>L’élément « </a:t>
            </a:r>
            <a:r>
              <a:rPr lang="fr-FR" dirty="0" err="1" smtClean="0"/>
              <a:t>Subbasin</a:t>
            </a:r>
            <a:r>
              <a:rPr lang="fr-FR" dirty="0" smtClean="0"/>
              <a:t> » : matérialise le bassin si la modélisation est globale, et les sous bassins si on opte pour une modélisation semi-distribuée.</a:t>
            </a:r>
          </a:p>
          <a:p>
            <a:pPr>
              <a:lnSpc>
                <a:spcPct val="150000"/>
              </a:lnSpc>
              <a:buFont typeface="Arial" pitchFamily="34" charset="0"/>
              <a:buChar char="•"/>
            </a:pPr>
            <a:r>
              <a:rPr lang="fr-FR" dirty="0" smtClean="0"/>
              <a:t> L’élément «</a:t>
            </a:r>
            <a:r>
              <a:rPr lang="fr-FR" dirty="0" err="1" smtClean="0"/>
              <a:t>Reach</a:t>
            </a:r>
            <a:r>
              <a:rPr lang="fr-FR" dirty="0" smtClean="0"/>
              <a:t>» : représente le plus souvent la rivière, et sert à faire la connexion entre les autres éléments. L’information de base attachée est la fonction de routage. </a:t>
            </a:r>
          </a:p>
          <a:p>
            <a:pPr>
              <a:lnSpc>
                <a:spcPct val="150000"/>
              </a:lnSpc>
              <a:buFont typeface="Arial" pitchFamily="34" charset="0"/>
              <a:buChar char="•"/>
            </a:pPr>
            <a:r>
              <a:rPr lang="fr-FR" dirty="0" smtClean="0"/>
              <a:t>L’élément «</a:t>
            </a:r>
            <a:r>
              <a:rPr lang="fr-FR" dirty="0" err="1" smtClean="0"/>
              <a:t>Reservoir</a:t>
            </a:r>
            <a:r>
              <a:rPr lang="fr-FR" dirty="0" smtClean="0"/>
              <a:t>»:décrit les réservoirs, les retenues de barrage,…etc. ses caractéristiques attribués permettent de définir les conditions stockage-déstockage. </a:t>
            </a:r>
          </a:p>
          <a:p>
            <a:pPr>
              <a:lnSpc>
                <a:spcPct val="150000"/>
              </a:lnSpc>
              <a:buFont typeface="Arial" pitchFamily="34" charset="0"/>
              <a:buChar char="•"/>
            </a:pPr>
            <a:r>
              <a:rPr lang="fr-FR" dirty="0" smtClean="0"/>
              <a:t>L’élément « Source » : apport supplémentaire d’une cour d’eau. permet d’ajouter des stations de mesure de débit ou de représenter les conditions aux limites.</a:t>
            </a:r>
            <a:endParaRPr lang="ar-D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République Algérienne Démocratique et Populaire. Sujet du mémoire - PDF  Free Download"/>
          <p:cNvPicPr>
            <a:picLocks noChangeAspect="1" noChangeArrowheads="1"/>
          </p:cNvPicPr>
          <p:nvPr/>
        </p:nvPicPr>
        <p:blipFill>
          <a:blip r:embed="rId2" cstate="print"/>
          <a:srcRect/>
          <a:stretch>
            <a:fillRect/>
          </a:stretch>
        </p:blipFill>
        <p:spPr bwMode="auto">
          <a:xfrm>
            <a:off x="323528" y="188640"/>
            <a:ext cx="8280920" cy="66693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24744"/>
            <a:ext cx="8496944" cy="300082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ct val="150000"/>
              </a:lnSpc>
              <a:buFont typeface="Arial" pitchFamily="34" charset="0"/>
              <a:buChar char="•"/>
            </a:pPr>
            <a:r>
              <a:rPr lang="fr-FR" dirty="0" smtClean="0"/>
              <a:t>L’élément « Jonction » : utilisé pour combiner aux moins deux débits véhiculés par deux éléments, comme dans le cas d’une confluence entre deux rivières.</a:t>
            </a:r>
          </a:p>
          <a:p>
            <a:pPr>
              <a:lnSpc>
                <a:spcPct val="150000"/>
              </a:lnSpc>
            </a:pPr>
            <a:endParaRPr lang="fr-FR" dirty="0" smtClean="0"/>
          </a:p>
          <a:p>
            <a:pPr>
              <a:lnSpc>
                <a:spcPct val="150000"/>
              </a:lnSpc>
              <a:buFont typeface="Arial" pitchFamily="34" charset="0"/>
              <a:buChar char="•"/>
            </a:pPr>
            <a:r>
              <a:rPr lang="fr-FR" dirty="0" smtClean="0"/>
              <a:t> L’élément « Diversion » : représente des endroits où se produit des prélèvements d’eau, c’est le cas par exemple des seguias et des canaux de diversion.</a:t>
            </a:r>
          </a:p>
          <a:p>
            <a:pPr>
              <a:lnSpc>
                <a:spcPct val="150000"/>
              </a:lnSpc>
            </a:pPr>
            <a:endParaRPr lang="fr-FR" dirty="0" smtClean="0"/>
          </a:p>
          <a:p>
            <a:pPr>
              <a:lnSpc>
                <a:spcPct val="150000"/>
              </a:lnSpc>
              <a:buFont typeface="Arial" pitchFamily="34" charset="0"/>
              <a:buChar char="•"/>
            </a:pPr>
            <a:r>
              <a:rPr lang="fr-FR" dirty="0" smtClean="0"/>
              <a:t> L’élément « </a:t>
            </a:r>
            <a:r>
              <a:rPr lang="fr-FR" dirty="0" err="1" smtClean="0"/>
              <a:t>Sink</a:t>
            </a:r>
            <a:r>
              <a:rPr lang="fr-FR" dirty="0" smtClean="0"/>
              <a:t> » : simule l’exutoire des sous bassins versants.</a:t>
            </a:r>
            <a:endParaRPr lang="ar-D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858000" cy="369332"/>
          </a:xfrm>
          <a:prstGeom prst="rect">
            <a:avLst/>
          </a:prstGeom>
        </p:spPr>
        <p:txBody>
          <a:bodyPr wrap="square">
            <a:spAutoFit/>
          </a:bodyPr>
          <a:lstStyle/>
          <a:p>
            <a:r>
              <a:rPr lang="fr-FR" b="1" dirty="0" smtClean="0"/>
              <a:t> Le module de la fonction de production : </a:t>
            </a:r>
            <a:endParaRPr lang="ar-DZ" b="1" dirty="0"/>
          </a:p>
        </p:txBody>
      </p:sp>
      <p:sp>
        <p:nvSpPr>
          <p:cNvPr id="3" name="Rectangle 2"/>
          <p:cNvSpPr/>
          <p:nvPr/>
        </p:nvSpPr>
        <p:spPr>
          <a:xfrm>
            <a:off x="539552" y="548680"/>
            <a:ext cx="8352928" cy="1702454"/>
          </a:xfrm>
          <a:prstGeom prst="rect">
            <a:avLst/>
          </a:prstGeom>
        </p:spPr>
        <p:txBody>
          <a:bodyPr wrap="square">
            <a:spAutoFit/>
          </a:bodyPr>
          <a:lstStyle/>
          <a:p>
            <a:pPr>
              <a:lnSpc>
                <a:spcPct val="150000"/>
              </a:lnSpc>
            </a:pPr>
            <a:r>
              <a:rPr lang="fr-FR" dirty="0" smtClean="0"/>
              <a:t>La fonction de production assure la transformation de la pluie brute en pluie nette en y retranchant toutes les pertes éventuelles causées par l’interception (obstacles, végétation, cuvettes ….) l’infiltration et l’évapotranspiration (en cas de modélisation continue).</a:t>
            </a:r>
            <a:endParaRPr lang="ar-DZ" dirty="0"/>
          </a:p>
        </p:txBody>
      </p:sp>
      <p:sp>
        <p:nvSpPr>
          <p:cNvPr id="4" name="Rectangle 3"/>
          <p:cNvSpPr/>
          <p:nvPr/>
        </p:nvSpPr>
        <p:spPr>
          <a:xfrm>
            <a:off x="539552" y="2276872"/>
            <a:ext cx="7776864" cy="419544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buFont typeface="Wingdings" pitchFamily="2" charset="2"/>
              <a:buChar char="ü"/>
            </a:pPr>
            <a:r>
              <a:rPr lang="fr-FR" dirty="0" smtClean="0"/>
              <a:t>« Initial and Constant </a:t>
            </a:r>
            <a:r>
              <a:rPr lang="fr-FR" dirty="0" err="1" smtClean="0"/>
              <a:t>Loss</a:t>
            </a:r>
            <a:r>
              <a:rPr lang="fr-FR" dirty="0" smtClean="0"/>
              <a:t> » : pertes initiales, à taux constant. Ce formalisme considère un taux maximum de pertes constant, et une perte initiale à saturer avant que le ruissellement commence</a:t>
            </a:r>
          </a:p>
          <a:p>
            <a:pPr>
              <a:lnSpc>
                <a:spcPct val="150000"/>
              </a:lnSpc>
              <a:buFont typeface="Wingdings" pitchFamily="2" charset="2"/>
              <a:buChar char="ü"/>
            </a:pPr>
            <a:r>
              <a:rPr lang="fr-FR" dirty="0" smtClean="0"/>
              <a:t>  « </a:t>
            </a:r>
            <a:r>
              <a:rPr lang="fr-FR" dirty="0" err="1" smtClean="0"/>
              <a:t>Deficit</a:t>
            </a:r>
            <a:r>
              <a:rPr lang="fr-FR" dirty="0" smtClean="0"/>
              <a:t> and Constant </a:t>
            </a:r>
            <a:r>
              <a:rPr lang="fr-FR" dirty="0" err="1" smtClean="0"/>
              <a:t>Loss</a:t>
            </a:r>
            <a:r>
              <a:rPr lang="fr-FR" dirty="0" smtClean="0"/>
              <a:t> » : à déficit et à taux de perte constant. Une variante du premier formalisme avec une possibilité de régénération des pertes initiales durant une période sans pluie au cours de l’événement modélisé </a:t>
            </a:r>
          </a:p>
          <a:p>
            <a:pPr>
              <a:lnSpc>
                <a:spcPct val="150000"/>
              </a:lnSpc>
              <a:buFont typeface="Wingdings" pitchFamily="2" charset="2"/>
              <a:buChar char="ü"/>
            </a:pPr>
            <a:r>
              <a:rPr lang="fr-FR" dirty="0" smtClean="0"/>
              <a:t> « Green and </a:t>
            </a:r>
            <a:r>
              <a:rPr lang="fr-FR" dirty="0" err="1" smtClean="0"/>
              <a:t>Ampt</a:t>
            </a:r>
            <a:r>
              <a:rPr lang="fr-FR" dirty="0" smtClean="0"/>
              <a:t> </a:t>
            </a:r>
            <a:r>
              <a:rPr lang="fr-FR" dirty="0" err="1" smtClean="0"/>
              <a:t>Loss</a:t>
            </a:r>
            <a:r>
              <a:rPr lang="fr-FR" dirty="0" smtClean="0"/>
              <a:t> » : formalisme qui s’intéresse plutôt aux pertes par infiltration, cette méthode repose sur l’équation de Darcy et la conservation de masse.</a:t>
            </a:r>
            <a:endParaRPr lang="ar-D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052736"/>
            <a:ext cx="7560840" cy="424731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buFont typeface="Wingdings" pitchFamily="2" charset="2"/>
              <a:buChar char="ü"/>
            </a:pPr>
            <a:r>
              <a:rPr lang="fr-FR" dirty="0" smtClean="0"/>
              <a:t>« </a:t>
            </a:r>
            <a:r>
              <a:rPr lang="fr-FR" dirty="0" err="1" smtClean="0"/>
              <a:t>Soil</a:t>
            </a:r>
            <a:r>
              <a:rPr lang="fr-FR" dirty="0" smtClean="0"/>
              <a:t> </a:t>
            </a:r>
            <a:r>
              <a:rPr lang="fr-FR" dirty="0" err="1" smtClean="0"/>
              <a:t>Moisture</a:t>
            </a:r>
            <a:r>
              <a:rPr lang="fr-FR" dirty="0" smtClean="0"/>
              <a:t> </a:t>
            </a:r>
            <a:r>
              <a:rPr lang="fr-FR" dirty="0" err="1" smtClean="0"/>
              <a:t>Accounting</a:t>
            </a:r>
            <a:r>
              <a:rPr lang="fr-FR" dirty="0" smtClean="0"/>
              <a:t> </a:t>
            </a:r>
            <a:r>
              <a:rPr lang="fr-FR" dirty="0" err="1" smtClean="0"/>
              <a:t>Loss</a:t>
            </a:r>
            <a:r>
              <a:rPr lang="fr-FR" dirty="0" smtClean="0"/>
              <a:t> » : formalisme très poussé qui calcule les ‘’pertes’’ par évapotranspiration, infiltration et percolation profonde selon le principe de couche de stockage.</a:t>
            </a:r>
          </a:p>
          <a:p>
            <a:pPr>
              <a:lnSpc>
                <a:spcPct val="150000"/>
              </a:lnSpc>
              <a:buFont typeface="Wingdings" pitchFamily="2" charset="2"/>
              <a:buChar char="ü"/>
            </a:pPr>
            <a:r>
              <a:rPr lang="fr-FR" dirty="0" smtClean="0"/>
              <a:t>  « SCS </a:t>
            </a:r>
            <a:r>
              <a:rPr lang="fr-FR" dirty="0" err="1" smtClean="0"/>
              <a:t>Curve</a:t>
            </a:r>
            <a:r>
              <a:rPr lang="fr-FR" dirty="0" smtClean="0"/>
              <a:t> </a:t>
            </a:r>
            <a:r>
              <a:rPr lang="fr-FR" dirty="0" err="1" smtClean="0"/>
              <a:t>Number</a:t>
            </a:r>
            <a:r>
              <a:rPr lang="fr-FR" dirty="0" smtClean="0"/>
              <a:t> </a:t>
            </a:r>
            <a:r>
              <a:rPr lang="fr-FR" dirty="0" err="1" smtClean="0"/>
              <a:t>Loss</a:t>
            </a:r>
            <a:r>
              <a:rPr lang="fr-FR" dirty="0" smtClean="0"/>
              <a:t> » : formalisme qui relie les pertes en pluie à l’occupation du sol et le type de sol et l’humidité antécédente. Cette méthode sera détaillée davantage dans la section de la combinaison modulaire choisie.</a:t>
            </a:r>
          </a:p>
          <a:p>
            <a:pPr>
              <a:lnSpc>
                <a:spcPct val="150000"/>
              </a:lnSpc>
              <a:buFont typeface="Wingdings" pitchFamily="2" charset="2"/>
              <a:buChar char="ü"/>
            </a:pPr>
            <a:r>
              <a:rPr lang="fr-FR" dirty="0" smtClean="0"/>
              <a:t>  « </a:t>
            </a:r>
            <a:r>
              <a:rPr lang="fr-FR" dirty="0" err="1" smtClean="0"/>
              <a:t>Gridded</a:t>
            </a:r>
            <a:r>
              <a:rPr lang="fr-FR" dirty="0" smtClean="0"/>
              <a:t> SCS </a:t>
            </a:r>
            <a:r>
              <a:rPr lang="fr-FR" dirty="0" err="1" smtClean="0"/>
              <a:t>Curve</a:t>
            </a:r>
            <a:r>
              <a:rPr lang="fr-FR" dirty="0" smtClean="0"/>
              <a:t> </a:t>
            </a:r>
            <a:r>
              <a:rPr lang="fr-FR" dirty="0" err="1" smtClean="0"/>
              <a:t>Number</a:t>
            </a:r>
            <a:r>
              <a:rPr lang="fr-FR" dirty="0" smtClean="0"/>
              <a:t> </a:t>
            </a:r>
            <a:r>
              <a:rPr lang="fr-FR" dirty="0" err="1" smtClean="0"/>
              <a:t>Loss</a:t>
            </a:r>
            <a:r>
              <a:rPr lang="fr-FR" dirty="0" smtClean="0"/>
              <a:t> » : format maillé du formalisme précédent La sélection de l’un de ces formalismes est une étape délicate qui va influencer sans doute les sorties du modèle.</a:t>
            </a:r>
            <a:endParaRPr lang="ar-D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1106</TotalTime>
  <Words>1913</Words>
  <Application>Microsoft Office PowerPoint</Application>
  <PresentationFormat>Affichage à l'écran (4:3)</PresentationFormat>
  <Paragraphs>231</Paragraphs>
  <Slides>18</Slides>
  <Notes>2</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Promenade</vt:lpstr>
      <vt:lpstr>COURS 4</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118</cp:revision>
  <dcterms:created xsi:type="dcterms:W3CDTF">2020-12-16T14:11:29Z</dcterms:created>
  <dcterms:modified xsi:type="dcterms:W3CDTF">2021-01-12T21:41:25Z</dcterms:modified>
</cp:coreProperties>
</file>