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37D1-933A-4F33-B74D-1F0E546F3785}" type="datetimeFigureOut">
              <a:rPr lang="fr-FR" smtClean="0"/>
              <a:t>18/11/2018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74AD-AE31-4C2C-9CEB-4CD6EC632B4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000397"/>
          </a:xfrm>
        </p:spPr>
        <p:txBody>
          <a:bodyPr>
            <a:no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La double contrainte </a:t>
            </a:r>
            <a:br>
              <a:rPr lang="fr-FR" sz="3200" dirty="0" smtClean="0">
                <a:latin typeface="Comic Sans MS" pitchFamily="66" charset="0"/>
              </a:rPr>
            </a:br>
            <a:r>
              <a:rPr lang="fr-FR" sz="3200" dirty="0" smtClean="0">
                <a:latin typeface="Comic Sans MS" pitchFamily="66" charset="0"/>
              </a:rPr>
              <a:t>le sujet est soumis</a:t>
            </a:r>
            <a:br>
              <a:rPr lang="fr-FR" sz="3200" dirty="0" smtClean="0">
                <a:latin typeface="Comic Sans MS" pitchFamily="66" charset="0"/>
              </a:rPr>
            </a:br>
            <a:r>
              <a:rPr lang="fr-FR" sz="3200" dirty="0" smtClean="0">
                <a:latin typeface="Comic Sans MS" pitchFamily="66" charset="0"/>
              </a:rPr>
              <a:t>,en même temps,  à deux injonctions contradictoires.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l’obéissance </a:t>
            </a:r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à l’une entraîne</a:t>
            </a:r>
          </a:p>
          <a:p>
            <a:r>
              <a:rPr lang="fr-FR" b="1" dirty="0">
                <a:solidFill>
                  <a:schemeClr val="tx1"/>
                </a:solidFill>
                <a:latin typeface="Comic Sans MS" pitchFamily="66" charset="0"/>
              </a:rPr>
              <a:t>la transgression de l’autre.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fr-FR" sz="2700" b="1" dirty="0" smtClean="0">
                <a:latin typeface="Comic Sans MS" pitchFamily="66" charset="0"/>
              </a:rPr>
              <a:t/>
            </a:r>
            <a:br>
              <a:rPr lang="fr-FR" sz="2700" b="1" dirty="0" smtClean="0">
                <a:latin typeface="Comic Sans MS" pitchFamily="66" charset="0"/>
              </a:rPr>
            </a:br>
            <a:r>
              <a:rPr lang="fr-FR" sz="3100" b="1" dirty="0" smtClean="0">
                <a:latin typeface="Comic Sans MS" pitchFamily="66" charset="0"/>
              </a:rPr>
              <a:t>en résulte </a:t>
            </a:r>
            <a:br>
              <a:rPr lang="fr-FR" sz="3100" b="1" dirty="0" smtClean="0">
                <a:latin typeface="Comic Sans MS" pitchFamily="66" charset="0"/>
              </a:rPr>
            </a:br>
            <a:r>
              <a:rPr lang="fr-FR" sz="3100" b="1" dirty="0">
                <a:latin typeface="Comic Sans MS" pitchFamily="66" charset="0"/>
              </a:rPr>
              <a:t/>
            </a:r>
            <a:br>
              <a:rPr lang="fr-FR" sz="3100" b="1" dirty="0">
                <a:latin typeface="Comic Sans MS" pitchFamily="66" charset="0"/>
              </a:rPr>
            </a:br>
            <a:r>
              <a:rPr lang="fr-FR" sz="3100" b="1" dirty="0" smtClean="0">
                <a:latin typeface="Comic Sans MS" pitchFamily="66" charset="0"/>
              </a:rPr>
              <a:t>une </a:t>
            </a:r>
            <a:r>
              <a:rPr lang="fr-FR" sz="3100" b="1" dirty="0" smtClean="0">
                <a:latin typeface="Comic Sans MS" pitchFamily="66" charset="0"/>
              </a:rPr>
              <a:t> pensée paralysée par les paradoxes</a:t>
            </a:r>
            <a:br>
              <a:rPr lang="fr-FR" sz="3100" b="1" dirty="0" smtClean="0">
                <a:latin typeface="Comic Sans MS" pitchFamily="66" charset="0"/>
              </a:rPr>
            </a:b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La </a:t>
            </a:r>
            <a:r>
              <a:rPr lang="fr-FR" sz="2800" dirty="0">
                <a:latin typeface="Comic Sans MS" pitchFamily="66" charset="0"/>
              </a:rPr>
              <a:t>double contrainte possède des </a:t>
            </a:r>
            <a:r>
              <a:rPr lang="fr-FR" sz="2800" dirty="0" smtClean="0">
                <a:latin typeface="Comic Sans MS" pitchFamily="66" charset="0"/>
              </a:rPr>
              <a:t>caractéristiques  essentielles </a:t>
            </a:r>
            <a:r>
              <a:rPr lang="fr-FR" sz="2800" dirty="0">
                <a:latin typeface="Comic Sans MS" pitchFamily="66" charset="0"/>
              </a:rPr>
              <a:t>pour </a:t>
            </a:r>
            <a:r>
              <a:rPr lang="fr-FR" sz="2800" dirty="0" smtClean="0">
                <a:latin typeface="Comic Sans MS" pitchFamily="66" charset="0"/>
              </a:rPr>
              <a:t>engendrer une </a:t>
            </a:r>
            <a:r>
              <a:rPr lang="fr-FR" sz="2800" dirty="0">
                <a:latin typeface="Comic Sans MS" pitchFamily="66" charset="0"/>
              </a:rPr>
              <a:t>communication pathogène. </a:t>
            </a: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>
                <a:latin typeface="Comic Sans MS" pitchFamily="66" charset="0"/>
              </a:rPr>
              <a:t> </a:t>
            </a:r>
            <a:r>
              <a:rPr lang="fr-FR" sz="2800" dirty="0" smtClean="0">
                <a:latin typeface="Comic Sans MS" pitchFamily="66" charset="0"/>
              </a:rPr>
              <a:t> Le message est </a:t>
            </a:r>
            <a:r>
              <a:rPr lang="fr-FR" sz="2800" dirty="0">
                <a:latin typeface="Comic Sans MS" pitchFamily="66" charset="0"/>
              </a:rPr>
              <a:t>structuré de telle sorte </a:t>
            </a:r>
            <a:r>
              <a:rPr lang="fr-FR" sz="2800" dirty="0" smtClean="0">
                <a:latin typeface="Comic Sans MS" pitchFamily="66" charset="0"/>
              </a:rPr>
              <a:t>qu’il affirme </a:t>
            </a:r>
            <a:r>
              <a:rPr lang="fr-FR" sz="2800" dirty="0">
                <a:latin typeface="Comic Sans MS" pitchFamily="66" charset="0"/>
              </a:rPr>
              <a:t>quelque chose sur sa propre </a:t>
            </a:r>
            <a:r>
              <a:rPr lang="fr-FR" sz="2800" dirty="0" smtClean="0">
                <a:latin typeface="Comic Sans MS" pitchFamily="66" charset="0"/>
              </a:rPr>
              <a:t>affirmation et </a:t>
            </a:r>
            <a:r>
              <a:rPr lang="fr-FR" sz="2800" dirty="0">
                <a:latin typeface="Comic Sans MS" pitchFamily="66" charset="0"/>
              </a:rPr>
              <a:t>ces deux affirmations </a:t>
            </a:r>
            <a:r>
              <a:rPr lang="fr-FR" sz="2800" dirty="0" smtClean="0">
                <a:latin typeface="Comic Sans MS" pitchFamily="66" charset="0"/>
              </a:rPr>
              <a:t>s'excluent mutuellement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>
                <a:latin typeface="Comic Sans MS" pitchFamily="66" charset="0"/>
              </a:rPr>
              <a:t>un </a:t>
            </a:r>
            <a:r>
              <a:rPr lang="fr-FR" sz="2800" dirty="0" smtClean="0">
                <a:latin typeface="Comic Sans MS" pitchFamily="66" charset="0"/>
              </a:rPr>
              <a:t>paradoxe aussi déroutant ,biscornu qu’il puisse être il ne peut produire  </a:t>
            </a:r>
            <a:r>
              <a:rPr lang="fr-FR" sz="2800" dirty="0">
                <a:latin typeface="Comic Sans MS" pitchFamily="66" charset="0"/>
              </a:rPr>
              <a:t>pas de double contrainte</a:t>
            </a:r>
            <a:r>
              <a:rPr lang="fr-FR" sz="2800" dirty="0" smtClean="0">
                <a:latin typeface="Comic Sans MS" pitchFamily="66" charset="0"/>
              </a:rPr>
              <a:t>.</a:t>
            </a:r>
          </a:p>
          <a:p>
            <a:r>
              <a:rPr lang="fr-FR" sz="2800" dirty="0" smtClean="0">
                <a:latin typeface="Comic Sans MS" pitchFamily="66" charset="0"/>
              </a:rPr>
              <a:t>l’ impact pathologique du</a:t>
            </a:r>
            <a:r>
              <a:rPr lang="fr-FR" sz="2800" dirty="0" smtClean="0">
                <a:latin typeface="Comic Sans MS" pitchFamily="66" charset="0"/>
              </a:rPr>
              <a:t> message réside dans l’intensité de la relation </a:t>
            </a:r>
            <a:r>
              <a:rPr lang="fr-FR" sz="2800" dirty="0" smtClean="0">
                <a:latin typeface="Comic Sans MS" pitchFamily="66" charset="0"/>
              </a:rPr>
              <a:t>,sa </a:t>
            </a:r>
            <a:r>
              <a:rPr lang="fr-FR" sz="2800" dirty="0" smtClean="0">
                <a:latin typeface="Comic Sans MS" pitchFamily="66" charset="0"/>
              </a:rPr>
              <a:t>vitalité  pour le sujet où il y a dépendance étroite .</a:t>
            </a:r>
          </a:p>
          <a:p>
            <a:r>
              <a:rPr lang="fr-FR" sz="2800" dirty="0">
                <a:latin typeface="Comic Sans MS" pitchFamily="66" charset="0"/>
              </a:rPr>
              <a:t>la situation de </a:t>
            </a:r>
            <a:r>
              <a:rPr lang="fr-FR" sz="2800" dirty="0" smtClean="0">
                <a:latin typeface="Comic Sans MS" pitchFamily="66" charset="0"/>
              </a:rPr>
              <a:t>double contrainte </a:t>
            </a:r>
            <a:r>
              <a:rPr lang="fr-FR" sz="2800" dirty="0">
                <a:latin typeface="Comic Sans MS" pitchFamily="66" charset="0"/>
              </a:rPr>
              <a:t>ne naît pas d'un </a:t>
            </a:r>
            <a:r>
              <a:rPr lang="fr-FR" sz="2800" dirty="0" smtClean="0">
                <a:latin typeface="Comic Sans MS" pitchFamily="66" charset="0"/>
              </a:rPr>
              <a:t>traumatisme unique </a:t>
            </a:r>
            <a:r>
              <a:rPr lang="fr-FR" sz="2800" dirty="0">
                <a:latin typeface="Comic Sans MS" pitchFamily="66" charset="0"/>
              </a:rPr>
              <a:t>mais d'une expérience </a:t>
            </a:r>
            <a:r>
              <a:rPr lang="fr-FR" sz="2800" dirty="0" smtClean="0">
                <a:latin typeface="Comic Sans MS" pitchFamily="66" charset="0"/>
              </a:rPr>
              <a:t>renouvelée dans </a:t>
            </a:r>
            <a:r>
              <a:rPr lang="fr-FR" sz="2800" dirty="0">
                <a:latin typeface="Comic Sans MS" pitchFamily="66" charset="0"/>
              </a:rPr>
              <a:t>un contexte habituel </a:t>
            </a:r>
            <a:r>
              <a:rPr lang="fr-FR" sz="2800" dirty="0" smtClean="0">
                <a:latin typeface="Comic Sans MS" pitchFamily="66" charset="0"/>
              </a:rPr>
              <a:t>d’échanges.</a:t>
            </a:r>
            <a:endParaRPr lang="fr-FR" sz="2800" dirty="0">
              <a:latin typeface="Comic Sans MS" pitchFamily="66" charset="0"/>
            </a:endParaRPr>
          </a:p>
          <a:p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la </a:t>
            </a:r>
            <a:r>
              <a:rPr lang="fr-FR" sz="2800" dirty="0">
                <a:latin typeface="Comic Sans MS" pitchFamily="66" charset="0"/>
              </a:rPr>
              <a:t>dernière condition est que </a:t>
            </a:r>
            <a:r>
              <a:rPr lang="fr-FR" sz="2800" dirty="0" smtClean="0">
                <a:latin typeface="Comic Sans MS" pitchFamily="66" charset="0"/>
              </a:rPr>
              <a:t>les possibilités </a:t>
            </a:r>
            <a:r>
              <a:rPr lang="fr-FR" sz="2800" dirty="0">
                <a:latin typeface="Comic Sans MS" pitchFamily="66" charset="0"/>
              </a:rPr>
              <a:t>de démasquer la </a:t>
            </a:r>
            <a:r>
              <a:rPr lang="fr-FR" sz="2800" dirty="0" smtClean="0">
                <a:latin typeface="Comic Sans MS" pitchFamily="66" charset="0"/>
              </a:rPr>
              <a:t>contradiction dans </a:t>
            </a:r>
            <a:r>
              <a:rPr lang="fr-FR" sz="2800" dirty="0">
                <a:latin typeface="Comic Sans MS" pitchFamily="66" charset="0"/>
              </a:rPr>
              <a:t>laquelle le sujet est placé, </a:t>
            </a:r>
            <a:r>
              <a:rPr lang="fr-FR" sz="2800" dirty="0" smtClean="0">
                <a:latin typeface="Comic Sans MS" pitchFamily="66" charset="0"/>
              </a:rPr>
              <a:t>ou de </a:t>
            </a:r>
            <a:r>
              <a:rPr lang="fr-FR" sz="2800" dirty="0">
                <a:latin typeface="Comic Sans MS" pitchFamily="66" charset="0"/>
              </a:rPr>
              <a:t>se retirer de la situation, lui </a:t>
            </a:r>
            <a:r>
              <a:rPr lang="fr-FR" sz="2800">
                <a:latin typeface="Comic Sans MS" pitchFamily="66" charset="0"/>
              </a:rPr>
              <a:t>sont </a:t>
            </a:r>
            <a:r>
              <a:rPr lang="fr-FR" sz="2800" smtClean="0">
                <a:latin typeface="Comic Sans MS" pitchFamily="66" charset="0"/>
              </a:rPr>
              <a:t>complètement </a:t>
            </a:r>
            <a:r>
              <a:rPr lang="fr-FR" sz="2800" dirty="0" smtClean="0">
                <a:latin typeface="Comic Sans MS" pitchFamily="66" charset="0"/>
              </a:rPr>
              <a:t>barrées</a:t>
            </a:r>
            <a:r>
              <a:rPr lang="fr-FR" sz="2800" dirty="0">
                <a:latin typeface="Comic Sans MS" pitchFamily="66" charset="0"/>
              </a:rPr>
              <a:t>,</a:t>
            </a:r>
          </a:p>
          <a:p>
            <a:r>
              <a:rPr lang="fr-FR" sz="2800" dirty="0" smtClean="0">
                <a:latin typeface="Comic Sans MS" pitchFamily="66" charset="0"/>
              </a:rPr>
              <a:t>Selon </a:t>
            </a:r>
            <a:r>
              <a:rPr lang="fr-FR" sz="2800" dirty="0">
                <a:latin typeface="Comic Sans MS" pitchFamily="66" charset="0"/>
              </a:rPr>
              <a:t>Bateson, un tel </a:t>
            </a:r>
            <a:r>
              <a:rPr lang="fr-FR" sz="2800" dirty="0" smtClean="0">
                <a:latin typeface="Comic Sans MS" pitchFamily="66" charset="0"/>
              </a:rPr>
              <a:t>système de </a:t>
            </a:r>
            <a:r>
              <a:rPr lang="fr-FR" sz="2800" dirty="0">
                <a:latin typeface="Comic Sans MS" pitchFamily="66" charset="0"/>
              </a:rPr>
              <a:t>communication répété et </a:t>
            </a:r>
            <a:r>
              <a:rPr lang="fr-FR" sz="2800" dirty="0" smtClean="0">
                <a:latin typeface="Comic Sans MS" pitchFamily="66" charset="0"/>
              </a:rPr>
              <a:t>envahissant produit </a:t>
            </a:r>
            <a:r>
              <a:rPr lang="fr-FR" sz="2800" dirty="0">
                <a:latin typeface="Comic Sans MS" pitchFamily="66" charset="0"/>
              </a:rPr>
              <a:t>un comportement schizophréniqu</a:t>
            </a:r>
            <a:r>
              <a:rPr lang="fr-FR" dirty="0"/>
              <a:t>e</a:t>
            </a:r>
            <a:r>
              <a:rPr lang="fr-FR" dirty="0" smtClean="0"/>
              <a:t>.</a:t>
            </a:r>
          </a:p>
          <a:p>
            <a:r>
              <a:rPr lang="fr-FR" sz="2800" dirty="0">
                <a:latin typeface="Comic Sans MS" pitchFamily="66" charset="0"/>
              </a:rPr>
              <a:t>La personne dans une situation </a:t>
            </a:r>
            <a:r>
              <a:rPr lang="fr-FR" sz="2800" dirty="0" smtClean="0">
                <a:latin typeface="Comic Sans MS" pitchFamily="66" charset="0"/>
              </a:rPr>
              <a:t>de double </a:t>
            </a:r>
            <a:r>
              <a:rPr lang="fr-FR" sz="2800" dirty="0">
                <a:latin typeface="Comic Sans MS" pitchFamily="66" charset="0"/>
              </a:rPr>
              <a:t>contrainte connaît des </a:t>
            </a:r>
            <a:r>
              <a:rPr lang="fr-FR" sz="2800" dirty="0" smtClean="0">
                <a:latin typeface="Comic Sans MS" pitchFamily="66" charset="0"/>
              </a:rPr>
              <a:t>sentiments d'impuissance</a:t>
            </a:r>
            <a:r>
              <a:rPr lang="fr-FR" sz="2800" dirty="0">
                <a:latin typeface="Comic Sans MS" pitchFamily="66" charset="0"/>
              </a:rPr>
              <a:t>, de peur, d'exaspération </a:t>
            </a:r>
            <a:r>
              <a:rPr lang="fr-FR" sz="2800" dirty="0" smtClean="0">
                <a:latin typeface="Comic Sans MS" pitchFamily="66" charset="0"/>
              </a:rPr>
              <a:t>et de </a:t>
            </a:r>
            <a:r>
              <a:rPr lang="fr-FR" sz="2800" dirty="0">
                <a:latin typeface="Comic Sans MS" pitchFamily="66" charset="0"/>
              </a:rPr>
              <a:t>rage sans que son </a:t>
            </a:r>
            <a:r>
              <a:rPr lang="fr-FR" sz="2800" dirty="0" smtClean="0">
                <a:latin typeface="Comic Sans MS" pitchFamily="66" charset="0"/>
              </a:rPr>
              <a:t>environnement puisse </a:t>
            </a:r>
            <a:r>
              <a:rPr lang="fr-FR" sz="2800" dirty="0">
                <a:latin typeface="Comic Sans MS" pitchFamily="66" charset="0"/>
              </a:rPr>
              <a:t>les transformer.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fr-FR" sz="2800" dirty="0">
                <a:latin typeface="Comic Sans MS" pitchFamily="66" charset="0"/>
              </a:rPr>
              <a:t>La psychose </a:t>
            </a:r>
            <a:r>
              <a:rPr lang="fr-FR" sz="2800" dirty="0" smtClean="0">
                <a:latin typeface="Comic Sans MS" pitchFamily="66" charset="0"/>
              </a:rPr>
              <a:t>est alors </a:t>
            </a:r>
            <a:r>
              <a:rPr lang="fr-FR" sz="2800" dirty="0">
                <a:latin typeface="Comic Sans MS" pitchFamily="66" charset="0"/>
              </a:rPr>
              <a:t>pensée comme un moyen de </a:t>
            </a:r>
            <a:r>
              <a:rPr lang="fr-FR" sz="2800" dirty="0" smtClean="0">
                <a:latin typeface="Comic Sans MS" pitchFamily="66" charset="0"/>
              </a:rPr>
              <a:t>s'arranger des </a:t>
            </a:r>
            <a:r>
              <a:rPr lang="fr-FR" sz="2800" dirty="0">
                <a:latin typeface="Comic Sans MS" pitchFamily="66" charset="0"/>
              </a:rPr>
              <a:t>situations de double </a:t>
            </a:r>
            <a:r>
              <a:rPr lang="fr-FR" sz="2800" dirty="0" smtClean="0">
                <a:latin typeface="Comic Sans MS" pitchFamily="66" charset="0"/>
              </a:rPr>
              <a:t>contrainte en </a:t>
            </a:r>
            <a:r>
              <a:rPr lang="fr-FR" sz="2800" dirty="0">
                <a:latin typeface="Comic Sans MS" pitchFamily="66" charset="0"/>
              </a:rPr>
              <a:t>cherchant à anéantir leurs effets </a:t>
            </a:r>
            <a:r>
              <a:rPr lang="fr-FR" sz="2800" dirty="0" smtClean="0">
                <a:latin typeface="Comic Sans MS" pitchFamily="66" charset="0"/>
              </a:rPr>
              <a:t>inhibiteurs et </a:t>
            </a:r>
            <a:r>
              <a:rPr lang="fr-FR" sz="2800" dirty="0">
                <a:latin typeface="Comic Sans MS" pitchFamily="66" charset="0"/>
              </a:rPr>
              <a:t>contraignants</a:t>
            </a:r>
            <a:r>
              <a:rPr lang="fr-FR" sz="2800" dirty="0" smtClean="0">
                <a:latin typeface="Comic Sans MS" pitchFamily="66" charset="0"/>
              </a:rPr>
              <a:t>.</a:t>
            </a:r>
          </a:p>
          <a:p>
            <a:r>
              <a:rPr lang="fr-FR" sz="2800" dirty="0">
                <a:latin typeface="Comic Sans MS" pitchFamily="66" charset="0"/>
              </a:rPr>
              <a:t>Le sujet peut également renoncer à </a:t>
            </a:r>
            <a:r>
              <a:rPr lang="fr-FR" sz="2800" dirty="0" smtClean="0">
                <a:latin typeface="Comic Sans MS" pitchFamily="66" charset="0"/>
              </a:rPr>
              <a:t>chercher à </a:t>
            </a:r>
            <a:r>
              <a:rPr lang="fr-FR" sz="2800" dirty="0">
                <a:latin typeface="Comic Sans MS" pitchFamily="66" charset="0"/>
              </a:rPr>
              <a:t>comprendre et obéir à </a:t>
            </a:r>
            <a:r>
              <a:rPr lang="fr-FR" sz="2800" dirty="0" smtClean="0">
                <a:latin typeface="Comic Sans MS" pitchFamily="66" charset="0"/>
              </a:rPr>
              <a:t>toutes les </a:t>
            </a:r>
            <a:r>
              <a:rPr lang="fr-FR" sz="2800" dirty="0">
                <a:latin typeface="Comic Sans MS" pitchFamily="66" charset="0"/>
              </a:rPr>
              <a:t>injonctions, quelles </a:t>
            </a:r>
            <a:r>
              <a:rPr lang="fr-FR" sz="2800" dirty="0" smtClean="0">
                <a:latin typeface="Comic Sans MS" pitchFamily="66" charset="0"/>
              </a:rPr>
              <a:t>qu'elles soient </a:t>
            </a:r>
            <a:r>
              <a:rPr lang="fr-FR" sz="2800" dirty="0">
                <a:latin typeface="Comic Sans MS" pitchFamily="66" charset="0"/>
              </a:rPr>
              <a:t>; une attitude qui aboutirait </a:t>
            </a:r>
            <a:r>
              <a:rPr lang="fr-FR" sz="2800" dirty="0" smtClean="0">
                <a:latin typeface="Comic Sans MS" pitchFamily="66" charset="0"/>
              </a:rPr>
              <a:t>alors à </a:t>
            </a:r>
            <a:r>
              <a:rPr lang="fr-FR" sz="2800" dirty="0">
                <a:latin typeface="Comic Sans MS" pitchFamily="66" charset="0"/>
              </a:rPr>
              <a:t>la </a:t>
            </a:r>
            <a:r>
              <a:rPr lang="fr-FR" sz="2800" dirty="0" smtClean="0">
                <a:latin typeface="Comic Sans MS" pitchFamily="66" charset="0"/>
              </a:rPr>
              <a:t>psychose. Enfin</a:t>
            </a:r>
            <a:r>
              <a:rPr lang="fr-FR" sz="2800" dirty="0">
                <a:latin typeface="Comic Sans MS" pitchFamily="66" charset="0"/>
              </a:rPr>
              <a:t>, il peut aussi se lancer dans une </a:t>
            </a:r>
            <a:r>
              <a:rPr lang="fr-FR" sz="2800" dirty="0" smtClean="0">
                <a:latin typeface="Comic Sans MS" pitchFamily="66" charset="0"/>
              </a:rPr>
              <a:t>activité intense </a:t>
            </a:r>
            <a:r>
              <a:rPr lang="fr-FR" sz="2800" dirty="0">
                <a:latin typeface="Comic Sans MS" pitchFamily="66" charset="0"/>
              </a:rPr>
              <a:t>d'allure maniaque,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254</Words>
  <Application>Microsoft Office PowerPoint</Application>
  <PresentationFormat>Affichage à l'écran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La double contrainte  le sujet est soumis ,en même temps,  à deux injonctions contradictoires.</vt:lpstr>
      <vt:lpstr> en résulte   une  pensée paralysée par les paradoxes 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123</cp:revision>
  <dcterms:created xsi:type="dcterms:W3CDTF">2018-11-18T14:28:03Z</dcterms:created>
  <dcterms:modified xsi:type="dcterms:W3CDTF">2018-11-18T17:15:01Z</dcterms:modified>
</cp:coreProperties>
</file>